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4"/>
  </p:notesMasterIdLst>
  <p:sldIdLst>
    <p:sldId id="263" r:id="rId2"/>
    <p:sldId id="264" r:id="rId3"/>
    <p:sldId id="268" r:id="rId4"/>
    <p:sldId id="287" r:id="rId5"/>
    <p:sldId id="288" r:id="rId6"/>
    <p:sldId id="292" r:id="rId7"/>
    <p:sldId id="316" r:id="rId8"/>
    <p:sldId id="290" r:id="rId9"/>
    <p:sldId id="293" r:id="rId10"/>
    <p:sldId id="312" r:id="rId11"/>
    <p:sldId id="315" r:id="rId12"/>
    <p:sldId id="294" r:id="rId13"/>
    <p:sldId id="299" r:id="rId14"/>
    <p:sldId id="295" r:id="rId15"/>
    <p:sldId id="296" r:id="rId16"/>
    <p:sldId id="301" r:id="rId17"/>
    <p:sldId id="298" r:id="rId18"/>
    <p:sldId id="307" r:id="rId19"/>
    <p:sldId id="308" r:id="rId20"/>
    <p:sldId id="310" r:id="rId21"/>
    <p:sldId id="302" r:id="rId22"/>
    <p:sldId id="317" r:id="rId23"/>
    <p:sldId id="273" r:id="rId24"/>
    <p:sldId id="286" r:id="rId25"/>
    <p:sldId id="303" r:id="rId26"/>
    <p:sldId id="309" r:id="rId27"/>
    <p:sldId id="319" r:id="rId28"/>
    <p:sldId id="311" r:id="rId29"/>
    <p:sldId id="300" r:id="rId30"/>
    <p:sldId id="304" r:id="rId31"/>
    <p:sldId id="305" r:id="rId32"/>
    <p:sldId id="306" r:id="rId3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hWd29EaIL3rBrd0l3Pd9a1AJMoJ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29"/>
    <p:restoredTop sz="94692"/>
  </p:normalViewPr>
  <p:slideViewPr>
    <p:cSldViewPr snapToGrid="0">
      <p:cViewPr varScale="1">
        <p:scale>
          <a:sx n="86" d="100"/>
          <a:sy n="86" d="100"/>
        </p:scale>
        <p:origin x="992" y="7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i-FI"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i-FI" sz="1200" b="0" i="0" u="none" strike="noStrike" cap="none" smtClean="0">
                <a:solidFill>
                  <a:schemeClr val="dk1"/>
                </a:solidFill>
                <a:latin typeface="Calibri"/>
                <a:ea typeface="Calibri"/>
                <a:cs typeface="Calibri"/>
                <a:sym typeface="Calibri"/>
              </a:rPr>
              <a:t>17</a:t>
            </a:fld>
            <a:endParaRPr lang="fi-FI"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6669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i-FI" sz="1200" b="0" i="0" u="none" strike="noStrike" cap="none" smtClean="0">
                <a:solidFill>
                  <a:schemeClr val="dk1"/>
                </a:solidFill>
                <a:latin typeface="Calibri"/>
                <a:ea typeface="Calibri"/>
                <a:cs typeface="Calibri"/>
                <a:sym typeface="Calibri"/>
              </a:rPr>
              <a:t>18</a:t>
            </a:fld>
            <a:endParaRPr lang="fi-FI"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21630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i-FI" sz="1200" b="0" i="0" u="none" strike="noStrike" cap="none" smtClean="0">
                <a:solidFill>
                  <a:schemeClr val="dk1"/>
                </a:solidFill>
                <a:latin typeface="Calibri"/>
                <a:ea typeface="Calibri"/>
                <a:cs typeface="Calibri"/>
                <a:sym typeface="Calibri"/>
              </a:rPr>
              <a:t>19</a:t>
            </a:fld>
            <a:endParaRPr lang="fi-FI"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791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4" name="Google Shape;43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i-FI" sz="1200" b="0" i="0" u="none" strike="noStrike" cap="none" smtClean="0">
                <a:solidFill>
                  <a:schemeClr val="dk1"/>
                </a:solidFill>
                <a:latin typeface="Calibri"/>
                <a:ea typeface="Calibri"/>
                <a:cs typeface="Calibri"/>
                <a:sym typeface="Calibri"/>
              </a:rPr>
              <a:t>27</a:t>
            </a:fld>
            <a:endParaRPr lang="fi-FI"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86169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i-FI"/>
              <a:t>HUOM! Logot on monistettu mallisivuun kuvapaikkaelementin päälle.</a:t>
            </a:r>
            <a:endParaRPr/>
          </a:p>
        </p:txBody>
      </p:sp>
      <p:sp>
        <p:nvSpPr>
          <p:cNvPr id="247" name="Google Shape;24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i-FI"/>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i-FI" sz="1200" b="0" i="0" u="none" strike="noStrike" cap="none" smtClean="0">
                <a:solidFill>
                  <a:schemeClr val="dk1"/>
                </a:solidFill>
                <a:latin typeface="Calibri"/>
                <a:ea typeface="Calibri"/>
                <a:cs typeface="Calibri"/>
                <a:sym typeface="Calibri"/>
              </a:rPr>
              <a:t>10</a:t>
            </a:fld>
            <a:endParaRPr lang="fi-FI"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6911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i-FI" sz="1200" b="0" i="0" u="none" strike="noStrike" cap="none" smtClean="0">
                <a:solidFill>
                  <a:schemeClr val="dk1"/>
                </a:solidFill>
                <a:latin typeface="Calibri"/>
                <a:ea typeface="Calibri"/>
                <a:cs typeface="Calibri"/>
                <a:sym typeface="Calibri"/>
              </a:rPr>
              <a:t>11</a:t>
            </a:fld>
            <a:endParaRPr lang="fi-FI"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74575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i-FI" sz="1200" b="0" i="0" u="none" strike="noStrike" cap="none" smtClean="0">
                <a:solidFill>
                  <a:schemeClr val="dk1"/>
                </a:solidFill>
                <a:latin typeface="Calibri"/>
                <a:ea typeface="Calibri"/>
                <a:cs typeface="Calibri"/>
                <a:sym typeface="Calibri"/>
              </a:rPr>
              <a:t>13</a:t>
            </a:fld>
            <a:endParaRPr lang="fi-FI"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35556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i-FI" sz="1200" b="0" i="0" u="none" strike="noStrike" cap="none" smtClean="0">
                <a:solidFill>
                  <a:schemeClr val="dk1"/>
                </a:solidFill>
                <a:latin typeface="Calibri"/>
                <a:ea typeface="Calibri"/>
                <a:cs typeface="Calibri"/>
                <a:sym typeface="Calibri"/>
              </a:rPr>
              <a:t>14</a:t>
            </a:fld>
            <a:endParaRPr lang="fi-FI"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0508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i-FI" sz="1200" b="0" i="0" u="none" strike="noStrike" cap="none" smtClean="0">
                <a:solidFill>
                  <a:schemeClr val="dk1"/>
                </a:solidFill>
                <a:latin typeface="Calibri"/>
                <a:ea typeface="Calibri"/>
                <a:cs typeface="Calibri"/>
                <a:sym typeface="Calibri"/>
              </a:rPr>
              <a:t>15</a:t>
            </a:fld>
            <a:endParaRPr lang="fi-FI"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3349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i-FI" sz="1200" b="0" i="0" u="none" strike="noStrike" cap="none" smtClean="0">
                <a:solidFill>
                  <a:schemeClr val="dk1"/>
                </a:solidFill>
                <a:latin typeface="Calibri"/>
                <a:ea typeface="Calibri"/>
                <a:cs typeface="Calibri"/>
                <a:sym typeface="Calibri"/>
              </a:rPr>
              <a:t>16</a:t>
            </a:fld>
            <a:endParaRPr lang="fi-FI"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79456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Otsikko ja sisältö">
  <p:cSld name="Otsikko ja sisältö">
    <p:spTree>
      <p:nvGrpSpPr>
        <p:cNvPr id="1" name="Shape 41"/>
        <p:cNvGrpSpPr/>
        <p:nvPr/>
      </p:nvGrpSpPr>
      <p:grpSpPr>
        <a:xfrm>
          <a:off x="0" y="0"/>
          <a:ext cx="0" cy="0"/>
          <a:chOff x="0" y="0"/>
          <a:chExt cx="0" cy="0"/>
        </a:xfrm>
      </p:grpSpPr>
      <p:sp>
        <p:nvSpPr>
          <p:cNvPr id="42" name="Google Shape;42;p39"/>
          <p:cNvSpPr txBox="1">
            <a:spLocks noGrp="1"/>
          </p:cNvSpPr>
          <p:nvPr>
            <p:ph type="title"/>
          </p:nvPr>
        </p:nvSpPr>
        <p:spPr>
          <a:xfrm>
            <a:off x="3133724" y="381000"/>
            <a:ext cx="8220075" cy="8286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9"/>
          <p:cNvSpPr txBox="1">
            <a:spLocks noGrp="1"/>
          </p:cNvSpPr>
          <p:nvPr>
            <p:ph type="body" idx="1"/>
          </p:nvPr>
        </p:nvSpPr>
        <p:spPr>
          <a:xfrm>
            <a:off x="3133724" y="2160000"/>
            <a:ext cx="8220075" cy="3600000"/>
          </a:xfrm>
          <a:prstGeom prst="rect">
            <a:avLst/>
          </a:prstGeom>
          <a:noFill/>
          <a:ln>
            <a:noFill/>
          </a:ln>
        </p:spPr>
        <p:txBody>
          <a:bodyPr spcFirstLastPara="1" wrap="square" lIns="0" tIns="0" rIns="0" bIns="0" anchor="t" anchorCtr="0">
            <a:normAutofit/>
          </a:bodyPr>
          <a:lstStyle>
            <a:lvl1pPr marL="457200" lvl="0" indent="-349250" algn="l">
              <a:lnSpc>
                <a:spcPct val="100000"/>
              </a:lnSpc>
              <a:spcBef>
                <a:spcPts val="0"/>
              </a:spcBef>
              <a:spcAft>
                <a:spcPts val="0"/>
              </a:spcAft>
              <a:buClr>
                <a:schemeClr val="dk1"/>
              </a:buClr>
              <a:buSzPts val="1900"/>
              <a:buChar char="∙"/>
              <a:defRPr sz="1900"/>
            </a:lvl1pPr>
            <a:lvl2pPr marL="914400" lvl="1" indent="-323850" algn="l">
              <a:lnSpc>
                <a:spcPct val="100000"/>
              </a:lnSpc>
              <a:spcBef>
                <a:spcPts val="500"/>
              </a:spcBef>
              <a:spcAft>
                <a:spcPts val="0"/>
              </a:spcAft>
              <a:buClr>
                <a:schemeClr val="dk1"/>
              </a:buClr>
              <a:buSzPts val="1500"/>
              <a:buChar char="∙"/>
              <a:defRPr/>
            </a:lvl2pPr>
            <a:lvl3pPr marL="1371600" lvl="2" indent="-311150" algn="l">
              <a:lnSpc>
                <a:spcPct val="90000"/>
              </a:lnSpc>
              <a:spcBef>
                <a:spcPts val="500"/>
              </a:spcBef>
              <a:spcAft>
                <a:spcPts val="0"/>
              </a:spcAft>
              <a:buClr>
                <a:schemeClr val="dk1"/>
              </a:buClr>
              <a:buSzPts val="1300"/>
              <a:buChar char="∙"/>
              <a:defRPr/>
            </a:lvl3pPr>
            <a:lvl4pPr marL="1828800" lvl="3" indent="-311150" algn="l">
              <a:lnSpc>
                <a:spcPct val="90000"/>
              </a:lnSpc>
              <a:spcBef>
                <a:spcPts val="500"/>
              </a:spcBef>
              <a:spcAft>
                <a:spcPts val="0"/>
              </a:spcAft>
              <a:buClr>
                <a:schemeClr val="dk1"/>
              </a:buClr>
              <a:buSzPts val="1300"/>
              <a:buChar char="∙"/>
              <a:defRPr/>
            </a:lvl4pPr>
            <a:lvl5pPr marL="2286000" lvl="4" indent="-311150" algn="l">
              <a:lnSpc>
                <a:spcPct val="90000"/>
              </a:lnSpc>
              <a:spcBef>
                <a:spcPts val="500"/>
              </a:spcBef>
              <a:spcAft>
                <a:spcPts val="0"/>
              </a:spcAft>
              <a:buClr>
                <a:schemeClr val="dk1"/>
              </a:buClr>
              <a:buSzPts val="13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9"/>
          <p:cNvSpPr txBox="1">
            <a:spLocks noGrp="1"/>
          </p:cNvSpPr>
          <p:nvPr>
            <p:ph type="dt" idx="10"/>
          </p:nvPr>
        </p:nvSpPr>
        <p:spPr>
          <a:xfrm>
            <a:off x="6524625" y="6337301"/>
            <a:ext cx="876300" cy="19685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9"/>
          <p:cNvSpPr txBox="1">
            <a:spLocks noGrp="1"/>
          </p:cNvSpPr>
          <p:nvPr>
            <p:ph type="ftr" idx="11"/>
          </p:nvPr>
        </p:nvSpPr>
        <p:spPr>
          <a:xfrm>
            <a:off x="7424738" y="6337301"/>
            <a:ext cx="4114800" cy="19685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9"/>
          <p:cNvSpPr txBox="1">
            <a:spLocks noGrp="1"/>
          </p:cNvSpPr>
          <p:nvPr>
            <p:ph type="sldNum" idx="12"/>
          </p:nvPr>
        </p:nvSpPr>
        <p:spPr>
          <a:xfrm>
            <a:off x="11777663" y="6337301"/>
            <a:ext cx="366712" cy="196850"/>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
        <p:nvSpPr>
          <p:cNvPr id="47" name="Google Shape;47;p39"/>
          <p:cNvSpPr txBox="1">
            <a:spLocks noGrp="1"/>
          </p:cNvSpPr>
          <p:nvPr>
            <p:ph type="body" idx="2"/>
          </p:nvPr>
        </p:nvSpPr>
        <p:spPr>
          <a:xfrm>
            <a:off x="3133725" y="1314451"/>
            <a:ext cx="8220074" cy="485774"/>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1450"/>
              <a:buNone/>
              <a:defRPr sz="1450"/>
            </a:lvl1pPr>
            <a:lvl2pPr marL="914400" lvl="1" indent="-228600" algn="l">
              <a:lnSpc>
                <a:spcPct val="100000"/>
              </a:lnSpc>
              <a:spcBef>
                <a:spcPts val="500"/>
              </a:spcBef>
              <a:spcAft>
                <a:spcPts val="0"/>
              </a:spcAft>
              <a:buClr>
                <a:schemeClr val="dk1"/>
              </a:buClr>
              <a:buSzPts val="15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8" name="Google Shape;48;p39"/>
          <p:cNvPicPr preferRelativeResize="0"/>
          <p:nvPr/>
        </p:nvPicPr>
        <p:blipFill rotWithShape="1">
          <a:blip r:embed="rId2">
            <a:alphaModFix/>
          </a:blip>
          <a:srcRect/>
          <a:stretch/>
        </p:blipFill>
        <p:spPr>
          <a:xfrm>
            <a:off x="346709" y="5507286"/>
            <a:ext cx="253420" cy="1063889"/>
          </a:xfrm>
          <a:prstGeom prst="rect">
            <a:avLst/>
          </a:prstGeom>
          <a:noFill/>
          <a:ln>
            <a:noFill/>
          </a:ln>
        </p:spPr>
      </p:pic>
      <p:pic>
        <p:nvPicPr>
          <p:cNvPr id="49" name="Google Shape;49;p39"/>
          <p:cNvPicPr preferRelativeResize="0"/>
          <p:nvPr/>
        </p:nvPicPr>
        <p:blipFill rotWithShape="1">
          <a:blip r:embed="rId3">
            <a:alphaModFix/>
          </a:blip>
          <a:srcRect/>
          <a:stretch/>
        </p:blipFill>
        <p:spPr>
          <a:xfrm>
            <a:off x="332720" y="335623"/>
            <a:ext cx="1149222" cy="75993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san ylätunniste" type="secHead">
  <p:cSld name="SECTION_HEADER">
    <p:spTree>
      <p:nvGrpSpPr>
        <p:cNvPr id="1" name="Shape 188"/>
        <p:cNvGrpSpPr/>
        <p:nvPr/>
      </p:nvGrpSpPr>
      <p:grpSpPr>
        <a:xfrm>
          <a:off x="0" y="0"/>
          <a:ext cx="0" cy="0"/>
          <a:chOff x="0" y="0"/>
          <a:chExt cx="0" cy="0"/>
        </a:xfrm>
      </p:grpSpPr>
      <p:sp>
        <p:nvSpPr>
          <p:cNvPr id="189" name="Google Shape;189;p60"/>
          <p:cNvSpPr txBox="1">
            <a:spLocks noGrp="1"/>
          </p:cNvSpPr>
          <p:nvPr>
            <p:ph type="title"/>
          </p:nvPr>
        </p:nvSpPr>
        <p:spPr>
          <a:xfrm>
            <a:off x="831850" y="1709738"/>
            <a:ext cx="10515600" cy="2852737"/>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p60"/>
          <p:cNvSpPr txBox="1">
            <a:spLocks noGrp="1"/>
          </p:cNvSpPr>
          <p:nvPr>
            <p:ph type="body" idx="1"/>
          </p:nvPr>
        </p:nvSpPr>
        <p:spPr>
          <a:xfrm>
            <a:off x="831850" y="4589463"/>
            <a:ext cx="10515600" cy="150018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888888"/>
              </a:buClr>
              <a:buSzPts val="2400"/>
              <a:buNone/>
              <a:defRPr sz="2400">
                <a:solidFill>
                  <a:srgbClr val="888888"/>
                </a:solidFill>
              </a:defRPr>
            </a:lvl1pPr>
            <a:lvl2pPr marL="914400" lvl="1" indent="-228600" algn="l">
              <a:lnSpc>
                <a:spcPct val="10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91" name="Google Shape;191;p60"/>
          <p:cNvSpPr txBox="1">
            <a:spLocks noGrp="1"/>
          </p:cNvSpPr>
          <p:nvPr>
            <p:ph type="dt" idx="10"/>
          </p:nvPr>
        </p:nvSpPr>
        <p:spPr>
          <a:xfrm>
            <a:off x="6524625" y="6337301"/>
            <a:ext cx="876300" cy="19685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60"/>
          <p:cNvSpPr txBox="1">
            <a:spLocks noGrp="1"/>
          </p:cNvSpPr>
          <p:nvPr>
            <p:ph type="ftr" idx="11"/>
          </p:nvPr>
        </p:nvSpPr>
        <p:spPr>
          <a:xfrm>
            <a:off x="7424738" y="6337301"/>
            <a:ext cx="4114800" cy="19685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60"/>
          <p:cNvSpPr txBox="1">
            <a:spLocks noGrp="1"/>
          </p:cNvSpPr>
          <p:nvPr>
            <p:ph type="sldNum" idx="12"/>
          </p:nvPr>
        </p:nvSpPr>
        <p:spPr>
          <a:xfrm>
            <a:off x="11777663" y="6337301"/>
            <a:ext cx="366712" cy="196850"/>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ain otsikko" type="titleOnly">
  <p:cSld name="TITLE_ONLY">
    <p:spTree>
      <p:nvGrpSpPr>
        <p:cNvPr id="1" name="Shape 194"/>
        <p:cNvGrpSpPr/>
        <p:nvPr/>
      </p:nvGrpSpPr>
      <p:grpSpPr>
        <a:xfrm>
          <a:off x="0" y="0"/>
          <a:ext cx="0" cy="0"/>
          <a:chOff x="0" y="0"/>
          <a:chExt cx="0" cy="0"/>
        </a:xfrm>
      </p:grpSpPr>
      <p:sp>
        <p:nvSpPr>
          <p:cNvPr id="195" name="Google Shape;195;p61"/>
          <p:cNvSpPr txBox="1">
            <a:spLocks noGrp="1"/>
          </p:cNvSpPr>
          <p:nvPr>
            <p:ph type="title"/>
          </p:nvPr>
        </p:nvSpPr>
        <p:spPr>
          <a:xfrm>
            <a:off x="3124200" y="381000"/>
            <a:ext cx="8229600" cy="8286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61"/>
          <p:cNvSpPr txBox="1">
            <a:spLocks noGrp="1"/>
          </p:cNvSpPr>
          <p:nvPr>
            <p:ph type="dt" idx="10"/>
          </p:nvPr>
        </p:nvSpPr>
        <p:spPr>
          <a:xfrm>
            <a:off x="6524625" y="6337301"/>
            <a:ext cx="876300" cy="19685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61"/>
          <p:cNvSpPr txBox="1">
            <a:spLocks noGrp="1"/>
          </p:cNvSpPr>
          <p:nvPr>
            <p:ph type="ftr" idx="11"/>
          </p:nvPr>
        </p:nvSpPr>
        <p:spPr>
          <a:xfrm>
            <a:off x="7424738" y="6337301"/>
            <a:ext cx="4114800" cy="19685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61"/>
          <p:cNvSpPr txBox="1">
            <a:spLocks noGrp="1"/>
          </p:cNvSpPr>
          <p:nvPr>
            <p:ph type="sldNum" idx="12"/>
          </p:nvPr>
        </p:nvSpPr>
        <p:spPr>
          <a:xfrm>
            <a:off x="11777663" y="6337301"/>
            <a:ext cx="366712" cy="196850"/>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pic>
        <p:nvPicPr>
          <p:cNvPr id="199" name="Google Shape;199;p61"/>
          <p:cNvPicPr preferRelativeResize="0"/>
          <p:nvPr/>
        </p:nvPicPr>
        <p:blipFill rotWithShape="1">
          <a:blip r:embed="rId2">
            <a:alphaModFix/>
          </a:blip>
          <a:srcRect/>
          <a:stretch/>
        </p:blipFill>
        <p:spPr>
          <a:xfrm>
            <a:off x="346709" y="5507286"/>
            <a:ext cx="253420" cy="1063889"/>
          </a:xfrm>
          <a:prstGeom prst="rect">
            <a:avLst/>
          </a:prstGeom>
          <a:noFill/>
          <a:ln>
            <a:noFill/>
          </a:ln>
        </p:spPr>
      </p:pic>
      <p:pic>
        <p:nvPicPr>
          <p:cNvPr id="200" name="Google Shape;200;p61"/>
          <p:cNvPicPr preferRelativeResize="0"/>
          <p:nvPr/>
        </p:nvPicPr>
        <p:blipFill rotWithShape="1">
          <a:blip r:embed="rId3">
            <a:alphaModFix/>
          </a:blip>
          <a:srcRect/>
          <a:stretch/>
        </p:blipFill>
        <p:spPr>
          <a:xfrm>
            <a:off x="332720" y="335623"/>
            <a:ext cx="1149222" cy="75993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yhjä">
  <p:cSld name="Tyhjä">
    <p:spTree>
      <p:nvGrpSpPr>
        <p:cNvPr id="1" name="Shape 201"/>
        <p:cNvGrpSpPr/>
        <p:nvPr/>
      </p:nvGrpSpPr>
      <p:grpSpPr>
        <a:xfrm>
          <a:off x="0" y="0"/>
          <a:ext cx="0" cy="0"/>
          <a:chOff x="0" y="0"/>
          <a:chExt cx="0" cy="0"/>
        </a:xfrm>
      </p:grpSpPr>
      <p:sp>
        <p:nvSpPr>
          <p:cNvPr id="202" name="Google Shape;202;p62"/>
          <p:cNvSpPr txBox="1">
            <a:spLocks noGrp="1"/>
          </p:cNvSpPr>
          <p:nvPr>
            <p:ph type="dt" idx="10"/>
          </p:nvPr>
        </p:nvSpPr>
        <p:spPr>
          <a:xfrm>
            <a:off x="6524625" y="6337301"/>
            <a:ext cx="876300" cy="19685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62"/>
          <p:cNvSpPr txBox="1">
            <a:spLocks noGrp="1"/>
          </p:cNvSpPr>
          <p:nvPr>
            <p:ph type="ftr" idx="11"/>
          </p:nvPr>
        </p:nvSpPr>
        <p:spPr>
          <a:xfrm>
            <a:off x="7424738" y="6337301"/>
            <a:ext cx="4114800" cy="19685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62"/>
          <p:cNvSpPr txBox="1">
            <a:spLocks noGrp="1"/>
          </p:cNvSpPr>
          <p:nvPr>
            <p:ph type="sldNum" idx="12"/>
          </p:nvPr>
        </p:nvSpPr>
        <p:spPr>
          <a:xfrm>
            <a:off x="11777663" y="6337301"/>
            <a:ext cx="366712" cy="196850"/>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pic>
        <p:nvPicPr>
          <p:cNvPr id="205" name="Google Shape;205;p62"/>
          <p:cNvPicPr preferRelativeResize="0"/>
          <p:nvPr/>
        </p:nvPicPr>
        <p:blipFill rotWithShape="1">
          <a:blip r:embed="rId2">
            <a:alphaModFix/>
          </a:blip>
          <a:srcRect/>
          <a:stretch/>
        </p:blipFill>
        <p:spPr>
          <a:xfrm>
            <a:off x="346709" y="5507286"/>
            <a:ext cx="253420" cy="1063889"/>
          </a:xfrm>
          <a:prstGeom prst="rect">
            <a:avLst/>
          </a:prstGeom>
          <a:noFill/>
          <a:ln>
            <a:noFill/>
          </a:ln>
        </p:spPr>
      </p:pic>
      <p:pic>
        <p:nvPicPr>
          <p:cNvPr id="206" name="Google Shape;206;p62"/>
          <p:cNvPicPr preferRelativeResize="0"/>
          <p:nvPr/>
        </p:nvPicPr>
        <p:blipFill rotWithShape="1">
          <a:blip r:embed="rId3">
            <a:alphaModFix/>
          </a:blip>
          <a:srcRect/>
          <a:stretch/>
        </p:blipFill>
        <p:spPr>
          <a:xfrm>
            <a:off x="332720" y="335623"/>
            <a:ext cx="1149222" cy="75993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Logo 2">
  <p:cSld name="Logo 2">
    <p:bg>
      <p:bgPr>
        <a:solidFill>
          <a:srgbClr val="5E00C6"/>
        </a:solidFill>
        <a:effectLst/>
      </p:bgPr>
    </p:bg>
    <p:spTree>
      <p:nvGrpSpPr>
        <p:cNvPr id="1" name="Shape 50"/>
        <p:cNvGrpSpPr/>
        <p:nvPr/>
      </p:nvGrpSpPr>
      <p:grpSpPr>
        <a:xfrm>
          <a:off x="0" y="0"/>
          <a:ext cx="0" cy="0"/>
          <a:chOff x="0" y="0"/>
          <a:chExt cx="0" cy="0"/>
        </a:xfrm>
      </p:grpSpPr>
      <p:sp>
        <p:nvSpPr>
          <p:cNvPr id="51" name="Google Shape;51;p40"/>
          <p:cNvSpPr txBox="1"/>
          <p:nvPr/>
        </p:nvSpPr>
        <p:spPr>
          <a:xfrm>
            <a:off x="10547350" y="6336000"/>
            <a:ext cx="1308100" cy="1980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700"/>
              <a:buFont typeface="Arial"/>
              <a:buNone/>
            </a:pPr>
            <a:r>
              <a:rPr lang="fi-FI" sz="700" b="1" i="0" u="none" strike="noStrike" cap="none">
                <a:solidFill>
                  <a:srgbClr val="FFFFFF"/>
                </a:solidFill>
                <a:latin typeface="Arial"/>
                <a:ea typeface="Arial"/>
                <a:cs typeface="Arial"/>
                <a:sym typeface="Arial"/>
              </a:rPr>
              <a:t>junior.aalto.fi</a:t>
            </a:r>
            <a:endParaRPr sz="1400" b="0" i="0" u="none" strike="noStrike" cap="none">
              <a:solidFill>
                <a:srgbClr val="000000"/>
              </a:solidFill>
              <a:latin typeface="Arial"/>
              <a:ea typeface="Arial"/>
              <a:cs typeface="Arial"/>
              <a:sym typeface="Arial"/>
            </a:endParaRPr>
          </a:p>
        </p:txBody>
      </p:sp>
      <p:pic>
        <p:nvPicPr>
          <p:cNvPr id="52" name="Google Shape;52;p40"/>
          <p:cNvPicPr preferRelativeResize="0"/>
          <p:nvPr/>
        </p:nvPicPr>
        <p:blipFill rotWithShape="1">
          <a:blip r:embed="rId2">
            <a:alphaModFix/>
          </a:blip>
          <a:srcRect/>
          <a:stretch/>
        </p:blipFill>
        <p:spPr>
          <a:xfrm>
            <a:off x="346709" y="5507288"/>
            <a:ext cx="253420" cy="1063884"/>
          </a:xfrm>
          <a:prstGeom prst="rect">
            <a:avLst/>
          </a:prstGeom>
          <a:noFill/>
          <a:ln>
            <a:noFill/>
          </a:ln>
        </p:spPr>
      </p:pic>
      <p:pic>
        <p:nvPicPr>
          <p:cNvPr id="53" name="Google Shape;53;p40"/>
          <p:cNvPicPr preferRelativeResize="0"/>
          <p:nvPr/>
        </p:nvPicPr>
        <p:blipFill rotWithShape="1">
          <a:blip r:embed="rId3">
            <a:alphaModFix/>
          </a:blip>
          <a:srcRect/>
          <a:stretch/>
        </p:blipFill>
        <p:spPr>
          <a:xfrm>
            <a:off x="2615966" y="957532"/>
            <a:ext cx="6799924" cy="476178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Kuvapaikka">
  <p:cSld name="Kuvapaikka">
    <p:bg>
      <p:bgPr>
        <a:solidFill>
          <a:srgbClr val="D8D8D8"/>
        </a:solidFill>
        <a:effectLst/>
      </p:bgPr>
    </p:bg>
    <p:spTree>
      <p:nvGrpSpPr>
        <p:cNvPr id="1" name="Shape 54"/>
        <p:cNvGrpSpPr/>
        <p:nvPr/>
      </p:nvGrpSpPr>
      <p:grpSpPr>
        <a:xfrm>
          <a:off x="0" y="0"/>
          <a:ext cx="0" cy="0"/>
          <a:chOff x="0" y="0"/>
          <a:chExt cx="0" cy="0"/>
        </a:xfrm>
      </p:grpSpPr>
      <p:sp>
        <p:nvSpPr>
          <p:cNvPr id="55" name="Google Shape;55;p41"/>
          <p:cNvSpPr>
            <a:spLocks noGrp="1"/>
          </p:cNvSpPr>
          <p:nvPr>
            <p:ph type="pic" idx="2"/>
          </p:nvPr>
        </p:nvSpPr>
        <p:spPr>
          <a:xfrm>
            <a:off x="0" y="0"/>
            <a:ext cx="12192000" cy="6858000"/>
          </a:xfrm>
          <a:prstGeom prst="rect">
            <a:avLst/>
          </a:prstGeom>
          <a:solidFill>
            <a:srgbClr val="D8D8D8"/>
          </a:solidFill>
          <a:ln>
            <a:noFill/>
          </a:ln>
        </p:spPr>
      </p:sp>
      <p:sp>
        <p:nvSpPr>
          <p:cNvPr id="56" name="Google Shape;56;p41"/>
          <p:cNvSpPr txBox="1">
            <a:spLocks noGrp="1"/>
          </p:cNvSpPr>
          <p:nvPr>
            <p:ph type="dt" idx="10"/>
          </p:nvPr>
        </p:nvSpPr>
        <p:spPr>
          <a:xfrm>
            <a:off x="6524625" y="6337301"/>
            <a:ext cx="876300" cy="19685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1"/>
          <p:cNvSpPr txBox="1">
            <a:spLocks noGrp="1"/>
          </p:cNvSpPr>
          <p:nvPr>
            <p:ph type="ftr" idx="11"/>
          </p:nvPr>
        </p:nvSpPr>
        <p:spPr>
          <a:xfrm>
            <a:off x="7424738" y="6337301"/>
            <a:ext cx="4114800" cy="19685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41"/>
          <p:cNvSpPr txBox="1">
            <a:spLocks noGrp="1"/>
          </p:cNvSpPr>
          <p:nvPr>
            <p:ph type="sldNum" idx="12"/>
          </p:nvPr>
        </p:nvSpPr>
        <p:spPr>
          <a:xfrm>
            <a:off x="11777663" y="6337301"/>
            <a:ext cx="366712" cy="196850"/>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700"/>
              <a:buFont typeface="Arial"/>
              <a:buNone/>
              <a:defRPr sz="7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pic>
        <p:nvPicPr>
          <p:cNvPr id="59" name="Google Shape;59;p41"/>
          <p:cNvPicPr preferRelativeResize="0"/>
          <p:nvPr/>
        </p:nvPicPr>
        <p:blipFill rotWithShape="1">
          <a:blip r:embed="rId2">
            <a:alphaModFix/>
          </a:blip>
          <a:srcRect/>
          <a:stretch/>
        </p:blipFill>
        <p:spPr>
          <a:xfrm>
            <a:off x="346709" y="5507288"/>
            <a:ext cx="253420" cy="106388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Kaksi sisältökohdetta" type="twoObj">
  <p:cSld name="TWO_OBJECTS">
    <p:bg>
      <p:bgPr>
        <a:solidFill>
          <a:srgbClr val="5E00C6"/>
        </a:solidFill>
        <a:effectLst/>
      </p:bgPr>
    </p:bg>
    <p:spTree>
      <p:nvGrpSpPr>
        <p:cNvPr id="1" name="Shape 72"/>
        <p:cNvGrpSpPr/>
        <p:nvPr/>
      </p:nvGrpSpPr>
      <p:grpSpPr>
        <a:xfrm>
          <a:off x="0" y="0"/>
          <a:ext cx="0" cy="0"/>
          <a:chOff x="0" y="0"/>
          <a:chExt cx="0" cy="0"/>
        </a:xfrm>
      </p:grpSpPr>
      <p:sp>
        <p:nvSpPr>
          <p:cNvPr id="73" name="Google Shape;73;p44"/>
          <p:cNvSpPr txBox="1">
            <a:spLocks noGrp="1"/>
          </p:cNvSpPr>
          <p:nvPr>
            <p:ph type="title"/>
          </p:nvPr>
        </p:nvSpPr>
        <p:spPr>
          <a:xfrm>
            <a:off x="3124200" y="381000"/>
            <a:ext cx="8229600" cy="8286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FFFFFF"/>
              </a:buClr>
              <a:buSzPts val="2500"/>
              <a:buFont typeface="Arial"/>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4"/>
          <p:cNvSpPr txBox="1">
            <a:spLocks noGrp="1"/>
          </p:cNvSpPr>
          <p:nvPr>
            <p:ph type="body" idx="1"/>
          </p:nvPr>
        </p:nvSpPr>
        <p:spPr>
          <a:xfrm>
            <a:off x="3152775" y="2160000"/>
            <a:ext cx="3600000" cy="360000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0"/>
              </a:spcBef>
              <a:spcAft>
                <a:spcPts val="0"/>
              </a:spcAft>
              <a:buClr>
                <a:srgbClr val="FFFFFF"/>
              </a:buClr>
              <a:buSzPts val="1800"/>
              <a:buChar char="∙"/>
              <a:defRPr sz="1500">
                <a:solidFill>
                  <a:srgbClr val="FFFFFF"/>
                </a:solidFill>
              </a:defRPr>
            </a:lvl1pPr>
            <a:lvl2pPr marL="914400" lvl="1" indent="-323850" algn="l">
              <a:lnSpc>
                <a:spcPct val="100000"/>
              </a:lnSpc>
              <a:spcBef>
                <a:spcPts val="500"/>
              </a:spcBef>
              <a:spcAft>
                <a:spcPts val="0"/>
              </a:spcAft>
              <a:buClr>
                <a:srgbClr val="FFFFFF"/>
              </a:buClr>
              <a:buSzPts val="1500"/>
              <a:buChar char="∙"/>
              <a:defRPr>
                <a:solidFill>
                  <a:srgbClr val="FFFFFF"/>
                </a:solidFill>
              </a:defRPr>
            </a:lvl2pPr>
            <a:lvl3pPr marL="1371600" lvl="2" indent="-311150" algn="l">
              <a:lnSpc>
                <a:spcPct val="90000"/>
              </a:lnSpc>
              <a:spcBef>
                <a:spcPts val="500"/>
              </a:spcBef>
              <a:spcAft>
                <a:spcPts val="0"/>
              </a:spcAft>
              <a:buClr>
                <a:srgbClr val="FFFFFF"/>
              </a:buClr>
              <a:buSzPts val="1300"/>
              <a:buChar char="∙"/>
              <a:defRPr>
                <a:solidFill>
                  <a:srgbClr val="FFFFFF"/>
                </a:solidFill>
              </a:defRPr>
            </a:lvl3pPr>
            <a:lvl4pPr marL="1828800" lvl="3" indent="-311150" algn="l">
              <a:lnSpc>
                <a:spcPct val="90000"/>
              </a:lnSpc>
              <a:spcBef>
                <a:spcPts val="500"/>
              </a:spcBef>
              <a:spcAft>
                <a:spcPts val="0"/>
              </a:spcAft>
              <a:buClr>
                <a:srgbClr val="FFFFFF"/>
              </a:buClr>
              <a:buSzPts val="1300"/>
              <a:buChar char="∙"/>
              <a:defRPr>
                <a:solidFill>
                  <a:srgbClr val="FFFFFF"/>
                </a:solidFill>
              </a:defRPr>
            </a:lvl4pPr>
            <a:lvl5pPr marL="2286000" lvl="4" indent="-311150" algn="l">
              <a:lnSpc>
                <a:spcPct val="90000"/>
              </a:lnSpc>
              <a:spcBef>
                <a:spcPts val="500"/>
              </a:spcBef>
              <a:spcAft>
                <a:spcPts val="0"/>
              </a:spcAft>
              <a:buClr>
                <a:srgbClr val="FFFFFF"/>
              </a:buClr>
              <a:buSzPts val="1300"/>
              <a:buChar char="∙"/>
              <a:defRPr>
                <a:solidFill>
                  <a:srgbClr val="FFFFF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4"/>
          <p:cNvSpPr txBox="1">
            <a:spLocks noGrp="1"/>
          </p:cNvSpPr>
          <p:nvPr>
            <p:ph type="body" idx="2"/>
          </p:nvPr>
        </p:nvSpPr>
        <p:spPr>
          <a:xfrm>
            <a:off x="6848475" y="2160000"/>
            <a:ext cx="3600000" cy="360000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0"/>
              </a:spcBef>
              <a:spcAft>
                <a:spcPts val="0"/>
              </a:spcAft>
              <a:buClr>
                <a:srgbClr val="FFFFFF"/>
              </a:buClr>
              <a:buSzPts val="1800"/>
              <a:buChar char="∙"/>
              <a:defRPr sz="1500">
                <a:solidFill>
                  <a:srgbClr val="FFFFFF"/>
                </a:solidFill>
              </a:defRPr>
            </a:lvl1pPr>
            <a:lvl2pPr marL="914400" lvl="1" indent="-323850" algn="l">
              <a:lnSpc>
                <a:spcPct val="100000"/>
              </a:lnSpc>
              <a:spcBef>
                <a:spcPts val="500"/>
              </a:spcBef>
              <a:spcAft>
                <a:spcPts val="0"/>
              </a:spcAft>
              <a:buClr>
                <a:srgbClr val="FFFFFF"/>
              </a:buClr>
              <a:buSzPts val="1500"/>
              <a:buChar char="∙"/>
              <a:defRPr>
                <a:solidFill>
                  <a:srgbClr val="FFFFFF"/>
                </a:solidFill>
              </a:defRPr>
            </a:lvl2pPr>
            <a:lvl3pPr marL="1371600" lvl="2" indent="-311150" algn="l">
              <a:lnSpc>
                <a:spcPct val="90000"/>
              </a:lnSpc>
              <a:spcBef>
                <a:spcPts val="500"/>
              </a:spcBef>
              <a:spcAft>
                <a:spcPts val="0"/>
              </a:spcAft>
              <a:buClr>
                <a:srgbClr val="FFFFFF"/>
              </a:buClr>
              <a:buSzPts val="1300"/>
              <a:buChar char="∙"/>
              <a:defRPr>
                <a:solidFill>
                  <a:srgbClr val="FFFFFF"/>
                </a:solidFill>
              </a:defRPr>
            </a:lvl3pPr>
            <a:lvl4pPr marL="1828800" lvl="3" indent="-311150" algn="l">
              <a:lnSpc>
                <a:spcPct val="90000"/>
              </a:lnSpc>
              <a:spcBef>
                <a:spcPts val="500"/>
              </a:spcBef>
              <a:spcAft>
                <a:spcPts val="0"/>
              </a:spcAft>
              <a:buClr>
                <a:srgbClr val="FFFFFF"/>
              </a:buClr>
              <a:buSzPts val="1300"/>
              <a:buChar char="∙"/>
              <a:defRPr>
                <a:solidFill>
                  <a:srgbClr val="FFFFFF"/>
                </a:solidFill>
              </a:defRPr>
            </a:lvl4pPr>
            <a:lvl5pPr marL="2286000" lvl="4" indent="-311150" algn="l">
              <a:lnSpc>
                <a:spcPct val="90000"/>
              </a:lnSpc>
              <a:spcBef>
                <a:spcPts val="500"/>
              </a:spcBef>
              <a:spcAft>
                <a:spcPts val="0"/>
              </a:spcAft>
              <a:buClr>
                <a:srgbClr val="FFFFFF"/>
              </a:buClr>
              <a:buSzPts val="1300"/>
              <a:buChar char="∙"/>
              <a:defRPr>
                <a:solidFill>
                  <a:srgbClr val="FFFFF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44"/>
          <p:cNvSpPr txBox="1">
            <a:spLocks noGrp="1"/>
          </p:cNvSpPr>
          <p:nvPr>
            <p:ph type="dt" idx="10"/>
          </p:nvPr>
        </p:nvSpPr>
        <p:spPr>
          <a:xfrm>
            <a:off x="6524625" y="6337301"/>
            <a:ext cx="876300" cy="19685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4"/>
          <p:cNvSpPr txBox="1">
            <a:spLocks noGrp="1"/>
          </p:cNvSpPr>
          <p:nvPr>
            <p:ph type="ftr" idx="11"/>
          </p:nvPr>
        </p:nvSpPr>
        <p:spPr>
          <a:xfrm>
            <a:off x="7424738" y="6337301"/>
            <a:ext cx="4114800" cy="19685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4"/>
          <p:cNvSpPr txBox="1">
            <a:spLocks noGrp="1"/>
          </p:cNvSpPr>
          <p:nvPr>
            <p:ph type="sldNum" idx="12"/>
          </p:nvPr>
        </p:nvSpPr>
        <p:spPr>
          <a:xfrm>
            <a:off x="11777663" y="6337301"/>
            <a:ext cx="366712" cy="196850"/>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700"/>
              <a:buFont typeface="Arial"/>
              <a:buNone/>
              <a:defRPr sz="7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ivujako kuvalla">
  <p:cSld name="Sivujako kuvalla">
    <p:bg>
      <p:bgPr>
        <a:solidFill>
          <a:srgbClr val="5E00C6"/>
        </a:solidFill>
        <a:effectLst/>
      </p:bgPr>
    </p:bg>
    <p:spTree>
      <p:nvGrpSpPr>
        <p:cNvPr id="1" name="Shape 87"/>
        <p:cNvGrpSpPr/>
        <p:nvPr/>
      </p:nvGrpSpPr>
      <p:grpSpPr>
        <a:xfrm>
          <a:off x="0" y="0"/>
          <a:ext cx="0" cy="0"/>
          <a:chOff x="0" y="0"/>
          <a:chExt cx="0" cy="0"/>
        </a:xfrm>
      </p:grpSpPr>
      <p:sp>
        <p:nvSpPr>
          <p:cNvPr id="88" name="Google Shape;88;p46"/>
          <p:cNvSpPr>
            <a:spLocks noGrp="1"/>
          </p:cNvSpPr>
          <p:nvPr>
            <p:ph type="pic" idx="2"/>
          </p:nvPr>
        </p:nvSpPr>
        <p:spPr>
          <a:xfrm>
            <a:off x="6105525" y="0"/>
            <a:ext cx="6086475" cy="6857142"/>
          </a:xfrm>
          <a:prstGeom prst="rect">
            <a:avLst/>
          </a:prstGeom>
          <a:solidFill>
            <a:srgbClr val="D8D8D8"/>
          </a:solidFill>
          <a:ln>
            <a:noFill/>
          </a:ln>
        </p:spPr>
      </p:sp>
      <p:sp>
        <p:nvSpPr>
          <p:cNvPr id="89" name="Google Shape;89;p46"/>
          <p:cNvSpPr txBox="1">
            <a:spLocks noGrp="1"/>
          </p:cNvSpPr>
          <p:nvPr>
            <p:ph type="body" idx="1"/>
          </p:nvPr>
        </p:nvSpPr>
        <p:spPr>
          <a:xfrm>
            <a:off x="826744" y="1638300"/>
            <a:ext cx="4726331" cy="3960000"/>
          </a:xfrm>
          <a:prstGeom prst="rect">
            <a:avLst/>
          </a:prstGeom>
          <a:noFill/>
          <a:ln>
            <a:noFill/>
          </a:ln>
        </p:spPr>
        <p:txBody>
          <a:bodyPr spcFirstLastPara="1" wrap="square" lIns="0" tIns="0" rIns="0" bIns="0" anchor="t" anchorCtr="0">
            <a:normAutofit/>
          </a:bodyPr>
          <a:lstStyle>
            <a:lvl1pPr marL="457200" lvl="0" indent="-349250" algn="l">
              <a:lnSpc>
                <a:spcPct val="100000"/>
              </a:lnSpc>
              <a:spcBef>
                <a:spcPts val="0"/>
              </a:spcBef>
              <a:spcAft>
                <a:spcPts val="0"/>
              </a:spcAft>
              <a:buClr>
                <a:srgbClr val="FFFFFF"/>
              </a:buClr>
              <a:buSzPts val="1900"/>
              <a:buChar char="∙"/>
              <a:defRPr sz="1900">
                <a:solidFill>
                  <a:srgbClr val="FFFFFF"/>
                </a:solidFill>
              </a:defRPr>
            </a:lvl1pPr>
            <a:lvl2pPr marL="914400" lvl="1" indent="-323850" algn="l">
              <a:lnSpc>
                <a:spcPct val="100000"/>
              </a:lnSpc>
              <a:spcBef>
                <a:spcPts val="500"/>
              </a:spcBef>
              <a:spcAft>
                <a:spcPts val="0"/>
              </a:spcAft>
              <a:buClr>
                <a:srgbClr val="FFFFFF"/>
              </a:buClr>
              <a:buSzPts val="1500"/>
              <a:buChar char="∙"/>
              <a:defRPr>
                <a:solidFill>
                  <a:srgbClr val="FFFFFF"/>
                </a:solidFill>
              </a:defRPr>
            </a:lvl2pPr>
            <a:lvl3pPr marL="1371600" lvl="2" indent="-311150" algn="l">
              <a:lnSpc>
                <a:spcPct val="90000"/>
              </a:lnSpc>
              <a:spcBef>
                <a:spcPts val="500"/>
              </a:spcBef>
              <a:spcAft>
                <a:spcPts val="0"/>
              </a:spcAft>
              <a:buClr>
                <a:srgbClr val="FFFFFF"/>
              </a:buClr>
              <a:buSzPts val="1300"/>
              <a:buChar char="∙"/>
              <a:defRPr>
                <a:solidFill>
                  <a:srgbClr val="FFFFFF"/>
                </a:solidFill>
              </a:defRPr>
            </a:lvl3pPr>
            <a:lvl4pPr marL="1828800" lvl="3" indent="-311150" algn="l">
              <a:lnSpc>
                <a:spcPct val="90000"/>
              </a:lnSpc>
              <a:spcBef>
                <a:spcPts val="500"/>
              </a:spcBef>
              <a:spcAft>
                <a:spcPts val="0"/>
              </a:spcAft>
              <a:buClr>
                <a:srgbClr val="FFFFFF"/>
              </a:buClr>
              <a:buSzPts val="1300"/>
              <a:buChar char="∙"/>
              <a:defRPr>
                <a:solidFill>
                  <a:srgbClr val="FFFFFF"/>
                </a:solidFill>
              </a:defRPr>
            </a:lvl4pPr>
            <a:lvl5pPr marL="2286000" lvl="4" indent="-311150" algn="l">
              <a:lnSpc>
                <a:spcPct val="90000"/>
              </a:lnSpc>
              <a:spcBef>
                <a:spcPts val="500"/>
              </a:spcBef>
              <a:spcAft>
                <a:spcPts val="0"/>
              </a:spcAft>
              <a:buClr>
                <a:srgbClr val="FFFFFF"/>
              </a:buClr>
              <a:buSzPts val="1300"/>
              <a:buChar char="∙"/>
              <a:defRPr>
                <a:solidFill>
                  <a:srgbClr val="FFFFF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46"/>
          <p:cNvSpPr txBox="1">
            <a:spLocks noGrp="1"/>
          </p:cNvSpPr>
          <p:nvPr>
            <p:ph type="dt" idx="10"/>
          </p:nvPr>
        </p:nvSpPr>
        <p:spPr>
          <a:xfrm>
            <a:off x="6524625" y="6337301"/>
            <a:ext cx="876300" cy="19685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46"/>
          <p:cNvSpPr txBox="1">
            <a:spLocks noGrp="1"/>
          </p:cNvSpPr>
          <p:nvPr>
            <p:ph type="ftr" idx="11"/>
          </p:nvPr>
        </p:nvSpPr>
        <p:spPr>
          <a:xfrm>
            <a:off x="7424738" y="6337301"/>
            <a:ext cx="4114800" cy="19685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46"/>
          <p:cNvSpPr txBox="1">
            <a:spLocks noGrp="1"/>
          </p:cNvSpPr>
          <p:nvPr>
            <p:ph type="sldNum" idx="12"/>
          </p:nvPr>
        </p:nvSpPr>
        <p:spPr>
          <a:xfrm>
            <a:off x="11777663" y="6337301"/>
            <a:ext cx="366712" cy="196850"/>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700"/>
              <a:buFont typeface="Arial"/>
              <a:buNone/>
              <a:defRPr sz="7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ivujako 2">
  <p:cSld name="Sivujako 2">
    <p:bg>
      <p:bgPr>
        <a:solidFill>
          <a:srgbClr val="5E00C6"/>
        </a:solidFill>
        <a:effectLst/>
      </p:bgPr>
    </p:bg>
    <p:spTree>
      <p:nvGrpSpPr>
        <p:cNvPr id="1" name="Shape 93"/>
        <p:cNvGrpSpPr/>
        <p:nvPr/>
      </p:nvGrpSpPr>
      <p:grpSpPr>
        <a:xfrm>
          <a:off x="0" y="0"/>
          <a:ext cx="0" cy="0"/>
          <a:chOff x="0" y="0"/>
          <a:chExt cx="0" cy="0"/>
        </a:xfrm>
      </p:grpSpPr>
      <p:sp>
        <p:nvSpPr>
          <p:cNvPr id="94" name="Google Shape;94;p47"/>
          <p:cNvSpPr/>
          <p:nvPr/>
        </p:nvSpPr>
        <p:spPr>
          <a:xfrm>
            <a:off x="-1545" y="-1"/>
            <a:ext cx="6107068" cy="6857141"/>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5" name="Google Shape;95;p47"/>
          <p:cNvSpPr txBox="1">
            <a:spLocks noGrp="1"/>
          </p:cNvSpPr>
          <p:nvPr>
            <p:ph type="body" idx="1"/>
          </p:nvPr>
        </p:nvSpPr>
        <p:spPr>
          <a:xfrm>
            <a:off x="826744" y="1638300"/>
            <a:ext cx="4726331" cy="3960000"/>
          </a:xfrm>
          <a:prstGeom prst="rect">
            <a:avLst/>
          </a:prstGeom>
          <a:noFill/>
          <a:ln>
            <a:noFill/>
          </a:ln>
        </p:spPr>
        <p:txBody>
          <a:bodyPr spcFirstLastPara="1" wrap="square" lIns="0" tIns="0" rIns="0" bIns="0" anchor="t" anchorCtr="0">
            <a:normAutofit/>
          </a:bodyPr>
          <a:lstStyle>
            <a:lvl1pPr marL="457200" lvl="0" indent="-349250" algn="l">
              <a:lnSpc>
                <a:spcPct val="100000"/>
              </a:lnSpc>
              <a:spcBef>
                <a:spcPts val="0"/>
              </a:spcBef>
              <a:spcAft>
                <a:spcPts val="0"/>
              </a:spcAft>
              <a:buClr>
                <a:schemeClr val="dk1"/>
              </a:buClr>
              <a:buSzPts val="1900"/>
              <a:buChar char="∙"/>
              <a:defRPr sz="1900"/>
            </a:lvl1pPr>
            <a:lvl2pPr marL="914400" lvl="1" indent="-323850" algn="l">
              <a:lnSpc>
                <a:spcPct val="100000"/>
              </a:lnSpc>
              <a:spcBef>
                <a:spcPts val="500"/>
              </a:spcBef>
              <a:spcAft>
                <a:spcPts val="0"/>
              </a:spcAft>
              <a:buClr>
                <a:schemeClr val="dk1"/>
              </a:buClr>
              <a:buSzPts val="1500"/>
              <a:buChar char="∙"/>
              <a:defRPr/>
            </a:lvl2pPr>
            <a:lvl3pPr marL="1371600" lvl="2" indent="-311150" algn="l">
              <a:lnSpc>
                <a:spcPct val="90000"/>
              </a:lnSpc>
              <a:spcBef>
                <a:spcPts val="500"/>
              </a:spcBef>
              <a:spcAft>
                <a:spcPts val="0"/>
              </a:spcAft>
              <a:buClr>
                <a:schemeClr val="dk1"/>
              </a:buClr>
              <a:buSzPts val="1300"/>
              <a:buChar char="∙"/>
              <a:defRPr/>
            </a:lvl3pPr>
            <a:lvl4pPr marL="1828800" lvl="3" indent="-311150" algn="l">
              <a:lnSpc>
                <a:spcPct val="90000"/>
              </a:lnSpc>
              <a:spcBef>
                <a:spcPts val="500"/>
              </a:spcBef>
              <a:spcAft>
                <a:spcPts val="0"/>
              </a:spcAft>
              <a:buClr>
                <a:schemeClr val="dk1"/>
              </a:buClr>
              <a:buSzPts val="1300"/>
              <a:buChar char="∙"/>
              <a:defRPr/>
            </a:lvl4pPr>
            <a:lvl5pPr marL="2286000" lvl="4" indent="-311150" algn="l">
              <a:lnSpc>
                <a:spcPct val="90000"/>
              </a:lnSpc>
              <a:spcBef>
                <a:spcPts val="500"/>
              </a:spcBef>
              <a:spcAft>
                <a:spcPts val="0"/>
              </a:spcAft>
              <a:buClr>
                <a:schemeClr val="dk1"/>
              </a:buClr>
              <a:buSzPts val="13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6" name="Google Shape;96;p47"/>
          <p:cNvPicPr preferRelativeResize="0"/>
          <p:nvPr/>
        </p:nvPicPr>
        <p:blipFill rotWithShape="1">
          <a:blip r:embed="rId2">
            <a:alphaModFix/>
          </a:blip>
          <a:srcRect/>
          <a:stretch/>
        </p:blipFill>
        <p:spPr>
          <a:xfrm>
            <a:off x="346709" y="5507286"/>
            <a:ext cx="253420" cy="1063889"/>
          </a:xfrm>
          <a:prstGeom prst="rect">
            <a:avLst/>
          </a:prstGeom>
          <a:noFill/>
          <a:ln>
            <a:noFill/>
          </a:ln>
        </p:spPr>
      </p:pic>
      <p:pic>
        <p:nvPicPr>
          <p:cNvPr id="97" name="Google Shape;97;p47"/>
          <p:cNvPicPr preferRelativeResize="0"/>
          <p:nvPr/>
        </p:nvPicPr>
        <p:blipFill rotWithShape="1">
          <a:blip r:embed="rId3">
            <a:alphaModFix/>
          </a:blip>
          <a:srcRect/>
          <a:stretch/>
        </p:blipFill>
        <p:spPr>
          <a:xfrm>
            <a:off x="332720" y="335623"/>
            <a:ext cx="1149222" cy="759932"/>
          </a:xfrm>
          <a:prstGeom prst="rect">
            <a:avLst/>
          </a:prstGeom>
          <a:noFill/>
          <a:ln>
            <a:noFill/>
          </a:ln>
        </p:spPr>
      </p:pic>
      <p:pic>
        <p:nvPicPr>
          <p:cNvPr id="98" name="Google Shape;98;p47"/>
          <p:cNvPicPr preferRelativeResize="0"/>
          <p:nvPr/>
        </p:nvPicPr>
        <p:blipFill rotWithShape="1">
          <a:blip r:embed="rId4">
            <a:alphaModFix/>
          </a:blip>
          <a:srcRect/>
          <a:stretch/>
        </p:blipFill>
        <p:spPr>
          <a:xfrm>
            <a:off x="6665640" y="0"/>
            <a:ext cx="5542223" cy="616223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Kuvakooste">
  <p:cSld name="Kuvakooste">
    <p:spTree>
      <p:nvGrpSpPr>
        <p:cNvPr id="1" name="Shape 130"/>
        <p:cNvGrpSpPr/>
        <p:nvPr/>
      </p:nvGrpSpPr>
      <p:grpSpPr>
        <a:xfrm>
          <a:off x="0" y="0"/>
          <a:ext cx="0" cy="0"/>
          <a:chOff x="0" y="0"/>
          <a:chExt cx="0" cy="0"/>
        </a:xfrm>
      </p:grpSpPr>
      <p:sp>
        <p:nvSpPr>
          <p:cNvPr id="131" name="Google Shape;131;p53"/>
          <p:cNvSpPr txBox="1">
            <a:spLocks noGrp="1"/>
          </p:cNvSpPr>
          <p:nvPr>
            <p:ph type="dt" idx="10"/>
          </p:nvPr>
        </p:nvSpPr>
        <p:spPr>
          <a:xfrm>
            <a:off x="6524625" y="6337301"/>
            <a:ext cx="876300" cy="19685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53"/>
          <p:cNvSpPr txBox="1">
            <a:spLocks noGrp="1"/>
          </p:cNvSpPr>
          <p:nvPr>
            <p:ph type="ftr" idx="11"/>
          </p:nvPr>
        </p:nvSpPr>
        <p:spPr>
          <a:xfrm>
            <a:off x="7424738" y="6337301"/>
            <a:ext cx="4114800" cy="19685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53"/>
          <p:cNvSpPr txBox="1">
            <a:spLocks noGrp="1"/>
          </p:cNvSpPr>
          <p:nvPr>
            <p:ph type="sldNum" idx="12"/>
          </p:nvPr>
        </p:nvSpPr>
        <p:spPr>
          <a:xfrm>
            <a:off x="11777663" y="6337301"/>
            <a:ext cx="366712" cy="196850"/>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sp>
        <p:nvSpPr>
          <p:cNvPr id="134" name="Google Shape;134;p53"/>
          <p:cNvSpPr txBox="1">
            <a:spLocks noGrp="1"/>
          </p:cNvSpPr>
          <p:nvPr>
            <p:ph type="title"/>
          </p:nvPr>
        </p:nvSpPr>
        <p:spPr>
          <a:xfrm>
            <a:off x="3124200" y="381000"/>
            <a:ext cx="8229600" cy="8286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53"/>
          <p:cNvSpPr txBox="1">
            <a:spLocks noGrp="1"/>
          </p:cNvSpPr>
          <p:nvPr>
            <p:ph type="body" idx="1"/>
          </p:nvPr>
        </p:nvSpPr>
        <p:spPr>
          <a:xfrm>
            <a:off x="666750" y="4600575"/>
            <a:ext cx="2409825" cy="8001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1500"/>
              <a:buNone/>
              <a:defRPr sz="15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53"/>
          <p:cNvSpPr>
            <a:spLocks noGrp="1"/>
          </p:cNvSpPr>
          <p:nvPr>
            <p:ph type="pic" idx="2"/>
          </p:nvPr>
        </p:nvSpPr>
        <p:spPr>
          <a:xfrm>
            <a:off x="657225" y="1695450"/>
            <a:ext cx="2409825" cy="2743200"/>
          </a:xfrm>
          <a:prstGeom prst="rect">
            <a:avLst/>
          </a:prstGeom>
          <a:solidFill>
            <a:srgbClr val="D8D8D8"/>
          </a:solidFill>
          <a:ln>
            <a:noFill/>
          </a:ln>
        </p:spPr>
      </p:sp>
      <p:sp>
        <p:nvSpPr>
          <p:cNvPr id="137" name="Google Shape;137;p53"/>
          <p:cNvSpPr txBox="1">
            <a:spLocks noGrp="1"/>
          </p:cNvSpPr>
          <p:nvPr>
            <p:ph type="body" idx="3"/>
          </p:nvPr>
        </p:nvSpPr>
        <p:spPr>
          <a:xfrm>
            <a:off x="3457575" y="4600575"/>
            <a:ext cx="2409825" cy="8001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1500"/>
              <a:buNone/>
              <a:defRPr sz="15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53"/>
          <p:cNvSpPr>
            <a:spLocks noGrp="1"/>
          </p:cNvSpPr>
          <p:nvPr>
            <p:ph type="pic" idx="4"/>
          </p:nvPr>
        </p:nvSpPr>
        <p:spPr>
          <a:xfrm>
            <a:off x="3448050" y="1695450"/>
            <a:ext cx="2409825" cy="2743200"/>
          </a:xfrm>
          <a:prstGeom prst="rect">
            <a:avLst/>
          </a:prstGeom>
          <a:solidFill>
            <a:srgbClr val="D8D8D8"/>
          </a:solidFill>
          <a:ln>
            <a:noFill/>
          </a:ln>
        </p:spPr>
      </p:sp>
      <p:sp>
        <p:nvSpPr>
          <p:cNvPr id="139" name="Google Shape;139;p53"/>
          <p:cNvSpPr txBox="1">
            <a:spLocks noGrp="1"/>
          </p:cNvSpPr>
          <p:nvPr>
            <p:ph type="body" idx="5"/>
          </p:nvPr>
        </p:nvSpPr>
        <p:spPr>
          <a:xfrm>
            <a:off x="6210300" y="4600575"/>
            <a:ext cx="2409825" cy="8001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1500"/>
              <a:buNone/>
              <a:defRPr sz="15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53"/>
          <p:cNvSpPr>
            <a:spLocks noGrp="1"/>
          </p:cNvSpPr>
          <p:nvPr>
            <p:ph type="pic" idx="6"/>
          </p:nvPr>
        </p:nvSpPr>
        <p:spPr>
          <a:xfrm>
            <a:off x="6200775" y="1695450"/>
            <a:ext cx="2409825" cy="2743200"/>
          </a:xfrm>
          <a:prstGeom prst="rect">
            <a:avLst/>
          </a:prstGeom>
          <a:solidFill>
            <a:srgbClr val="D8D8D8"/>
          </a:solidFill>
          <a:ln>
            <a:noFill/>
          </a:ln>
        </p:spPr>
      </p:sp>
      <p:sp>
        <p:nvSpPr>
          <p:cNvPr id="141" name="Google Shape;141;p53"/>
          <p:cNvSpPr txBox="1">
            <a:spLocks noGrp="1"/>
          </p:cNvSpPr>
          <p:nvPr>
            <p:ph type="body" idx="7"/>
          </p:nvPr>
        </p:nvSpPr>
        <p:spPr>
          <a:xfrm>
            <a:off x="9001125" y="4600575"/>
            <a:ext cx="2409825" cy="8001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1500"/>
              <a:buNone/>
              <a:defRPr sz="15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53"/>
          <p:cNvSpPr>
            <a:spLocks noGrp="1"/>
          </p:cNvSpPr>
          <p:nvPr>
            <p:ph type="pic" idx="8"/>
          </p:nvPr>
        </p:nvSpPr>
        <p:spPr>
          <a:xfrm>
            <a:off x="8991600" y="1695450"/>
            <a:ext cx="2409825" cy="2743200"/>
          </a:xfrm>
          <a:prstGeom prst="rect">
            <a:avLst/>
          </a:prstGeom>
          <a:solidFill>
            <a:srgbClr val="D8D8D8"/>
          </a:solidFill>
          <a:ln>
            <a:noFill/>
          </a:ln>
        </p:spPr>
      </p:sp>
      <p:pic>
        <p:nvPicPr>
          <p:cNvPr id="143" name="Google Shape;143;p53"/>
          <p:cNvPicPr preferRelativeResize="0"/>
          <p:nvPr/>
        </p:nvPicPr>
        <p:blipFill rotWithShape="1">
          <a:blip r:embed="rId2">
            <a:alphaModFix/>
          </a:blip>
          <a:srcRect/>
          <a:stretch/>
        </p:blipFill>
        <p:spPr>
          <a:xfrm>
            <a:off x="346709" y="5507286"/>
            <a:ext cx="253420" cy="1063889"/>
          </a:xfrm>
          <a:prstGeom prst="rect">
            <a:avLst/>
          </a:prstGeom>
          <a:noFill/>
          <a:ln>
            <a:noFill/>
          </a:ln>
        </p:spPr>
      </p:pic>
      <p:pic>
        <p:nvPicPr>
          <p:cNvPr id="144" name="Google Shape;144;p53"/>
          <p:cNvPicPr preferRelativeResize="0"/>
          <p:nvPr/>
        </p:nvPicPr>
        <p:blipFill rotWithShape="1">
          <a:blip r:embed="rId3">
            <a:alphaModFix/>
          </a:blip>
          <a:srcRect/>
          <a:stretch/>
        </p:blipFill>
        <p:spPr>
          <a:xfrm>
            <a:off x="332720" y="335623"/>
            <a:ext cx="1149222" cy="75993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Videopaikka oikea">
  <p:cSld name="Videopaikka oikea">
    <p:spTree>
      <p:nvGrpSpPr>
        <p:cNvPr id="1" name="Shape 158"/>
        <p:cNvGrpSpPr/>
        <p:nvPr/>
      </p:nvGrpSpPr>
      <p:grpSpPr>
        <a:xfrm>
          <a:off x="0" y="0"/>
          <a:ext cx="0" cy="0"/>
          <a:chOff x="0" y="0"/>
          <a:chExt cx="0" cy="0"/>
        </a:xfrm>
      </p:grpSpPr>
      <p:sp>
        <p:nvSpPr>
          <p:cNvPr id="159" name="Google Shape;159;p55"/>
          <p:cNvSpPr txBox="1">
            <a:spLocks noGrp="1"/>
          </p:cNvSpPr>
          <p:nvPr>
            <p:ph type="body" idx="1"/>
          </p:nvPr>
        </p:nvSpPr>
        <p:spPr>
          <a:xfrm>
            <a:off x="826744" y="1638300"/>
            <a:ext cx="4726331" cy="3960000"/>
          </a:xfrm>
          <a:prstGeom prst="rect">
            <a:avLst/>
          </a:prstGeom>
          <a:noFill/>
          <a:ln>
            <a:noFill/>
          </a:ln>
        </p:spPr>
        <p:txBody>
          <a:bodyPr spcFirstLastPara="1" wrap="square" lIns="0" tIns="0" rIns="0" bIns="0" anchor="t" anchorCtr="0">
            <a:normAutofit/>
          </a:bodyPr>
          <a:lstStyle>
            <a:lvl1pPr marL="457200" lvl="0" indent="-349250" algn="l">
              <a:lnSpc>
                <a:spcPct val="100000"/>
              </a:lnSpc>
              <a:spcBef>
                <a:spcPts val="0"/>
              </a:spcBef>
              <a:spcAft>
                <a:spcPts val="0"/>
              </a:spcAft>
              <a:buClr>
                <a:schemeClr val="dk1"/>
              </a:buClr>
              <a:buSzPts val="1900"/>
              <a:buChar char="∙"/>
              <a:defRPr sz="1900"/>
            </a:lvl1pPr>
            <a:lvl2pPr marL="914400" lvl="1" indent="-323850" algn="l">
              <a:lnSpc>
                <a:spcPct val="100000"/>
              </a:lnSpc>
              <a:spcBef>
                <a:spcPts val="500"/>
              </a:spcBef>
              <a:spcAft>
                <a:spcPts val="0"/>
              </a:spcAft>
              <a:buClr>
                <a:schemeClr val="dk1"/>
              </a:buClr>
              <a:buSzPts val="1500"/>
              <a:buChar char="∙"/>
              <a:defRPr/>
            </a:lvl2pPr>
            <a:lvl3pPr marL="1371600" lvl="2" indent="-311150" algn="l">
              <a:lnSpc>
                <a:spcPct val="90000"/>
              </a:lnSpc>
              <a:spcBef>
                <a:spcPts val="500"/>
              </a:spcBef>
              <a:spcAft>
                <a:spcPts val="0"/>
              </a:spcAft>
              <a:buClr>
                <a:schemeClr val="dk1"/>
              </a:buClr>
              <a:buSzPts val="1300"/>
              <a:buChar char="∙"/>
              <a:defRPr/>
            </a:lvl3pPr>
            <a:lvl4pPr marL="1828800" lvl="3" indent="-311150" algn="l">
              <a:lnSpc>
                <a:spcPct val="90000"/>
              </a:lnSpc>
              <a:spcBef>
                <a:spcPts val="500"/>
              </a:spcBef>
              <a:spcAft>
                <a:spcPts val="0"/>
              </a:spcAft>
              <a:buClr>
                <a:schemeClr val="dk1"/>
              </a:buClr>
              <a:buSzPts val="1300"/>
              <a:buChar char="∙"/>
              <a:defRPr/>
            </a:lvl4pPr>
            <a:lvl5pPr marL="2286000" lvl="4" indent="-311150" algn="l">
              <a:lnSpc>
                <a:spcPct val="90000"/>
              </a:lnSpc>
              <a:spcBef>
                <a:spcPts val="500"/>
              </a:spcBef>
              <a:spcAft>
                <a:spcPts val="0"/>
              </a:spcAft>
              <a:buClr>
                <a:schemeClr val="dk1"/>
              </a:buClr>
              <a:buSzPts val="13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55"/>
          <p:cNvSpPr>
            <a:spLocks noGrp="1"/>
          </p:cNvSpPr>
          <p:nvPr>
            <p:ph type="media" idx="2"/>
          </p:nvPr>
        </p:nvSpPr>
        <p:spPr>
          <a:xfrm>
            <a:off x="6105521" y="-38100"/>
            <a:ext cx="6147342" cy="6926580"/>
          </a:xfrm>
          <a:prstGeom prst="rect">
            <a:avLst/>
          </a:prstGeom>
          <a:solidFill>
            <a:srgbClr val="D8D8D8"/>
          </a:solidFill>
          <a:ln>
            <a:noFill/>
          </a:ln>
        </p:spPr>
        <p:txBody>
          <a:bodyPr spcFirstLastPara="1" wrap="square" lIns="0" tIns="0" rIns="0" bIns="0" anchor="t" anchorCtr="0">
            <a:normAutofit/>
          </a:bodyPr>
          <a:lstStyle>
            <a:lvl1pPr marR="0" lvl="0" algn="l" rtl="0">
              <a:lnSpc>
                <a:spcPct val="100000"/>
              </a:lnSpc>
              <a:spcBef>
                <a:spcPts val="0"/>
              </a:spcBef>
              <a:spcAft>
                <a:spcPts val="0"/>
              </a:spcAft>
              <a:buClr>
                <a:schemeClr val="dk1"/>
              </a:buClr>
              <a:buSzPts val="1950"/>
              <a:buFont typeface="Noto Sans Symbols"/>
              <a:buNone/>
              <a:defRPr sz="1950" b="1" i="0" u="none" strike="noStrike" cap="none">
                <a:solidFill>
                  <a:schemeClr val="dk1"/>
                </a:solidFill>
                <a:latin typeface="Arial"/>
                <a:ea typeface="Arial"/>
                <a:cs typeface="Arial"/>
                <a:sym typeface="Arial"/>
              </a:defRPr>
            </a:lvl1pPr>
            <a:lvl2pPr marR="0" lvl="1" algn="l" rtl="0">
              <a:lnSpc>
                <a:spcPct val="100000"/>
              </a:lnSpc>
              <a:spcBef>
                <a:spcPts val="500"/>
              </a:spcBef>
              <a:spcAft>
                <a:spcPts val="0"/>
              </a:spcAft>
              <a:buClr>
                <a:schemeClr val="dk1"/>
              </a:buClr>
              <a:buSzPts val="1500"/>
              <a:buFont typeface="Noto Sans Symbols"/>
              <a:buChar char="∙"/>
              <a:defRPr sz="1500" b="1"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300"/>
              <a:buFont typeface="Noto Sans Symbols"/>
              <a:buChar char="∙"/>
              <a:defRPr sz="1300" b="1"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300"/>
              <a:buFont typeface="Noto Sans Symbols"/>
              <a:buChar char="∙"/>
              <a:defRPr sz="1300" b="1"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300"/>
              <a:buFont typeface="Noto Sans Symbols"/>
              <a:buChar char="∙"/>
              <a:defRPr sz="1300" b="1"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61" name="Google Shape;161;p55"/>
          <p:cNvPicPr preferRelativeResize="0"/>
          <p:nvPr/>
        </p:nvPicPr>
        <p:blipFill rotWithShape="1">
          <a:blip r:embed="rId2">
            <a:alphaModFix/>
          </a:blip>
          <a:srcRect/>
          <a:stretch/>
        </p:blipFill>
        <p:spPr>
          <a:xfrm>
            <a:off x="346709" y="5507286"/>
            <a:ext cx="253420" cy="1063889"/>
          </a:xfrm>
          <a:prstGeom prst="rect">
            <a:avLst/>
          </a:prstGeom>
          <a:noFill/>
          <a:ln>
            <a:noFill/>
          </a:ln>
        </p:spPr>
      </p:pic>
      <p:pic>
        <p:nvPicPr>
          <p:cNvPr id="162" name="Google Shape;162;p55"/>
          <p:cNvPicPr preferRelativeResize="0"/>
          <p:nvPr/>
        </p:nvPicPr>
        <p:blipFill rotWithShape="1">
          <a:blip r:embed="rId3">
            <a:alphaModFix/>
          </a:blip>
          <a:srcRect/>
          <a:stretch/>
        </p:blipFill>
        <p:spPr>
          <a:xfrm>
            <a:off x="332720" y="335623"/>
            <a:ext cx="1149222" cy="75993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opetus">
  <p:cSld name="Lopetus">
    <p:bg>
      <p:bgPr>
        <a:solidFill>
          <a:srgbClr val="5E00C6"/>
        </a:solidFill>
        <a:effectLst/>
      </p:bgPr>
    </p:bg>
    <p:spTree>
      <p:nvGrpSpPr>
        <p:cNvPr id="1" name="Shape 174"/>
        <p:cNvGrpSpPr/>
        <p:nvPr/>
      </p:nvGrpSpPr>
      <p:grpSpPr>
        <a:xfrm>
          <a:off x="0" y="0"/>
          <a:ext cx="0" cy="0"/>
          <a:chOff x="0" y="0"/>
          <a:chExt cx="0" cy="0"/>
        </a:xfrm>
      </p:grpSpPr>
      <p:sp>
        <p:nvSpPr>
          <p:cNvPr id="175" name="Google Shape;175;p58"/>
          <p:cNvSpPr txBox="1">
            <a:spLocks noGrp="1"/>
          </p:cNvSpPr>
          <p:nvPr>
            <p:ph type="title"/>
          </p:nvPr>
        </p:nvSpPr>
        <p:spPr>
          <a:xfrm>
            <a:off x="784224" y="1947863"/>
            <a:ext cx="11026775" cy="285273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FFFFFF"/>
              </a:buClr>
              <a:buSzPts val="15200"/>
              <a:buFont typeface="Arial"/>
              <a:buNone/>
              <a:defRPr sz="15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58"/>
          <p:cNvSpPr txBox="1">
            <a:spLocks noGrp="1"/>
          </p:cNvSpPr>
          <p:nvPr>
            <p:ph type="body" idx="1"/>
          </p:nvPr>
        </p:nvSpPr>
        <p:spPr>
          <a:xfrm>
            <a:off x="3297237" y="6336000"/>
            <a:ext cx="982663" cy="198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rgbClr val="FFFFFF"/>
              </a:buClr>
              <a:buSzPts val="700"/>
              <a:buNone/>
              <a:defRPr sz="700" b="1">
                <a:solidFill>
                  <a:srgbClr val="FFFFFF"/>
                </a:solidFill>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58"/>
          <p:cNvSpPr txBox="1">
            <a:spLocks noGrp="1"/>
          </p:cNvSpPr>
          <p:nvPr>
            <p:ph type="body" idx="2"/>
          </p:nvPr>
        </p:nvSpPr>
        <p:spPr>
          <a:xfrm>
            <a:off x="5840950" y="6336000"/>
            <a:ext cx="2880000" cy="198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rgbClr val="FFFFFF"/>
              </a:buClr>
              <a:buSzPts val="700"/>
              <a:buNone/>
              <a:defRPr sz="700" b="1">
                <a:solidFill>
                  <a:srgbClr val="FFFFFF"/>
                </a:solidFill>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58"/>
          <p:cNvSpPr txBox="1">
            <a:spLocks noGrp="1"/>
          </p:cNvSpPr>
          <p:nvPr>
            <p:ph type="body" idx="3"/>
          </p:nvPr>
        </p:nvSpPr>
        <p:spPr>
          <a:xfrm>
            <a:off x="4431175" y="6336000"/>
            <a:ext cx="1271125" cy="198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rgbClr val="FFFFFF"/>
              </a:buClr>
              <a:buSzPts val="700"/>
              <a:buNone/>
              <a:defRPr sz="700" b="1">
                <a:solidFill>
                  <a:srgbClr val="FFFFFF"/>
                </a:solidFill>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58"/>
          <p:cNvSpPr txBox="1">
            <a:spLocks noGrp="1"/>
          </p:cNvSpPr>
          <p:nvPr>
            <p:ph type="ftr" idx="11"/>
          </p:nvPr>
        </p:nvSpPr>
        <p:spPr>
          <a:xfrm>
            <a:off x="1309688" y="6336000"/>
            <a:ext cx="1908000" cy="198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58"/>
          <p:cNvSpPr txBox="1"/>
          <p:nvPr/>
        </p:nvSpPr>
        <p:spPr>
          <a:xfrm>
            <a:off x="10547350" y="6336000"/>
            <a:ext cx="1308100" cy="1980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700"/>
              <a:buFont typeface="Arial"/>
              <a:buNone/>
            </a:pPr>
            <a:r>
              <a:rPr lang="fi-FI" sz="700" b="1" i="0" u="none" strike="noStrike" cap="none">
                <a:solidFill>
                  <a:srgbClr val="FFFFFF"/>
                </a:solidFill>
                <a:latin typeface="Arial"/>
                <a:ea typeface="Arial"/>
                <a:cs typeface="Arial"/>
                <a:sym typeface="Arial"/>
              </a:rPr>
              <a:t>junior.aalto.fi</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3124200" y="381000"/>
            <a:ext cx="8229600" cy="828675"/>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500"/>
              <a:buFont typeface="Arial"/>
              <a:buNone/>
              <a:defRPr sz="25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2"/>
          <p:cNvSpPr txBox="1">
            <a:spLocks noGrp="1"/>
          </p:cNvSpPr>
          <p:nvPr>
            <p:ph type="body" idx="1"/>
          </p:nvPr>
        </p:nvSpPr>
        <p:spPr>
          <a:xfrm>
            <a:off x="3124200" y="2160000"/>
            <a:ext cx="8229600" cy="3600000"/>
          </a:xfrm>
          <a:prstGeom prst="rect">
            <a:avLst/>
          </a:prstGeom>
          <a:noFill/>
          <a:ln>
            <a:noFill/>
          </a:ln>
        </p:spPr>
        <p:txBody>
          <a:bodyPr spcFirstLastPara="1" wrap="square" lIns="0" tIns="0" rIns="0" bIns="0" anchor="t" anchorCtr="0">
            <a:normAutofit/>
          </a:bodyPr>
          <a:lstStyle>
            <a:lvl1pPr marL="457200" marR="0" lvl="0" indent="-352425" algn="l" rtl="0">
              <a:lnSpc>
                <a:spcPct val="100000"/>
              </a:lnSpc>
              <a:spcBef>
                <a:spcPts val="0"/>
              </a:spcBef>
              <a:spcAft>
                <a:spcPts val="0"/>
              </a:spcAft>
              <a:buClr>
                <a:schemeClr val="dk1"/>
              </a:buClr>
              <a:buSzPts val="1950"/>
              <a:buFont typeface="Noto Sans Symbols"/>
              <a:buChar char="∙"/>
              <a:defRPr sz="1950" b="1" i="0" u="none" strike="noStrike" cap="none">
                <a:solidFill>
                  <a:schemeClr val="dk1"/>
                </a:solidFill>
                <a:latin typeface="Arial"/>
                <a:ea typeface="Arial"/>
                <a:cs typeface="Arial"/>
                <a:sym typeface="Arial"/>
              </a:defRPr>
            </a:lvl1pPr>
            <a:lvl2pPr marL="914400" marR="0" lvl="1" indent="-323850" algn="l" rtl="0">
              <a:lnSpc>
                <a:spcPct val="100000"/>
              </a:lnSpc>
              <a:spcBef>
                <a:spcPts val="500"/>
              </a:spcBef>
              <a:spcAft>
                <a:spcPts val="0"/>
              </a:spcAft>
              <a:buClr>
                <a:schemeClr val="dk1"/>
              </a:buClr>
              <a:buSzPts val="1500"/>
              <a:buFont typeface="Noto Sans Symbols"/>
              <a:buChar char="∙"/>
              <a:defRPr sz="1500" b="1" i="0" u="none" strike="noStrike" cap="none">
                <a:solidFill>
                  <a:schemeClr val="dk1"/>
                </a:solidFill>
                <a:latin typeface="Arial"/>
                <a:ea typeface="Arial"/>
                <a:cs typeface="Arial"/>
                <a:sym typeface="Arial"/>
              </a:defRPr>
            </a:lvl2pPr>
            <a:lvl3pPr marL="1371600" marR="0" lvl="2" indent="-311150" algn="l" rtl="0">
              <a:lnSpc>
                <a:spcPct val="90000"/>
              </a:lnSpc>
              <a:spcBef>
                <a:spcPts val="500"/>
              </a:spcBef>
              <a:spcAft>
                <a:spcPts val="0"/>
              </a:spcAft>
              <a:buClr>
                <a:schemeClr val="dk1"/>
              </a:buClr>
              <a:buSzPts val="1300"/>
              <a:buFont typeface="Noto Sans Symbols"/>
              <a:buChar char="∙"/>
              <a:defRPr sz="1300" b="1" i="0" u="none" strike="noStrike" cap="none">
                <a:solidFill>
                  <a:schemeClr val="dk1"/>
                </a:solidFill>
                <a:latin typeface="Arial"/>
                <a:ea typeface="Arial"/>
                <a:cs typeface="Arial"/>
                <a:sym typeface="Arial"/>
              </a:defRPr>
            </a:lvl3pPr>
            <a:lvl4pPr marL="1828800" marR="0" lvl="3" indent="-311150" algn="l" rtl="0">
              <a:lnSpc>
                <a:spcPct val="90000"/>
              </a:lnSpc>
              <a:spcBef>
                <a:spcPts val="500"/>
              </a:spcBef>
              <a:spcAft>
                <a:spcPts val="0"/>
              </a:spcAft>
              <a:buClr>
                <a:schemeClr val="dk1"/>
              </a:buClr>
              <a:buSzPts val="1300"/>
              <a:buFont typeface="Noto Sans Symbols"/>
              <a:buChar char="∙"/>
              <a:defRPr sz="1300" b="1" i="0" u="none" strike="noStrike" cap="none">
                <a:solidFill>
                  <a:schemeClr val="dk1"/>
                </a:solidFill>
                <a:latin typeface="Arial"/>
                <a:ea typeface="Arial"/>
                <a:cs typeface="Arial"/>
                <a:sym typeface="Arial"/>
              </a:defRPr>
            </a:lvl4pPr>
            <a:lvl5pPr marL="2286000" marR="0" lvl="4" indent="-311150" algn="l" rtl="0">
              <a:lnSpc>
                <a:spcPct val="90000"/>
              </a:lnSpc>
              <a:spcBef>
                <a:spcPts val="500"/>
              </a:spcBef>
              <a:spcAft>
                <a:spcPts val="0"/>
              </a:spcAft>
              <a:buClr>
                <a:schemeClr val="dk1"/>
              </a:buClr>
              <a:buSzPts val="1300"/>
              <a:buFont typeface="Noto Sans Symbols"/>
              <a:buChar char="∙"/>
              <a:defRPr sz="1300" b="1"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2"/>
          <p:cNvSpPr txBox="1">
            <a:spLocks noGrp="1"/>
          </p:cNvSpPr>
          <p:nvPr>
            <p:ph type="dt" idx="10"/>
          </p:nvPr>
        </p:nvSpPr>
        <p:spPr>
          <a:xfrm>
            <a:off x="6524625" y="6337301"/>
            <a:ext cx="876300" cy="196850"/>
          </a:xfrm>
          <a:prstGeom prst="rect">
            <a:avLst/>
          </a:prstGeom>
          <a:noFill/>
          <a:ln>
            <a:noFill/>
          </a:ln>
        </p:spPr>
        <p:txBody>
          <a:bodyPr spcFirstLastPara="1" wrap="square" lIns="0" tIns="0" rIns="0" bIns="0" anchor="b" anchorCtr="0">
            <a:noAutofit/>
          </a:bodyPr>
          <a:lstStyle>
            <a:lvl1pPr marR="0" lvl="0" algn="ctr" rtl="0">
              <a:lnSpc>
                <a:spcPct val="100000"/>
              </a:lnSpc>
              <a:spcBef>
                <a:spcPts val="0"/>
              </a:spcBef>
              <a:spcAft>
                <a:spcPts val="0"/>
              </a:spcAft>
              <a:buClr>
                <a:srgbClr val="000000"/>
              </a:buClr>
              <a:buSzPts val="1400"/>
              <a:buFont typeface="Arial"/>
              <a:buNone/>
              <a:defRPr sz="7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32"/>
          <p:cNvSpPr txBox="1">
            <a:spLocks noGrp="1"/>
          </p:cNvSpPr>
          <p:nvPr>
            <p:ph type="ftr" idx="11"/>
          </p:nvPr>
        </p:nvSpPr>
        <p:spPr>
          <a:xfrm>
            <a:off x="7424738" y="6337301"/>
            <a:ext cx="4114800" cy="196850"/>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400"/>
              <a:buFont typeface="Arial"/>
              <a:buNone/>
              <a:defRPr sz="7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32"/>
          <p:cNvSpPr txBox="1">
            <a:spLocks noGrp="1"/>
          </p:cNvSpPr>
          <p:nvPr>
            <p:ph type="sldNum" idx="12"/>
          </p:nvPr>
        </p:nvSpPr>
        <p:spPr>
          <a:xfrm>
            <a:off x="11777663" y="6337301"/>
            <a:ext cx="366712" cy="196850"/>
          </a:xfrm>
          <a:prstGeom prst="rect">
            <a:avLst/>
          </a:prstGeom>
          <a:noFill/>
          <a:ln>
            <a:noFill/>
          </a:ln>
        </p:spPr>
        <p:txBody>
          <a:bodyPr spcFirstLastPara="1" wrap="square" lIns="0" tIns="0" rIns="0" bIns="0" anchor="b" anchorCtr="0">
            <a:noAutofit/>
          </a:bodyPr>
          <a:lstStyle>
            <a:lvl1pPr marL="0" marR="0" lvl="0" indent="0" algn="l" rtl="0">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700"/>
              <a:buFont typeface="Arial"/>
              <a:buNone/>
              <a:defRPr sz="700" b="1"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t>‹#›</a:t>
            </a:fld>
            <a:endParaRPr/>
          </a:p>
        </p:txBody>
      </p:sp>
      <p:pic>
        <p:nvPicPr>
          <p:cNvPr id="15" name="Google Shape;15;p32"/>
          <p:cNvPicPr preferRelativeResize="0"/>
          <p:nvPr/>
        </p:nvPicPr>
        <p:blipFill rotWithShape="1">
          <a:blip r:embed="rId14">
            <a:alphaModFix/>
          </a:blip>
          <a:srcRect/>
          <a:stretch/>
        </p:blipFill>
        <p:spPr>
          <a:xfrm>
            <a:off x="346709" y="5507286"/>
            <a:ext cx="253421" cy="1063889"/>
          </a:xfrm>
          <a:prstGeom prst="rect">
            <a:avLst/>
          </a:prstGeom>
          <a:noFill/>
          <a:ln>
            <a:noFill/>
          </a:ln>
        </p:spPr>
      </p:pic>
      <p:pic>
        <p:nvPicPr>
          <p:cNvPr id="16" name="Google Shape;16;p32"/>
          <p:cNvPicPr preferRelativeResize="0"/>
          <p:nvPr/>
        </p:nvPicPr>
        <p:blipFill rotWithShape="1">
          <a:blip r:embed="rId15">
            <a:alphaModFix/>
          </a:blip>
          <a:srcRect/>
          <a:stretch/>
        </p:blipFill>
        <p:spPr>
          <a:xfrm>
            <a:off x="332720" y="335623"/>
            <a:ext cx="1149223" cy="75993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60" r:id="rId4"/>
    <p:sldLayoutId id="2147483662" r:id="rId5"/>
    <p:sldLayoutId id="2147483663" r:id="rId6"/>
    <p:sldLayoutId id="2147483669" r:id="rId7"/>
    <p:sldLayoutId id="2147483671" r:id="rId8"/>
    <p:sldLayoutId id="2147483674" r:id="rId9"/>
    <p:sldLayoutId id="2147483676" r:id="rId10"/>
    <p:sldLayoutId id="2147483677" r:id="rId11"/>
    <p:sldLayoutId id="2147483678"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blogs.scientificamerican.com/observations/five-sigmawhats-that/"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8.xml"/><Relationship Id="rId1" Type="http://schemas.openxmlformats.org/officeDocument/2006/relationships/video" Target="https://www.youtube.com/embed/S99d9BQmGB0?feature=oembed" TargetMode="External"/><Relationship Id="rId4" Type="http://schemas.openxmlformats.org/officeDocument/2006/relationships/hyperlink" Target="https://www.youtube.com/watch?v=S99d9BQmGB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40.png"/></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s://profmattstrassler.com/articles-and-posts/particle-physics-basics/mass-energy-matter-etc/mass-and-energy/"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github.com/AaltoJunior/Hiukkaset-Hukassa"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hyperlink" Target="https://www.classe.cornell.edu/rsrc/Home/Outreach/TeachingResources/Brief_Intro_to_HEP1.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greelane.com/link?to=ionization-energy-overview-608791&amp;lang=fi&amp;alt=https://www.thoughtco.com/ionization-energy-overview-608791&amp;source=joule-to-electron-volt-conversion-problem-609508"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gif"/><Relationship Id="rId1" Type="http://schemas.openxmlformats.org/officeDocument/2006/relationships/slideLayout" Target="../slideLayouts/slideLayout1.xml"/><Relationship Id="rId4" Type="http://schemas.openxmlformats.org/officeDocument/2006/relationships/image" Target="../media/image27.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home.cern/science/physics/standard-model"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19FC7-FFE3-46CE-8ABF-3E761BB8B92D}"/>
              </a:ext>
            </a:extLst>
          </p:cNvPr>
          <p:cNvSpPr>
            <a:spLocks noGrp="1"/>
          </p:cNvSpPr>
          <p:nvPr>
            <p:ph type="title"/>
          </p:nvPr>
        </p:nvSpPr>
        <p:spPr>
          <a:xfrm>
            <a:off x="1788247" y="343354"/>
            <a:ext cx="8220075" cy="485774"/>
          </a:xfrm>
        </p:spPr>
        <p:txBody>
          <a:bodyPr/>
          <a:lstStyle/>
          <a:p>
            <a:r>
              <a:rPr lang="en-US" sz="3200" dirty="0" err="1"/>
              <a:t>Hiukkasfysiikan</a:t>
            </a:r>
            <a:r>
              <a:rPr lang="en-US" sz="3200" dirty="0"/>
              <a:t> </a:t>
            </a:r>
            <a:r>
              <a:rPr lang="en-US" sz="3200" dirty="0" err="1"/>
              <a:t>tutkiminen</a:t>
            </a:r>
            <a:r>
              <a:rPr lang="en-US" sz="3200" dirty="0"/>
              <a:t> (1/2)</a:t>
            </a:r>
          </a:p>
        </p:txBody>
      </p:sp>
      <p:sp>
        <p:nvSpPr>
          <p:cNvPr id="3" name="Text Placeholder 2">
            <a:extLst>
              <a:ext uri="{FF2B5EF4-FFF2-40B4-BE49-F238E27FC236}">
                <a16:creationId xmlns:a16="http://schemas.microsoft.com/office/drawing/2014/main" id="{44B40936-92A4-4F21-8315-21BA293978BA}"/>
              </a:ext>
            </a:extLst>
          </p:cNvPr>
          <p:cNvSpPr>
            <a:spLocks noGrp="1"/>
          </p:cNvSpPr>
          <p:nvPr>
            <p:ph type="body" idx="1"/>
          </p:nvPr>
        </p:nvSpPr>
        <p:spPr>
          <a:xfrm>
            <a:off x="1231641" y="2433486"/>
            <a:ext cx="9309822" cy="2115303"/>
          </a:xfrm>
        </p:spPr>
        <p:txBody>
          <a:bodyPr>
            <a:normAutofit/>
          </a:bodyPr>
          <a:lstStyle/>
          <a:p>
            <a:pPr marL="107950" indent="0">
              <a:buNone/>
            </a:pPr>
            <a:endParaRPr lang="en-US" b="0" dirty="0">
              <a:solidFill>
                <a:srgbClr val="202122"/>
              </a:solidFill>
              <a:latin typeface="Arial" panose="020B0604020202020204" pitchFamily="34" charset="0"/>
            </a:endParaRPr>
          </a:p>
          <a:p>
            <a:pPr marL="107950" indent="0">
              <a:buNone/>
            </a:pPr>
            <a:r>
              <a:rPr lang="en-US" b="0" dirty="0">
                <a:solidFill>
                  <a:srgbClr val="202122"/>
                </a:solidFill>
                <a:latin typeface="Arial" panose="020B0604020202020204" pitchFamily="34" charset="0"/>
              </a:rPr>
              <a:t>…on </a:t>
            </a:r>
            <a:r>
              <a:rPr lang="en-US" b="0" dirty="0" err="1">
                <a:solidFill>
                  <a:srgbClr val="202122"/>
                </a:solidFill>
                <a:latin typeface="Arial" panose="020B0604020202020204" pitchFamily="34" charset="0"/>
              </a:rPr>
              <a:t>replikoitava</a:t>
            </a:r>
            <a:r>
              <a:rPr lang="en-US" b="0" dirty="0">
                <a:solidFill>
                  <a:srgbClr val="202122"/>
                </a:solidFill>
                <a:latin typeface="Arial" panose="020B0604020202020204" pitchFamily="34" charset="0"/>
              </a:rPr>
              <a:t> </a:t>
            </a:r>
            <a:r>
              <a:rPr lang="en-US" b="0" dirty="0" err="1">
                <a:solidFill>
                  <a:srgbClr val="202122"/>
                </a:solidFill>
                <a:latin typeface="Arial" panose="020B0604020202020204" pitchFamily="34" charset="0"/>
              </a:rPr>
              <a:t>alkuräjähdyksen</a:t>
            </a:r>
            <a:r>
              <a:rPr lang="en-US" b="0" dirty="0">
                <a:solidFill>
                  <a:srgbClr val="202122"/>
                </a:solidFill>
                <a:latin typeface="Arial" panose="020B0604020202020204" pitchFamily="34" charset="0"/>
              </a:rPr>
              <a:t> </a:t>
            </a:r>
            <a:r>
              <a:rPr lang="en-US" b="0" dirty="0" err="1">
                <a:solidFill>
                  <a:srgbClr val="202122"/>
                </a:solidFill>
                <a:latin typeface="Arial" panose="020B0604020202020204" pitchFamily="34" charset="0"/>
              </a:rPr>
              <a:t>kaltaiset</a:t>
            </a:r>
            <a:r>
              <a:rPr lang="en-US" b="0" dirty="0">
                <a:solidFill>
                  <a:srgbClr val="202122"/>
                </a:solidFill>
                <a:latin typeface="Arial" panose="020B0604020202020204" pitchFamily="34" charset="0"/>
              </a:rPr>
              <a:t> </a:t>
            </a:r>
            <a:r>
              <a:rPr lang="en-US" b="0" dirty="0" err="1">
                <a:solidFill>
                  <a:srgbClr val="202122"/>
                </a:solidFill>
                <a:latin typeface="Arial" panose="020B0604020202020204" pitchFamily="34" charset="0"/>
              </a:rPr>
              <a:t>olosuhteet</a:t>
            </a:r>
            <a:r>
              <a:rPr lang="en-US" b="0" dirty="0">
                <a:solidFill>
                  <a:srgbClr val="202122"/>
                </a:solidFill>
                <a:latin typeface="Arial" panose="020B0604020202020204" pitchFamily="34" charset="0"/>
              </a:rPr>
              <a:t>, </a:t>
            </a:r>
            <a:r>
              <a:rPr lang="en-US" b="0" dirty="0" err="1">
                <a:solidFill>
                  <a:srgbClr val="202122"/>
                </a:solidFill>
                <a:latin typeface="Arial" panose="020B0604020202020204" pitchFamily="34" charset="0"/>
              </a:rPr>
              <a:t>joissa</a:t>
            </a:r>
            <a:r>
              <a:rPr lang="en-US" b="0" dirty="0">
                <a:solidFill>
                  <a:srgbClr val="202122"/>
                </a:solidFill>
                <a:latin typeface="Arial" panose="020B0604020202020204" pitchFamily="34" charset="0"/>
              </a:rPr>
              <a:t> </a:t>
            </a:r>
            <a:r>
              <a:rPr lang="en-US" b="0" dirty="0" err="1">
                <a:solidFill>
                  <a:srgbClr val="202122"/>
                </a:solidFill>
                <a:latin typeface="Arial" panose="020B0604020202020204" pitchFamily="34" charset="0"/>
              </a:rPr>
              <a:t>energiaa</a:t>
            </a:r>
            <a:r>
              <a:rPr lang="en-US" b="0" dirty="0">
                <a:solidFill>
                  <a:srgbClr val="202122"/>
                </a:solidFill>
                <a:latin typeface="Arial" panose="020B0604020202020204" pitchFamily="34" charset="0"/>
              </a:rPr>
              <a:t> on </a:t>
            </a:r>
            <a:r>
              <a:rPr lang="en-US" b="0" dirty="0" err="1">
                <a:solidFill>
                  <a:srgbClr val="202122"/>
                </a:solidFill>
                <a:latin typeface="Arial" panose="020B0604020202020204" pitchFamily="34" charset="0"/>
              </a:rPr>
              <a:t>paljon</a:t>
            </a:r>
            <a:r>
              <a:rPr lang="en-US" b="0" dirty="0">
                <a:solidFill>
                  <a:srgbClr val="202122"/>
                </a:solidFill>
                <a:latin typeface="Arial" panose="020B0604020202020204" pitchFamily="34" charset="0"/>
              </a:rPr>
              <a:t> ja </a:t>
            </a:r>
            <a:r>
              <a:rPr lang="en-US" b="0" dirty="0" err="1">
                <a:solidFill>
                  <a:srgbClr val="202122"/>
                </a:solidFill>
                <a:latin typeface="Arial" panose="020B0604020202020204" pitchFamily="34" charset="0"/>
              </a:rPr>
              <a:t>hiukkasia</a:t>
            </a:r>
            <a:r>
              <a:rPr lang="en-US" b="0" dirty="0">
                <a:solidFill>
                  <a:srgbClr val="202122"/>
                </a:solidFill>
                <a:latin typeface="Arial" panose="020B0604020202020204" pitchFamily="34" charset="0"/>
              </a:rPr>
              <a:t> </a:t>
            </a:r>
            <a:r>
              <a:rPr lang="en-US" b="0" dirty="0" err="1">
                <a:solidFill>
                  <a:srgbClr val="202122"/>
                </a:solidFill>
                <a:latin typeface="Arial" panose="020B0604020202020204" pitchFamily="34" charset="0"/>
              </a:rPr>
              <a:t>voi</a:t>
            </a:r>
            <a:r>
              <a:rPr lang="en-US" b="0" dirty="0">
                <a:solidFill>
                  <a:srgbClr val="202122"/>
                </a:solidFill>
                <a:latin typeface="Arial" panose="020B0604020202020204" pitchFamily="34" charset="0"/>
              </a:rPr>
              <a:t> </a:t>
            </a:r>
            <a:r>
              <a:rPr lang="en-US" b="0" dirty="0" err="1">
                <a:solidFill>
                  <a:srgbClr val="202122"/>
                </a:solidFill>
                <a:latin typeface="Arial" panose="020B0604020202020204" pitchFamily="34" charset="0"/>
              </a:rPr>
              <a:t>syntyä</a:t>
            </a:r>
            <a:r>
              <a:rPr lang="en-US" b="0" dirty="0">
                <a:solidFill>
                  <a:srgbClr val="202122"/>
                </a:solidFill>
                <a:latin typeface="Arial" panose="020B0604020202020204" pitchFamily="34" charset="0"/>
              </a:rPr>
              <a:t>!</a:t>
            </a:r>
            <a:br>
              <a:rPr lang="en-US" b="0" dirty="0">
                <a:solidFill>
                  <a:srgbClr val="202122"/>
                </a:solidFill>
                <a:latin typeface="Arial" panose="020B0604020202020204" pitchFamily="34" charset="0"/>
              </a:rPr>
            </a:br>
            <a:endParaRPr lang="en-US" b="0" dirty="0">
              <a:solidFill>
                <a:srgbClr val="202122"/>
              </a:solidFill>
              <a:latin typeface="Arial" panose="020B0604020202020204" pitchFamily="34" charset="0"/>
              <a:sym typeface="Wingdings" panose="05000000000000000000" pitchFamily="2" charset="2"/>
            </a:endParaRPr>
          </a:p>
          <a:p>
            <a:pPr marL="107950" indent="0">
              <a:buNone/>
            </a:pPr>
            <a:endParaRPr lang="fi-FI" b="0" dirty="0">
              <a:latin typeface="+mn-lt"/>
            </a:endParaRPr>
          </a:p>
          <a:p>
            <a:pPr marL="107950" indent="0">
              <a:buNone/>
            </a:pPr>
            <a:endParaRPr lang="fi-FI" b="0" dirty="0">
              <a:latin typeface="+mn-lt"/>
            </a:endParaRPr>
          </a:p>
        </p:txBody>
      </p:sp>
      <p:sp>
        <p:nvSpPr>
          <p:cNvPr id="4" name="Slide Number Placeholder 3">
            <a:extLst>
              <a:ext uri="{FF2B5EF4-FFF2-40B4-BE49-F238E27FC236}">
                <a16:creationId xmlns:a16="http://schemas.microsoft.com/office/drawing/2014/main" id="{033B063F-F4F8-497D-8507-885B224EE12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i-FI" smtClean="0"/>
              <a:t>10</a:t>
            </a:fld>
            <a:endParaRPr lang="fi-FI"/>
          </a:p>
        </p:txBody>
      </p:sp>
      <p:sp>
        <p:nvSpPr>
          <p:cNvPr id="7" name="Text Placeholder 6">
            <a:extLst>
              <a:ext uri="{FF2B5EF4-FFF2-40B4-BE49-F238E27FC236}">
                <a16:creationId xmlns:a16="http://schemas.microsoft.com/office/drawing/2014/main" id="{06E7F65C-B5B1-421E-87AF-CAD09C1F11DA}"/>
              </a:ext>
            </a:extLst>
          </p:cNvPr>
          <p:cNvSpPr>
            <a:spLocks noGrp="1"/>
          </p:cNvSpPr>
          <p:nvPr>
            <p:ph type="body" idx="2"/>
          </p:nvPr>
        </p:nvSpPr>
        <p:spPr>
          <a:xfrm>
            <a:off x="1164110" y="1601090"/>
            <a:ext cx="9309822" cy="485774"/>
          </a:xfrm>
        </p:spPr>
        <p:txBody>
          <a:bodyPr>
            <a:normAutofit/>
          </a:bodyPr>
          <a:lstStyle/>
          <a:p>
            <a:r>
              <a:rPr lang="en-US" sz="2000" i="1" dirty="0"/>
              <a:t>Jos </a:t>
            </a:r>
            <a:r>
              <a:rPr lang="en-US" sz="2000" i="1" dirty="0" err="1"/>
              <a:t>hiukkasia</a:t>
            </a:r>
            <a:r>
              <a:rPr lang="en-US" sz="2000" i="1" dirty="0"/>
              <a:t> </a:t>
            </a:r>
            <a:r>
              <a:rPr lang="en-US" sz="2000" i="1" dirty="0" err="1"/>
              <a:t>ei</a:t>
            </a:r>
            <a:r>
              <a:rPr lang="en-US" sz="2000" i="1" dirty="0"/>
              <a:t> </a:t>
            </a:r>
            <a:r>
              <a:rPr lang="en-US" sz="2000" i="1" dirty="0" err="1"/>
              <a:t>esiinny</a:t>
            </a:r>
            <a:r>
              <a:rPr lang="en-US" sz="2000" i="1" dirty="0"/>
              <a:t> </a:t>
            </a:r>
            <a:r>
              <a:rPr lang="en-US" sz="2000" i="1" dirty="0" err="1"/>
              <a:t>luonnollisesti</a:t>
            </a:r>
            <a:r>
              <a:rPr lang="en-US" sz="2000" i="1" dirty="0"/>
              <a:t>, </a:t>
            </a:r>
            <a:r>
              <a:rPr lang="en-US" sz="2000" i="1" dirty="0" err="1"/>
              <a:t>niin</a:t>
            </a:r>
            <a:r>
              <a:rPr lang="en-US" sz="2000" i="1" dirty="0"/>
              <a:t> </a:t>
            </a:r>
            <a:r>
              <a:rPr lang="en-US" sz="2000" i="1" dirty="0" err="1"/>
              <a:t>miten</a:t>
            </a:r>
            <a:r>
              <a:rPr lang="en-US" sz="2000" i="1" dirty="0"/>
              <a:t> </a:t>
            </a:r>
            <a:r>
              <a:rPr lang="en-US" sz="2000" i="1" dirty="0" err="1"/>
              <a:t>niitä</a:t>
            </a:r>
            <a:r>
              <a:rPr lang="en-US" sz="2000" i="1" dirty="0"/>
              <a:t> </a:t>
            </a:r>
            <a:r>
              <a:rPr lang="en-US" sz="2000" i="1" dirty="0" err="1"/>
              <a:t>sitten</a:t>
            </a:r>
            <a:r>
              <a:rPr lang="en-US" sz="2000" i="1" dirty="0"/>
              <a:t> </a:t>
            </a:r>
            <a:r>
              <a:rPr lang="en-US" sz="2000" i="1" dirty="0" err="1"/>
              <a:t>tutkitaan</a:t>
            </a:r>
            <a:r>
              <a:rPr lang="en-US" sz="2000" i="1" dirty="0"/>
              <a:t>?</a:t>
            </a:r>
          </a:p>
        </p:txBody>
      </p:sp>
      <p:sp>
        <p:nvSpPr>
          <p:cNvPr id="9" name="TextBox 8">
            <a:extLst>
              <a:ext uri="{FF2B5EF4-FFF2-40B4-BE49-F238E27FC236}">
                <a16:creationId xmlns:a16="http://schemas.microsoft.com/office/drawing/2014/main" id="{B8AF9098-EA4D-4947-9CCC-0A99B65C70C1}"/>
              </a:ext>
            </a:extLst>
          </p:cNvPr>
          <p:cNvSpPr txBox="1"/>
          <p:nvPr/>
        </p:nvSpPr>
        <p:spPr>
          <a:xfrm>
            <a:off x="3572745" y="4944986"/>
            <a:ext cx="2325539" cy="1569660"/>
          </a:xfrm>
          <a:prstGeom prst="wedgeRectCallout">
            <a:avLst>
              <a:gd name="adj1" fmla="val 76275"/>
              <a:gd name="adj2" fmla="val -35725"/>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1" algn="ctr"/>
            <a:endParaRPr lang="en-US" sz="1600" b="1" dirty="0">
              <a:solidFill>
                <a:schemeClr val="bg1"/>
              </a:solidFill>
              <a:latin typeface="Arial" panose="020B0604020202020204" pitchFamily="34" charset="0"/>
            </a:endParaRPr>
          </a:p>
          <a:p>
            <a:pPr lvl="1" algn="ctr"/>
            <a:r>
              <a:rPr lang="en-US" sz="1600" dirty="0" err="1">
                <a:solidFill>
                  <a:schemeClr val="bg1"/>
                </a:solidFill>
                <a:latin typeface="Arial" panose="020B0604020202020204" pitchFamily="34" charset="0"/>
              </a:rPr>
              <a:t>Hiukkasfyysiikkaa</a:t>
            </a:r>
            <a:r>
              <a:rPr lang="en-US" sz="1600" dirty="0">
                <a:solidFill>
                  <a:schemeClr val="bg1"/>
                </a:solidFill>
                <a:latin typeface="Arial" panose="020B0604020202020204" pitchFamily="34" charset="0"/>
              </a:rPr>
              <a:t> </a:t>
            </a:r>
            <a:r>
              <a:rPr lang="en-US" sz="1600" dirty="0" err="1">
                <a:solidFill>
                  <a:schemeClr val="bg1"/>
                </a:solidFill>
                <a:latin typeface="Arial" panose="020B0604020202020204" pitchFamily="34" charset="0"/>
              </a:rPr>
              <a:t>kutsutaan</a:t>
            </a:r>
            <a:r>
              <a:rPr lang="en-US" sz="1600" dirty="0">
                <a:solidFill>
                  <a:schemeClr val="bg1"/>
                </a:solidFill>
                <a:latin typeface="Arial" panose="020B0604020202020204" pitchFamily="34" charset="0"/>
              </a:rPr>
              <a:t> </a:t>
            </a:r>
            <a:r>
              <a:rPr lang="en-US" sz="1600" dirty="0" err="1">
                <a:solidFill>
                  <a:schemeClr val="bg1"/>
                </a:solidFill>
                <a:latin typeface="Arial" panose="020B0604020202020204" pitchFamily="34" charset="0"/>
              </a:rPr>
              <a:t>myös</a:t>
            </a:r>
            <a:r>
              <a:rPr lang="en-US" sz="1600" dirty="0">
                <a:solidFill>
                  <a:schemeClr val="bg1"/>
                </a:solidFill>
                <a:latin typeface="Arial" panose="020B0604020202020204" pitchFamily="34" charset="0"/>
              </a:rPr>
              <a:t> </a:t>
            </a:r>
            <a:r>
              <a:rPr lang="en-US" sz="1600" b="1" dirty="0" err="1">
                <a:solidFill>
                  <a:schemeClr val="bg1"/>
                </a:solidFill>
                <a:latin typeface="Arial" panose="020B0604020202020204" pitchFamily="34" charset="0"/>
              </a:rPr>
              <a:t>suurenergiafysiikaksi</a:t>
            </a:r>
            <a:endParaRPr lang="en-US" sz="1600" b="1" dirty="0">
              <a:solidFill>
                <a:schemeClr val="bg1"/>
              </a:solidFill>
              <a:latin typeface="Arial" panose="020B0604020202020204" pitchFamily="34" charset="0"/>
            </a:endParaRPr>
          </a:p>
          <a:p>
            <a:pPr lvl="1" algn="ctr"/>
            <a:r>
              <a:rPr lang="en-US" sz="1600" i="1" dirty="0">
                <a:solidFill>
                  <a:schemeClr val="bg1"/>
                </a:solidFill>
                <a:latin typeface="Arial" panose="020B0604020202020204" pitchFamily="34" charset="0"/>
              </a:rPr>
              <a:t>(high energy physics)</a:t>
            </a:r>
            <a:endParaRPr lang="en-US" sz="1600" b="0" dirty="0">
              <a:solidFill>
                <a:srgbClr val="202122"/>
              </a:solidFill>
              <a:latin typeface="Arial" panose="020B0604020202020204" pitchFamily="34" charset="0"/>
            </a:endParaRPr>
          </a:p>
          <a:p>
            <a:pPr lvl="1" algn="ctr"/>
            <a:endParaRPr lang="en-US" sz="1600" b="0" dirty="0">
              <a:solidFill>
                <a:srgbClr val="202122"/>
              </a:solidFill>
              <a:latin typeface="Arial" panose="020B0604020202020204" pitchFamily="34" charset="0"/>
            </a:endParaRPr>
          </a:p>
        </p:txBody>
      </p:sp>
      <p:sp>
        <p:nvSpPr>
          <p:cNvPr id="19" name="TextBox 18">
            <a:extLst>
              <a:ext uri="{FF2B5EF4-FFF2-40B4-BE49-F238E27FC236}">
                <a16:creationId xmlns:a16="http://schemas.microsoft.com/office/drawing/2014/main" id="{E644D870-52F4-4A31-8096-463A8A3B3A6C}"/>
              </a:ext>
            </a:extLst>
          </p:cNvPr>
          <p:cNvSpPr txBox="1"/>
          <p:nvPr/>
        </p:nvSpPr>
        <p:spPr>
          <a:xfrm>
            <a:off x="1231641" y="1947712"/>
            <a:ext cx="8776681" cy="584775"/>
          </a:xfrm>
          <a:prstGeom prst="rect">
            <a:avLst/>
          </a:prstGeom>
          <a:noFill/>
        </p:spPr>
        <p:txBody>
          <a:bodyPr wrap="square">
            <a:spAutoFit/>
          </a:bodyPr>
          <a:lstStyle/>
          <a:p>
            <a:pPr marL="107950" indent="0">
              <a:buNone/>
            </a:pPr>
            <a:r>
              <a:rPr lang="en-US" sz="1600" b="1" i="1" dirty="0">
                <a:solidFill>
                  <a:schemeClr val="accent1"/>
                </a:solidFill>
                <a:latin typeface="Arial" panose="020B0604020202020204" pitchFamily="34" charset="0"/>
              </a:rPr>
              <a:t>“[Muita </a:t>
            </a:r>
            <a:r>
              <a:rPr lang="en-US" sz="1600" b="1" i="1" dirty="0" err="1">
                <a:solidFill>
                  <a:schemeClr val="accent1"/>
                </a:solidFill>
                <a:latin typeface="Arial" panose="020B0604020202020204" pitchFamily="34" charset="0"/>
              </a:rPr>
              <a:t>alkeishiukkasia</a:t>
            </a:r>
            <a:r>
              <a:rPr lang="en-US" sz="1600" b="1" i="1" dirty="0">
                <a:solidFill>
                  <a:schemeClr val="accent1"/>
                </a:solidFill>
                <a:latin typeface="Arial" panose="020B0604020202020204" pitchFamily="34" charset="0"/>
              </a:rPr>
              <a:t>] </a:t>
            </a:r>
            <a:r>
              <a:rPr lang="en-US" sz="1600" b="1" i="1" dirty="0" err="1">
                <a:solidFill>
                  <a:schemeClr val="accent1"/>
                </a:solidFill>
                <a:latin typeface="Arial" panose="020B0604020202020204" pitchFamily="34" charset="0"/>
              </a:rPr>
              <a:t>esiintyi</a:t>
            </a:r>
            <a:r>
              <a:rPr lang="en-US" sz="1600" b="1" i="1" dirty="0">
                <a:solidFill>
                  <a:schemeClr val="accent1"/>
                </a:solidFill>
                <a:latin typeface="Arial" panose="020B0604020202020204" pitchFamily="34" charset="0"/>
              </a:rPr>
              <a:t> </a:t>
            </a:r>
            <a:r>
              <a:rPr lang="fi-FI" sz="1600" b="1" i="1" dirty="0">
                <a:solidFill>
                  <a:schemeClr val="accent1"/>
                </a:solidFill>
                <a:latin typeface="Arial" panose="020B0604020202020204" pitchFamily="34" charset="0"/>
              </a:rPr>
              <a:t>luonnossa vain heti alkuräjähdyksen jälkeen, koska hiukkasten luominen vaatii korkeita energioita.” </a:t>
            </a:r>
            <a:endParaRPr lang="en-US" sz="1600" b="1" i="1" dirty="0">
              <a:solidFill>
                <a:schemeClr val="accent1"/>
              </a:solidFill>
              <a:latin typeface="Arial" panose="020B0604020202020204" pitchFamily="34" charset="0"/>
            </a:endParaRPr>
          </a:p>
        </p:txBody>
      </p:sp>
      <p:pic>
        <p:nvPicPr>
          <p:cNvPr id="3074" name="Picture 2" descr="Particle Physicists Turn to AI to Cope with CERN's Collision Deluge -  Scientific American">
            <a:extLst>
              <a:ext uri="{FF2B5EF4-FFF2-40B4-BE49-F238E27FC236}">
                <a16:creationId xmlns:a16="http://schemas.microsoft.com/office/drawing/2014/main" id="{A83E28DD-44AF-E341-95D3-465DDF3734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11314" b="10327"/>
          <a:stretch/>
        </p:blipFill>
        <p:spPr bwMode="auto">
          <a:xfrm>
            <a:off x="6610350" y="3876640"/>
            <a:ext cx="5581650" cy="298136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331ACD70-AEE5-034A-AB63-19C3280CC550}"/>
              </a:ext>
            </a:extLst>
          </p:cNvPr>
          <p:cNvSpPr txBox="1"/>
          <p:nvPr/>
        </p:nvSpPr>
        <p:spPr>
          <a:xfrm>
            <a:off x="1231641" y="3637442"/>
            <a:ext cx="6097554" cy="969496"/>
          </a:xfrm>
          <a:prstGeom prst="rect">
            <a:avLst/>
          </a:prstGeom>
          <a:noFill/>
        </p:spPr>
        <p:txBody>
          <a:bodyPr wrap="square">
            <a:spAutoFit/>
          </a:bodyPr>
          <a:lstStyle/>
          <a:p>
            <a:pPr>
              <a:buFont typeface="Wingdings" panose="05000000000000000000" pitchFamily="2" charset="2"/>
              <a:buChar char="à"/>
            </a:pPr>
            <a:r>
              <a:rPr lang="en-US" sz="1900" b="0" dirty="0" err="1">
                <a:solidFill>
                  <a:srgbClr val="202122"/>
                </a:solidFill>
                <a:latin typeface="Arial" panose="020B0604020202020204" pitchFamily="34" charset="0"/>
                <a:sym typeface="Wingdings" panose="05000000000000000000" pitchFamily="2" charset="2"/>
              </a:rPr>
              <a:t>Kiihdytetään</a:t>
            </a:r>
            <a:r>
              <a:rPr lang="en-US" sz="1900" b="0" dirty="0">
                <a:solidFill>
                  <a:srgbClr val="202122"/>
                </a:solidFill>
                <a:latin typeface="Arial" panose="020B0604020202020204" pitchFamily="34" charset="0"/>
                <a:sym typeface="Wingdings" panose="05000000000000000000" pitchFamily="2" charset="2"/>
              </a:rPr>
              <a:t>, ja </a:t>
            </a:r>
            <a:r>
              <a:rPr lang="en-US" sz="1900" b="0" dirty="0" err="1">
                <a:solidFill>
                  <a:srgbClr val="202122"/>
                </a:solidFill>
                <a:latin typeface="Arial" panose="020B0604020202020204" pitchFamily="34" charset="0"/>
                <a:sym typeface="Wingdings" panose="05000000000000000000" pitchFamily="2" charset="2"/>
              </a:rPr>
              <a:t>törmäytetään</a:t>
            </a:r>
            <a:r>
              <a:rPr lang="en-US" sz="1900" b="0" dirty="0">
                <a:solidFill>
                  <a:srgbClr val="202122"/>
                </a:solidFill>
                <a:latin typeface="Arial" panose="020B0604020202020204" pitchFamily="34" charset="0"/>
                <a:sym typeface="Wingdings" panose="05000000000000000000" pitchFamily="2" charset="2"/>
              </a:rPr>
              <a:t> </a:t>
            </a:r>
            <a:r>
              <a:rPr lang="en-US" sz="1900" b="0" dirty="0" err="1">
                <a:solidFill>
                  <a:srgbClr val="202122"/>
                </a:solidFill>
                <a:latin typeface="Arial" panose="020B0604020202020204" pitchFamily="34" charset="0"/>
                <a:sym typeface="Wingdings" panose="05000000000000000000" pitchFamily="2" charset="2"/>
              </a:rPr>
              <a:t>hiukkasia</a:t>
            </a:r>
            <a:r>
              <a:rPr lang="en-US" sz="1900" b="0" dirty="0">
                <a:solidFill>
                  <a:srgbClr val="202122"/>
                </a:solidFill>
                <a:latin typeface="Arial" panose="020B0604020202020204" pitchFamily="34" charset="0"/>
                <a:sym typeface="Wingdings" panose="05000000000000000000" pitchFamily="2" charset="2"/>
              </a:rPr>
              <a:t> </a:t>
            </a:r>
            <a:r>
              <a:rPr lang="en-US" sz="1900" dirty="0" err="1">
                <a:solidFill>
                  <a:srgbClr val="202122"/>
                </a:solidFill>
                <a:latin typeface="Arial" panose="020B0604020202020204" pitchFamily="34" charset="0"/>
                <a:sym typeface="Wingdings" panose="05000000000000000000" pitchFamily="2" charset="2"/>
              </a:rPr>
              <a:t>hiukkaskiihdyttimessä</a:t>
            </a:r>
            <a:r>
              <a:rPr lang="en-US" sz="1900" b="0" dirty="0">
                <a:solidFill>
                  <a:srgbClr val="202122"/>
                </a:solidFill>
                <a:latin typeface="Arial" panose="020B0604020202020204" pitchFamily="34" charset="0"/>
                <a:sym typeface="Wingdings" panose="05000000000000000000" pitchFamily="2" charset="2"/>
              </a:rPr>
              <a:t>, </a:t>
            </a:r>
            <a:r>
              <a:rPr lang="en-US" sz="1900" b="0" dirty="0" err="1">
                <a:solidFill>
                  <a:srgbClr val="202122"/>
                </a:solidFill>
                <a:latin typeface="Arial" panose="020B0604020202020204" pitchFamily="34" charset="0"/>
                <a:sym typeface="Wingdings" panose="05000000000000000000" pitchFamily="2" charset="2"/>
              </a:rPr>
              <a:t>jolloin</a:t>
            </a:r>
            <a:r>
              <a:rPr lang="en-US" sz="1900" b="0" dirty="0">
                <a:solidFill>
                  <a:srgbClr val="202122"/>
                </a:solidFill>
                <a:latin typeface="Arial" panose="020B0604020202020204" pitchFamily="34" charset="0"/>
                <a:sym typeface="Wingdings" panose="05000000000000000000" pitchFamily="2" charset="2"/>
              </a:rPr>
              <a:t> ne </a:t>
            </a:r>
            <a:r>
              <a:rPr lang="en-US" sz="1900" b="0" dirty="0" err="1">
                <a:solidFill>
                  <a:srgbClr val="202122"/>
                </a:solidFill>
                <a:latin typeface="Arial" panose="020B0604020202020204" pitchFamily="34" charset="0"/>
                <a:sym typeface="Wingdings" panose="05000000000000000000" pitchFamily="2" charset="2"/>
              </a:rPr>
              <a:t>hajoavat</a:t>
            </a:r>
            <a:r>
              <a:rPr lang="en-US" sz="1900" b="0" dirty="0">
                <a:solidFill>
                  <a:srgbClr val="202122"/>
                </a:solidFill>
                <a:latin typeface="Arial" panose="020B0604020202020204" pitchFamily="34" charset="0"/>
                <a:sym typeface="Wingdings" panose="05000000000000000000" pitchFamily="2" charset="2"/>
              </a:rPr>
              <a:t> </a:t>
            </a:r>
            <a:r>
              <a:rPr lang="en-US" sz="1900" b="0" dirty="0" err="1">
                <a:solidFill>
                  <a:srgbClr val="202122"/>
                </a:solidFill>
                <a:latin typeface="Arial" panose="020B0604020202020204" pitchFamily="34" charset="0"/>
                <a:sym typeface="Wingdings" panose="05000000000000000000" pitchFamily="2" charset="2"/>
              </a:rPr>
              <a:t>alkeishiukkasiksi</a:t>
            </a:r>
            <a:endParaRPr lang="en-US" sz="1900" b="0" dirty="0">
              <a:solidFill>
                <a:srgbClr val="202122"/>
              </a:solidFill>
              <a:latin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4160971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19FC7-FFE3-46CE-8ABF-3E761BB8B92D}"/>
              </a:ext>
            </a:extLst>
          </p:cNvPr>
          <p:cNvSpPr>
            <a:spLocks noGrp="1"/>
          </p:cNvSpPr>
          <p:nvPr>
            <p:ph type="title"/>
          </p:nvPr>
        </p:nvSpPr>
        <p:spPr>
          <a:xfrm>
            <a:off x="1788247" y="343354"/>
            <a:ext cx="8220075" cy="485774"/>
          </a:xfrm>
        </p:spPr>
        <p:txBody>
          <a:bodyPr/>
          <a:lstStyle/>
          <a:p>
            <a:r>
              <a:rPr lang="en-US" sz="3200" dirty="0" err="1"/>
              <a:t>Hiukkasfysiikan</a:t>
            </a:r>
            <a:r>
              <a:rPr lang="en-US" sz="3200" dirty="0"/>
              <a:t> </a:t>
            </a:r>
            <a:r>
              <a:rPr lang="en-US" sz="3200" dirty="0" err="1"/>
              <a:t>tutkiminen</a:t>
            </a:r>
            <a:r>
              <a:rPr lang="en-US" sz="3200" dirty="0"/>
              <a:t> (2/2)</a:t>
            </a:r>
          </a:p>
        </p:txBody>
      </p:sp>
      <p:sp>
        <p:nvSpPr>
          <p:cNvPr id="4" name="Slide Number Placeholder 3">
            <a:extLst>
              <a:ext uri="{FF2B5EF4-FFF2-40B4-BE49-F238E27FC236}">
                <a16:creationId xmlns:a16="http://schemas.microsoft.com/office/drawing/2014/main" id="{033B063F-F4F8-497D-8507-885B224EE12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i-FI" smtClean="0"/>
              <a:t>11</a:t>
            </a:fld>
            <a:endParaRPr lang="fi-FI"/>
          </a:p>
        </p:txBody>
      </p:sp>
      <p:sp>
        <p:nvSpPr>
          <p:cNvPr id="11" name="TextBox 10">
            <a:extLst>
              <a:ext uri="{FF2B5EF4-FFF2-40B4-BE49-F238E27FC236}">
                <a16:creationId xmlns:a16="http://schemas.microsoft.com/office/drawing/2014/main" id="{BA8D7BB1-7224-453D-BC9B-DE4C2C239D1F}"/>
              </a:ext>
            </a:extLst>
          </p:cNvPr>
          <p:cNvSpPr txBox="1"/>
          <p:nvPr/>
        </p:nvSpPr>
        <p:spPr>
          <a:xfrm>
            <a:off x="4374052" y="1550593"/>
            <a:ext cx="7173656" cy="4255011"/>
          </a:xfrm>
          <a:prstGeom prst="rect">
            <a:avLst/>
          </a:prstGeom>
          <a:noFill/>
        </p:spPr>
        <p:txBody>
          <a:bodyPr wrap="square">
            <a:spAutoFit/>
          </a:bodyPr>
          <a:lstStyle/>
          <a:p>
            <a:pPr marL="457200" marR="0" lvl="0" indent="-349250" algn="l" defTabSz="914400" rtl="0" eaLnBrk="1" fontAlgn="auto" latinLnBrk="0" hangingPunct="1">
              <a:lnSpc>
                <a:spcPct val="100000"/>
              </a:lnSpc>
              <a:spcBef>
                <a:spcPts val="0"/>
              </a:spcBef>
              <a:spcAft>
                <a:spcPts val="0"/>
              </a:spcAft>
              <a:buClr>
                <a:srgbClr val="000000"/>
              </a:buClr>
              <a:buSzPts val="1900"/>
              <a:buFont typeface="Arial" panose="020B0604020202020204" pitchFamily="34" charset="0"/>
              <a:buChar char="•"/>
              <a:tabLst/>
              <a:defRPr/>
            </a:pPr>
            <a:r>
              <a:rPr kumimoji="0" lang="fi-FI" sz="1900" b="0" i="0" u="none" strike="noStrike" kern="0" cap="none" spc="0" normalizeH="0" baseline="0" noProof="0" dirty="0">
                <a:ln>
                  <a:noFill/>
                </a:ln>
                <a:solidFill>
                  <a:srgbClr val="000000"/>
                </a:solidFill>
                <a:effectLst/>
                <a:uLnTx/>
                <a:uFillTx/>
                <a:latin typeface="Arial"/>
                <a:cs typeface="Arial"/>
                <a:sym typeface="Arial"/>
              </a:rPr>
              <a:t>Hiukkasfysiikan kokeellinen tutkimus onkin usein </a:t>
            </a:r>
            <a:r>
              <a:rPr kumimoji="0" lang="fi-FI" sz="1900" b="1" i="0" u="none" strike="noStrike" kern="0" cap="none" spc="0" normalizeH="0" baseline="0" noProof="0" dirty="0">
                <a:ln>
                  <a:noFill/>
                </a:ln>
                <a:solidFill>
                  <a:srgbClr val="000000"/>
                </a:solidFill>
                <a:effectLst/>
                <a:uLnTx/>
                <a:uFillTx/>
                <a:latin typeface="Arial"/>
                <a:cs typeface="Arial"/>
                <a:sym typeface="Arial"/>
              </a:rPr>
              <a:t>epäsuoraa</a:t>
            </a:r>
            <a:r>
              <a:rPr kumimoji="0" lang="fi-FI" sz="1900" b="0" i="0" u="none" strike="noStrike" kern="0" cap="none" spc="0" normalizeH="0" baseline="0" noProof="0" dirty="0">
                <a:ln>
                  <a:noFill/>
                </a:ln>
                <a:solidFill>
                  <a:srgbClr val="000000"/>
                </a:solidFill>
                <a:effectLst/>
                <a:uLnTx/>
                <a:uFillTx/>
                <a:latin typeface="Arial"/>
                <a:cs typeface="Arial"/>
                <a:sym typeface="Arial"/>
              </a:rPr>
              <a:t> ja </a:t>
            </a:r>
            <a:r>
              <a:rPr kumimoji="0" lang="fi-FI" sz="1900" b="1" i="0" u="none" strike="noStrike" kern="0" cap="none" spc="0" normalizeH="0" baseline="0" noProof="0" dirty="0">
                <a:ln>
                  <a:noFill/>
                </a:ln>
                <a:solidFill>
                  <a:srgbClr val="000000"/>
                </a:solidFill>
                <a:effectLst/>
                <a:uLnTx/>
                <a:uFillTx/>
                <a:latin typeface="Arial"/>
                <a:cs typeface="Arial"/>
                <a:sym typeface="Arial"/>
              </a:rPr>
              <a:t>dataa kerätään paljon</a:t>
            </a:r>
            <a:r>
              <a:rPr kumimoji="0" lang="fi-FI" sz="1900" b="0" i="0" u="none" strike="noStrike" kern="0" cap="none" spc="0" normalizeH="0" baseline="0" noProof="0" dirty="0">
                <a:ln>
                  <a:noFill/>
                </a:ln>
                <a:solidFill>
                  <a:srgbClr val="000000"/>
                </a:solidFill>
                <a:effectLst/>
                <a:uLnTx/>
                <a:uFillTx/>
                <a:latin typeface="Arial"/>
                <a:cs typeface="Arial"/>
                <a:sym typeface="Arial"/>
              </a:rPr>
              <a:t>, jotta todennäköisyyksien avulla saadaan tuloksia ja uusia havaintoja.</a:t>
            </a:r>
          </a:p>
          <a:p>
            <a:pPr marL="914400" lvl="1" indent="-323850">
              <a:spcBef>
                <a:spcPts val="500"/>
              </a:spcBef>
              <a:buSzPts val="1500"/>
              <a:buFont typeface="Arial" panose="020B0604020202020204" pitchFamily="34" charset="0"/>
              <a:buChar char="•"/>
              <a:defRPr/>
            </a:pPr>
            <a:r>
              <a:rPr lang="fi-FI" sz="1600" dirty="0"/>
              <a:t>Tuloksia varmennetaan statistisilla testeillä, esim. laskemalla </a:t>
            </a:r>
            <a:r>
              <a:rPr lang="fi-FI" sz="1600" b="1" dirty="0"/>
              <a:t>p-arvo </a:t>
            </a:r>
            <a:r>
              <a:rPr lang="fi-FI" sz="1600" dirty="0"/>
              <a:t>tai keskihajonta (sigma, </a:t>
            </a:r>
            <a:r>
              <a:rPr lang="el-GR" sz="1600" b="1" dirty="0"/>
              <a:t>σ</a:t>
            </a:r>
            <a:r>
              <a:rPr lang="en-US" sz="1600" dirty="0"/>
              <a:t>)</a:t>
            </a:r>
            <a:endParaRPr lang="fi-FI" sz="1600" dirty="0"/>
          </a:p>
          <a:p>
            <a:pPr marL="914400" lvl="1" indent="-323850">
              <a:spcBef>
                <a:spcPts val="500"/>
              </a:spcBef>
              <a:buSzPts val="1500"/>
              <a:buFont typeface="Arial" panose="020B0604020202020204" pitchFamily="34" charset="0"/>
              <a:buChar char="•"/>
              <a:defRPr/>
            </a:pPr>
            <a:r>
              <a:rPr lang="fi-FI" sz="1600" b="1" dirty="0"/>
              <a:t>Vertaa: </a:t>
            </a:r>
            <a:r>
              <a:rPr lang="fi-FI" sz="1600" dirty="0"/>
              <a:t>Biolääketieteellisessä tutkimuksessa tyypillinen ”hyväksytty” raja tilastollisesti merkittävälle tulokselle on (</a:t>
            </a:r>
            <a:r>
              <a:rPr lang="fi-FI" sz="1600" b="1" dirty="0"/>
              <a:t>p &lt; 0.05</a:t>
            </a:r>
            <a:r>
              <a:rPr lang="fi-FI" sz="1600" dirty="0"/>
              <a:t>), kaksi sigmaa. Hiukkasfysiikassa vastaavasti tähdätään paljon pienempään arvoon, (</a:t>
            </a:r>
            <a:r>
              <a:rPr lang="fi-FI" sz="1600" b="1" dirty="0"/>
              <a:t>p &lt; 0.0000003</a:t>
            </a:r>
            <a:r>
              <a:rPr lang="fi-FI" sz="1600" dirty="0"/>
              <a:t>), todella tiukka viisi sigmaa.</a:t>
            </a:r>
            <a:endParaRPr lang="fi-FI" sz="1600" b="1" dirty="0"/>
          </a:p>
          <a:p>
            <a:pPr marL="457200" marR="0" lvl="0" indent="-349250" algn="l" defTabSz="914400" rtl="0" eaLnBrk="1" fontAlgn="auto" latinLnBrk="0" hangingPunct="1">
              <a:lnSpc>
                <a:spcPct val="100000"/>
              </a:lnSpc>
              <a:spcBef>
                <a:spcPts val="0"/>
              </a:spcBef>
              <a:spcAft>
                <a:spcPts val="0"/>
              </a:spcAft>
              <a:buClr>
                <a:srgbClr val="000000"/>
              </a:buClr>
              <a:buSzPts val="1900"/>
              <a:buFont typeface="Arial" panose="020B0604020202020204" pitchFamily="34" charset="0"/>
              <a:buChar char="•"/>
              <a:tabLst/>
              <a:defRPr/>
            </a:pPr>
            <a:endParaRPr lang="fi-FI" sz="1900" dirty="0"/>
          </a:p>
          <a:p>
            <a:pPr marL="457200" marR="0" lvl="0" indent="-349250" algn="l" defTabSz="914400" rtl="0" eaLnBrk="1" fontAlgn="auto" latinLnBrk="0" hangingPunct="1">
              <a:lnSpc>
                <a:spcPct val="100000"/>
              </a:lnSpc>
              <a:spcBef>
                <a:spcPts val="0"/>
              </a:spcBef>
              <a:spcAft>
                <a:spcPts val="0"/>
              </a:spcAft>
              <a:buClr>
                <a:srgbClr val="000000"/>
              </a:buClr>
              <a:buSzPts val="1900"/>
              <a:buFont typeface="Arial" panose="020B0604020202020204" pitchFamily="34" charset="0"/>
              <a:buChar char="•"/>
              <a:tabLst/>
              <a:defRPr/>
            </a:pPr>
            <a:r>
              <a:rPr kumimoji="0" lang="fi-FI" sz="1900" b="0" i="0" u="none" strike="noStrike" kern="0" cap="none" spc="0" normalizeH="0" baseline="0" noProof="0" dirty="0">
                <a:ln>
                  <a:noFill/>
                </a:ln>
                <a:solidFill>
                  <a:srgbClr val="000000"/>
                </a:solidFill>
                <a:effectLst/>
                <a:uLnTx/>
                <a:uFillTx/>
                <a:latin typeface="Arial"/>
                <a:cs typeface="Arial"/>
                <a:sym typeface="Arial"/>
              </a:rPr>
              <a:t>LHC generoi noin </a:t>
            </a:r>
            <a:r>
              <a:rPr kumimoji="0" lang="fi-FI" sz="1900" b="1" i="0" u="none" strike="noStrike" kern="0" cap="none" spc="0" normalizeH="0" baseline="0" noProof="0" dirty="0">
                <a:ln>
                  <a:noFill/>
                </a:ln>
                <a:solidFill>
                  <a:srgbClr val="000000"/>
                </a:solidFill>
                <a:effectLst/>
                <a:uLnTx/>
                <a:uFillTx/>
                <a:latin typeface="Arial"/>
                <a:cs typeface="Arial"/>
                <a:sym typeface="Arial"/>
              </a:rPr>
              <a:t>90 </a:t>
            </a:r>
            <a:r>
              <a:rPr kumimoji="0" lang="fi-FI" sz="1900" b="1" i="0" u="none" strike="noStrike" kern="0" cap="none" spc="0" normalizeH="0" baseline="0" noProof="0" dirty="0" err="1">
                <a:ln>
                  <a:noFill/>
                </a:ln>
                <a:solidFill>
                  <a:srgbClr val="000000"/>
                </a:solidFill>
                <a:effectLst/>
                <a:uLnTx/>
                <a:uFillTx/>
                <a:latin typeface="Arial"/>
                <a:cs typeface="Arial"/>
                <a:sym typeface="Arial"/>
              </a:rPr>
              <a:t>petatavua</a:t>
            </a:r>
            <a:r>
              <a:rPr kumimoji="0" lang="fi-FI" sz="1900" i="0" u="none" strike="noStrike" kern="0" cap="none" spc="0" normalizeH="0" baseline="0" noProof="0" dirty="0">
                <a:ln>
                  <a:noFill/>
                </a:ln>
                <a:solidFill>
                  <a:srgbClr val="000000"/>
                </a:solidFill>
                <a:effectLst/>
                <a:uLnTx/>
                <a:uFillTx/>
                <a:latin typeface="Arial"/>
                <a:cs typeface="Arial"/>
                <a:sym typeface="Arial"/>
              </a:rPr>
              <a:t> dataa vuosittain eri tutkimusasemiltaan</a:t>
            </a:r>
            <a:endParaRPr lang="fi-FI" sz="1600" b="1" dirty="0"/>
          </a:p>
          <a:p>
            <a:pPr marL="914400" lvl="1" indent="-323850">
              <a:spcBef>
                <a:spcPts val="500"/>
              </a:spcBef>
              <a:buSzPts val="1500"/>
              <a:buFont typeface="Arial" panose="020B0604020202020204" pitchFamily="34" charset="0"/>
              <a:buChar char="•"/>
              <a:defRPr/>
            </a:pPr>
            <a:r>
              <a:rPr lang="en-GB" sz="1600" dirty="0"/>
              <a:t>“Yksi </a:t>
            </a:r>
            <a:r>
              <a:rPr lang="en-GB" sz="1600" dirty="0" err="1"/>
              <a:t>petatavu</a:t>
            </a:r>
            <a:r>
              <a:rPr lang="en-GB" sz="1600" dirty="0"/>
              <a:t> (PB) on </a:t>
            </a:r>
            <a:r>
              <a:rPr lang="en-GB" sz="1600" dirty="0" err="1"/>
              <a:t>tuhat</a:t>
            </a:r>
            <a:r>
              <a:rPr lang="en-GB" sz="1600" dirty="0"/>
              <a:t> </a:t>
            </a:r>
            <a:r>
              <a:rPr lang="en-GB" sz="1600" dirty="0" err="1"/>
              <a:t>teratavua</a:t>
            </a:r>
            <a:r>
              <a:rPr lang="en-GB" sz="1600" dirty="0"/>
              <a:t>. </a:t>
            </a:r>
            <a:r>
              <a:rPr lang="en-GB" sz="1600" dirty="0" err="1"/>
              <a:t>Maailman</a:t>
            </a:r>
            <a:r>
              <a:rPr lang="en-GB" sz="1600" dirty="0"/>
              <a:t> </a:t>
            </a:r>
            <a:r>
              <a:rPr lang="en-GB" sz="1600" dirty="0" err="1"/>
              <a:t>noin</a:t>
            </a:r>
            <a:r>
              <a:rPr lang="en-GB" sz="1600" dirty="0"/>
              <a:t> 50 000 </a:t>
            </a:r>
            <a:r>
              <a:rPr lang="en-GB" sz="1600" dirty="0" err="1"/>
              <a:t>elokuvan</a:t>
            </a:r>
            <a:r>
              <a:rPr lang="en-GB" sz="1600" dirty="0"/>
              <a:t> </a:t>
            </a:r>
            <a:r>
              <a:rPr lang="en-GB" sz="1600" dirty="0" err="1"/>
              <a:t>varastoimiseen</a:t>
            </a:r>
            <a:r>
              <a:rPr lang="en-GB" sz="1600" dirty="0"/>
              <a:t> </a:t>
            </a:r>
            <a:r>
              <a:rPr lang="en-GB" sz="1600" dirty="0" err="1"/>
              <a:t>studiolaatuisena</a:t>
            </a:r>
            <a:r>
              <a:rPr lang="en-GB" sz="1600" dirty="0"/>
              <a:t> </a:t>
            </a:r>
            <a:r>
              <a:rPr lang="en-GB" sz="1600" dirty="0" err="1"/>
              <a:t>tarvitaan</a:t>
            </a:r>
            <a:r>
              <a:rPr lang="en-GB" sz="1600" dirty="0"/>
              <a:t> 10 </a:t>
            </a:r>
            <a:r>
              <a:rPr lang="en-GB" sz="1600" dirty="0" err="1"/>
              <a:t>petatavua</a:t>
            </a:r>
            <a:r>
              <a:rPr lang="en-GB" sz="1600" dirty="0"/>
              <a:t>.”</a:t>
            </a:r>
            <a:endParaRPr lang="fi-FI" sz="2400" dirty="0"/>
          </a:p>
          <a:p>
            <a:pPr marL="107950" lvl="1">
              <a:buSzPts val="1900"/>
              <a:defRPr/>
            </a:pPr>
            <a:endParaRPr lang="fi-FI" sz="1600" b="1" dirty="0"/>
          </a:p>
        </p:txBody>
      </p:sp>
      <p:sp>
        <p:nvSpPr>
          <p:cNvPr id="12" name="TextBox 11">
            <a:extLst>
              <a:ext uri="{FF2B5EF4-FFF2-40B4-BE49-F238E27FC236}">
                <a16:creationId xmlns:a16="http://schemas.microsoft.com/office/drawing/2014/main" id="{1A63611B-30F3-4C18-B5EA-6DC00ED50A14}"/>
              </a:ext>
            </a:extLst>
          </p:cNvPr>
          <p:cNvSpPr txBox="1"/>
          <p:nvPr/>
        </p:nvSpPr>
        <p:spPr>
          <a:xfrm>
            <a:off x="4075473" y="6337301"/>
            <a:ext cx="8423275" cy="307777"/>
          </a:xfrm>
          <a:prstGeom prst="rect">
            <a:avLst/>
          </a:prstGeom>
          <a:noFill/>
        </p:spPr>
        <p:txBody>
          <a:bodyPr wrap="square">
            <a:spAutoFit/>
          </a:bodyPr>
          <a:lstStyle/>
          <a:p>
            <a:r>
              <a:rPr lang="en-US" dirty="0"/>
              <a:t>Lisätietoa </a:t>
            </a:r>
            <a:r>
              <a:rPr lang="en-US" dirty="0" err="1"/>
              <a:t>englanniksi</a:t>
            </a:r>
            <a:r>
              <a:rPr lang="en-US" dirty="0"/>
              <a:t>: </a:t>
            </a:r>
            <a:r>
              <a:rPr lang="en-US" dirty="0">
                <a:hlinkClick r:id="rId3"/>
              </a:rPr>
              <a:t>https://blogs.scientificamerican.com/observations/five-sigmawhats-that/</a:t>
            </a:r>
            <a:r>
              <a:rPr lang="en-US" dirty="0"/>
              <a:t>   </a:t>
            </a:r>
          </a:p>
        </p:txBody>
      </p:sp>
      <p:sp>
        <p:nvSpPr>
          <p:cNvPr id="13" name="TextBox 12">
            <a:extLst>
              <a:ext uri="{FF2B5EF4-FFF2-40B4-BE49-F238E27FC236}">
                <a16:creationId xmlns:a16="http://schemas.microsoft.com/office/drawing/2014/main" id="{1FB30D9C-335D-4679-B8C3-4FC25DE74434}"/>
              </a:ext>
            </a:extLst>
          </p:cNvPr>
          <p:cNvSpPr txBox="1"/>
          <p:nvPr/>
        </p:nvSpPr>
        <p:spPr>
          <a:xfrm>
            <a:off x="1616131" y="5431892"/>
            <a:ext cx="2017568" cy="1152587"/>
          </a:xfrm>
          <a:prstGeom prst="wedgeRectCallout">
            <a:avLst>
              <a:gd name="adj1" fmla="val -83240"/>
              <a:gd name="adj2" fmla="val 27694"/>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tIns="144000" bIns="144000">
            <a:spAutoFit/>
          </a:bodyPr>
          <a:lstStyle/>
          <a:p>
            <a:pPr lvl="1" algn="ctr"/>
            <a:r>
              <a:rPr lang="en-US" dirty="0" err="1">
                <a:solidFill>
                  <a:schemeClr val="bg1"/>
                </a:solidFill>
                <a:latin typeface="Arial" panose="020B0604020202020204" pitchFamily="34" charset="0"/>
              </a:rPr>
              <a:t>Tarkoittaako</a:t>
            </a:r>
            <a:r>
              <a:rPr lang="en-US" dirty="0">
                <a:solidFill>
                  <a:schemeClr val="bg1"/>
                </a:solidFill>
                <a:latin typeface="Arial" panose="020B0604020202020204" pitchFamily="34" charset="0"/>
              </a:rPr>
              <a:t> “</a:t>
            </a:r>
            <a:r>
              <a:rPr lang="en-US" dirty="0" err="1">
                <a:solidFill>
                  <a:schemeClr val="bg1"/>
                </a:solidFill>
                <a:latin typeface="Arial" panose="020B0604020202020204" pitchFamily="34" charset="0"/>
              </a:rPr>
              <a:t>tilastollisesti</a:t>
            </a:r>
            <a:r>
              <a:rPr lang="en-US" dirty="0">
                <a:solidFill>
                  <a:schemeClr val="bg1"/>
                </a:solidFill>
                <a:latin typeface="Arial" panose="020B0604020202020204" pitchFamily="34" charset="0"/>
              </a:rPr>
              <a:t> </a:t>
            </a:r>
            <a:r>
              <a:rPr lang="en-US" dirty="0" err="1">
                <a:solidFill>
                  <a:schemeClr val="bg1"/>
                </a:solidFill>
                <a:latin typeface="Arial" panose="020B0604020202020204" pitchFamily="34" charset="0"/>
              </a:rPr>
              <a:t>merkittävä</a:t>
            </a:r>
            <a:r>
              <a:rPr lang="en-US" dirty="0">
                <a:solidFill>
                  <a:schemeClr val="bg1"/>
                </a:solidFill>
                <a:latin typeface="Arial" panose="020B0604020202020204" pitchFamily="34" charset="0"/>
              </a:rPr>
              <a:t>” </a:t>
            </a:r>
            <a:r>
              <a:rPr lang="en-US" dirty="0" err="1">
                <a:solidFill>
                  <a:schemeClr val="bg1"/>
                </a:solidFill>
                <a:latin typeface="Arial" panose="020B0604020202020204" pitchFamily="34" charset="0"/>
              </a:rPr>
              <a:t>myös</a:t>
            </a:r>
            <a:r>
              <a:rPr lang="en-US" dirty="0">
                <a:solidFill>
                  <a:schemeClr val="bg1"/>
                </a:solidFill>
                <a:latin typeface="Arial" panose="020B0604020202020204" pitchFamily="34" charset="0"/>
              </a:rPr>
              <a:t> “</a:t>
            </a:r>
            <a:r>
              <a:rPr lang="en-US" dirty="0" err="1">
                <a:solidFill>
                  <a:schemeClr val="bg1"/>
                </a:solidFill>
                <a:latin typeface="Arial" panose="020B0604020202020204" pitchFamily="34" charset="0"/>
              </a:rPr>
              <a:t>tieteellisesti</a:t>
            </a:r>
            <a:r>
              <a:rPr lang="en-US" dirty="0">
                <a:solidFill>
                  <a:schemeClr val="bg1"/>
                </a:solidFill>
                <a:latin typeface="Arial" panose="020B0604020202020204" pitchFamily="34" charset="0"/>
              </a:rPr>
              <a:t> </a:t>
            </a:r>
            <a:r>
              <a:rPr lang="en-US" dirty="0" err="1">
                <a:solidFill>
                  <a:schemeClr val="bg1"/>
                </a:solidFill>
                <a:latin typeface="Arial" panose="020B0604020202020204" pitchFamily="34" charset="0"/>
              </a:rPr>
              <a:t>tärkeää</a:t>
            </a:r>
            <a:r>
              <a:rPr lang="en-US" dirty="0">
                <a:solidFill>
                  <a:schemeClr val="bg1"/>
                </a:solidFill>
                <a:latin typeface="Arial" panose="020B0604020202020204" pitchFamily="34" charset="0"/>
              </a:rPr>
              <a:t>”?</a:t>
            </a:r>
            <a:endParaRPr lang="en-US" b="0" dirty="0">
              <a:solidFill>
                <a:schemeClr val="bg1"/>
              </a:solidFill>
              <a:latin typeface="Arial" panose="020B0604020202020204" pitchFamily="34" charset="0"/>
            </a:endParaRPr>
          </a:p>
        </p:txBody>
      </p:sp>
      <p:pic>
        <p:nvPicPr>
          <p:cNvPr id="1026" name="Picture 2" descr="The CERN Data Centre | CERN">
            <a:extLst>
              <a:ext uri="{FF2B5EF4-FFF2-40B4-BE49-F238E27FC236}">
                <a16:creationId xmlns:a16="http://schemas.microsoft.com/office/drawing/2014/main" id="{439E221D-764B-1D4E-BAE7-817A0C29BB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5516" y="1572158"/>
            <a:ext cx="5280989" cy="3525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125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497C42-E519-4631-A692-AF4FDD3720EF}"/>
              </a:ext>
            </a:extLst>
          </p:cNvPr>
          <p:cNvSpPr>
            <a:spLocks noGrp="1"/>
          </p:cNvSpPr>
          <p:nvPr>
            <p:ph type="body" idx="1"/>
          </p:nvPr>
        </p:nvSpPr>
        <p:spPr>
          <a:xfrm>
            <a:off x="826173" y="1638299"/>
            <a:ext cx="3999154" cy="4056823"/>
          </a:xfrm>
        </p:spPr>
        <p:txBody>
          <a:bodyPr>
            <a:noAutofit/>
          </a:bodyPr>
          <a:lstStyle/>
          <a:p>
            <a:pPr marL="107950" indent="0">
              <a:buNone/>
            </a:pPr>
            <a:r>
              <a:rPr lang="fi-FI" b="0" dirty="0"/>
              <a:t>Lyhyt esittelyvideo </a:t>
            </a:r>
            <a:r>
              <a:rPr lang="fi-FI" dirty="0" err="1"/>
              <a:t>CERN</a:t>
            </a:r>
            <a:r>
              <a:rPr lang="fi-FI" b="0" dirty="0" err="1"/>
              <a:t>istä</a:t>
            </a:r>
            <a:r>
              <a:rPr lang="fi-FI" b="0" dirty="0"/>
              <a:t>, Euroopan hiukkasfysiikan tutkimuskeskuksesta</a:t>
            </a:r>
          </a:p>
          <a:p>
            <a:pPr marL="107950" indent="0">
              <a:buNone/>
            </a:pPr>
            <a:endParaRPr lang="fi-FI" b="0" dirty="0"/>
          </a:p>
          <a:p>
            <a:r>
              <a:rPr lang="fi-FI" b="0" dirty="0"/>
              <a:t>Tutkimuslaitteistona hiukkaskiihdytin </a:t>
            </a:r>
            <a:r>
              <a:rPr lang="fi-FI" dirty="0"/>
              <a:t>LHC</a:t>
            </a:r>
            <a:r>
              <a:rPr lang="fi-FI" b="0" dirty="0"/>
              <a:t>,</a:t>
            </a:r>
            <a:br>
              <a:rPr lang="fi-FI" b="0" dirty="0"/>
            </a:br>
            <a:r>
              <a:rPr lang="fi-FI" b="0" dirty="0" err="1"/>
              <a:t>Large</a:t>
            </a:r>
            <a:r>
              <a:rPr lang="fi-FI" b="0" dirty="0"/>
              <a:t> </a:t>
            </a:r>
            <a:r>
              <a:rPr lang="fi-FI" b="0" dirty="0" err="1"/>
              <a:t>Hadron</a:t>
            </a:r>
            <a:r>
              <a:rPr lang="fi-FI" b="0" dirty="0"/>
              <a:t> </a:t>
            </a:r>
            <a:r>
              <a:rPr lang="fi-FI" b="0" dirty="0" err="1"/>
              <a:t>Collider</a:t>
            </a:r>
            <a:endParaRPr lang="fi-FI" b="0" dirty="0"/>
          </a:p>
          <a:p>
            <a:pPr lvl="1"/>
            <a:r>
              <a:rPr lang="fi-FI" b="0" dirty="0"/>
              <a:t>Törmäyttää </a:t>
            </a:r>
            <a:r>
              <a:rPr lang="fi-FI" dirty="0"/>
              <a:t>hadroneita</a:t>
            </a:r>
            <a:r>
              <a:rPr lang="fi-FI" b="0" dirty="0"/>
              <a:t>, kuten protoneita tai neutroneita :D</a:t>
            </a:r>
          </a:p>
          <a:p>
            <a:endParaRPr lang="fi-FI" b="0" dirty="0"/>
          </a:p>
          <a:p>
            <a:r>
              <a:rPr lang="fi-FI" b="0" dirty="0"/>
              <a:t>Monta ilmaisinta (</a:t>
            </a:r>
            <a:r>
              <a:rPr lang="fi-FI" b="0" i="1" dirty="0" err="1"/>
              <a:t>detectors</a:t>
            </a:r>
            <a:r>
              <a:rPr lang="fi-FI" b="0" i="1" dirty="0"/>
              <a:t>), </a:t>
            </a:r>
            <a:r>
              <a:rPr lang="fi-FI" b="0" dirty="0"/>
              <a:t>esim.</a:t>
            </a:r>
            <a:r>
              <a:rPr lang="fi-FI" b="0" i="1" dirty="0"/>
              <a:t> </a:t>
            </a:r>
            <a:r>
              <a:rPr lang="fi-FI" dirty="0"/>
              <a:t>CMS</a:t>
            </a:r>
            <a:r>
              <a:rPr lang="fi-FI" b="0" dirty="0"/>
              <a:t>, </a:t>
            </a:r>
            <a:r>
              <a:rPr lang="fi-FI" b="0" dirty="0" err="1"/>
              <a:t>compact</a:t>
            </a:r>
            <a:r>
              <a:rPr lang="fi-FI" b="0" dirty="0"/>
              <a:t> </a:t>
            </a:r>
            <a:r>
              <a:rPr lang="fi-FI" b="0" dirty="0" err="1"/>
              <a:t>myon</a:t>
            </a:r>
            <a:r>
              <a:rPr lang="fi-FI" b="0" dirty="0"/>
              <a:t> </a:t>
            </a:r>
            <a:r>
              <a:rPr lang="fi-FI" b="0" dirty="0" err="1"/>
              <a:t>solenoid</a:t>
            </a:r>
            <a:endParaRPr lang="fi-FI" b="0" dirty="0"/>
          </a:p>
        </p:txBody>
      </p:sp>
      <p:pic>
        <p:nvPicPr>
          <p:cNvPr id="4" name="Online Media 3" title="An introduction to the CMS Experiment at CERN">
            <a:hlinkClick r:id="" action="ppaction://media"/>
            <a:extLst>
              <a:ext uri="{FF2B5EF4-FFF2-40B4-BE49-F238E27FC236}">
                <a16:creationId xmlns:a16="http://schemas.microsoft.com/office/drawing/2014/main" id="{C24D903F-7BE9-4961-BEF0-C7A83551D58E}"/>
              </a:ext>
            </a:extLst>
          </p:cNvPr>
          <p:cNvPicPr>
            <a:picLocks noGrp="1" noRot="1" noChangeAspect="1"/>
          </p:cNvPicPr>
          <p:nvPr>
            <p:ph type="media" idx="2"/>
            <a:videoFile r:link="rId1"/>
          </p:nvPr>
        </p:nvPicPr>
        <p:blipFill>
          <a:blip r:embed="rId3"/>
          <a:stretch>
            <a:fillRect/>
          </a:stretch>
        </p:blipFill>
        <p:spPr>
          <a:xfrm>
            <a:off x="5269827" y="1638299"/>
            <a:ext cx="6922173" cy="3911600"/>
          </a:xfrm>
          <a:prstGeom prst="rect">
            <a:avLst/>
          </a:prstGeom>
        </p:spPr>
      </p:pic>
      <p:sp>
        <p:nvSpPr>
          <p:cNvPr id="6" name="TextBox 5">
            <a:extLst>
              <a:ext uri="{FF2B5EF4-FFF2-40B4-BE49-F238E27FC236}">
                <a16:creationId xmlns:a16="http://schemas.microsoft.com/office/drawing/2014/main" id="{4B446488-4D7B-49BB-8C65-DA55B3D3C9BA}"/>
              </a:ext>
            </a:extLst>
          </p:cNvPr>
          <p:cNvSpPr txBox="1"/>
          <p:nvPr/>
        </p:nvSpPr>
        <p:spPr>
          <a:xfrm>
            <a:off x="5269827" y="5549899"/>
            <a:ext cx="6096000" cy="307777"/>
          </a:xfrm>
          <a:prstGeom prst="rect">
            <a:avLst/>
          </a:prstGeom>
          <a:noFill/>
        </p:spPr>
        <p:txBody>
          <a:bodyPr wrap="square">
            <a:spAutoFit/>
          </a:bodyPr>
          <a:lstStyle/>
          <a:p>
            <a:r>
              <a:rPr lang="fi-FI" dirty="0">
                <a:hlinkClick r:id="rId4"/>
              </a:rPr>
              <a:t>https://www.youtube.com/watch?v=S99d9BQmGB0</a:t>
            </a:r>
            <a:r>
              <a:rPr lang="fi-FI" dirty="0"/>
              <a:t> </a:t>
            </a:r>
          </a:p>
        </p:txBody>
      </p:sp>
      <p:sp>
        <p:nvSpPr>
          <p:cNvPr id="7" name="Title 1">
            <a:extLst>
              <a:ext uri="{FF2B5EF4-FFF2-40B4-BE49-F238E27FC236}">
                <a16:creationId xmlns:a16="http://schemas.microsoft.com/office/drawing/2014/main" id="{342DAF7A-42EE-4A7E-B113-A1C96B9BB3AC}"/>
              </a:ext>
            </a:extLst>
          </p:cNvPr>
          <p:cNvSpPr txBox="1">
            <a:spLocks/>
          </p:cNvSpPr>
          <p:nvPr/>
        </p:nvSpPr>
        <p:spPr>
          <a:xfrm>
            <a:off x="1756724" y="367833"/>
            <a:ext cx="8220075" cy="82867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dirty="0" err="1"/>
              <a:t>Hiukkaskiihdytin</a:t>
            </a:r>
            <a:endParaRPr lang="en-US" sz="3200" b="1" dirty="0"/>
          </a:p>
        </p:txBody>
      </p:sp>
      <p:sp>
        <p:nvSpPr>
          <p:cNvPr id="9" name="TextBox 8">
            <a:extLst>
              <a:ext uri="{FF2B5EF4-FFF2-40B4-BE49-F238E27FC236}">
                <a16:creationId xmlns:a16="http://schemas.microsoft.com/office/drawing/2014/main" id="{3F5C17E5-D9E1-479A-81A3-4C9F9DC42089}"/>
              </a:ext>
            </a:extLst>
          </p:cNvPr>
          <p:cNvSpPr txBox="1"/>
          <p:nvPr/>
        </p:nvSpPr>
        <p:spPr>
          <a:xfrm>
            <a:off x="991273" y="5455400"/>
            <a:ext cx="3834054" cy="954107"/>
          </a:xfrm>
          <a:prstGeom prst="rect">
            <a:avLst/>
          </a:prstGeom>
          <a:noFill/>
        </p:spPr>
        <p:txBody>
          <a:bodyPr wrap="square">
            <a:spAutoFit/>
          </a:bodyPr>
          <a:lstStyle/>
          <a:p>
            <a:r>
              <a:rPr lang="fi-FI" sz="1400" dirty="0"/>
              <a:t>Video on hieman vanhentunut; LHC on nyt toisella pitkällä huoltotauolla (2019-2022), jonka aikana sen suorituskykyä parannellaan ja säteilystä kärsineitä osia vaihdetaan.</a:t>
            </a:r>
            <a:endParaRPr lang="fi-FI" dirty="0"/>
          </a:p>
        </p:txBody>
      </p:sp>
    </p:spTree>
    <p:extLst>
      <p:ext uri="{BB962C8B-B14F-4D97-AF65-F5344CB8AC3E}">
        <p14:creationId xmlns:p14="http://schemas.microsoft.com/office/powerpoint/2010/main" val="404352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C43447-12F9-42C1-8C3A-771CAB71C31D}"/>
              </a:ext>
            </a:extLst>
          </p:cNvPr>
          <p:cNvSpPr>
            <a:spLocks noGrp="1"/>
          </p:cNvSpPr>
          <p:nvPr>
            <p:ph type="body" idx="1"/>
          </p:nvPr>
        </p:nvSpPr>
        <p:spPr>
          <a:xfrm>
            <a:off x="533447" y="1397744"/>
            <a:ext cx="5844204" cy="4724401"/>
          </a:xfrm>
        </p:spPr>
        <p:txBody>
          <a:bodyPr>
            <a:noAutofit/>
          </a:bodyPr>
          <a:lstStyle/>
          <a:p>
            <a:pPr>
              <a:buFont typeface="Arial" panose="020B0604020202020204" pitchFamily="34" charset="0"/>
              <a:buChar char="•"/>
            </a:pPr>
            <a:r>
              <a:rPr lang="fi-FI" b="0" dirty="0"/>
              <a:t>Yksinkertaisimmillaan hiukkaskiihdytin on tyhjiöputki, jonka sisälle luodaan jännite, joka aiheuttaa varattujen hiukkasten liikettä.</a:t>
            </a:r>
          </a:p>
          <a:p>
            <a:pPr lvl="1">
              <a:buFont typeface="Arial" panose="020B0604020202020204" pitchFamily="34" charset="0"/>
              <a:buChar char="•"/>
            </a:pPr>
            <a:r>
              <a:rPr lang="fi-FI" dirty="0"/>
              <a:t>Sähkökenttä</a:t>
            </a:r>
            <a:r>
              <a:rPr lang="fi-FI" b="0" dirty="0"/>
              <a:t> kiihdyttää ja </a:t>
            </a:r>
            <a:r>
              <a:rPr lang="fi-FI" dirty="0"/>
              <a:t>magneettikenttä</a:t>
            </a:r>
            <a:r>
              <a:rPr lang="fi-FI" b="0" dirty="0"/>
              <a:t> suuntaa</a:t>
            </a:r>
          </a:p>
          <a:p>
            <a:pPr marL="590550" lvl="1" indent="0">
              <a:buNone/>
            </a:pPr>
            <a:endParaRPr lang="fi-FI" b="0" dirty="0"/>
          </a:p>
          <a:p>
            <a:pPr>
              <a:buFont typeface="Arial" panose="020B0604020202020204" pitchFamily="34" charset="0"/>
              <a:buChar char="•"/>
            </a:pPr>
            <a:r>
              <a:rPr lang="fi-FI" b="0" i="0" dirty="0">
                <a:effectLst/>
                <a:latin typeface="+mn-lt"/>
              </a:rPr>
              <a:t>LHC törmäyttää lähes valonnopeudella kulkevia protoneja.</a:t>
            </a:r>
          </a:p>
          <a:p>
            <a:pPr marL="107950" indent="0">
              <a:buNone/>
            </a:pPr>
            <a:r>
              <a:rPr lang="fi-FI" b="0" dirty="0">
                <a:latin typeface="+mn-lt"/>
                <a:sym typeface="Wingdings" pitchFamily="2" charset="2"/>
              </a:rPr>
              <a:t>	</a:t>
            </a:r>
            <a:r>
              <a:rPr lang="fi-FI" sz="1500" dirty="0">
                <a:latin typeface="+mn-lt"/>
                <a:sym typeface="Wingdings" pitchFamily="2" charset="2"/>
              </a:rPr>
              <a:t> Energia kasvaa nopeuden kasvaessa	</a:t>
            </a:r>
            <a:r>
              <a:rPr lang="fi-FI" sz="1500" b="0" dirty="0">
                <a:latin typeface="+mn-lt"/>
                <a:sym typeface="Wingdings" pitchFamily="2" charset="2"/>
              </a:rPr>
              <a:t>(liike-energian</a:t>
            </a:r>
            <a:br>
              <a:rPr lang="fi-FI" sz="1500" b="0" dirty="0">
                <a:latin typeface="+mn-lt"/>
                <a:sym typeface="Wingdings" pitchFamily="2" charset="2"/>
              </a:rPr>
            </a:br>
            <a:r>
              <a:rPr lang="fi-FI" sz="1500" b="0" dirty="0">
                <a:latin typeface="+mn-lt"/>
                <a:sym typeface="Wingdings" pitchFamily="2" charset="2"/>
              </a:rPr>
              <a:t>	kaava…)</a:t>
            </a:r>
            <a:endParaRPr lang="fi-FI" sz="1500" b="0" i="0" dirty="0">
              <a:effectLst/>
              <a:latin typeface="+mn-lt"/>
            </a:endParaRPr>
          </a:p>
          <a:p>
            <a:pPr>
              <a:buFont typeface="Arial" panose="020B0604020202020204" pitchFamily="34" charset="0"/>
              <a:buChar char="•"/>
            </a:pPr>
            <a:r>
              <a:rPr lang="fi-FI" b="0" i="0" dirty="0">
                <a:effectLst/>
                <a:latin typeface="+mn-lt"/>
              </a:rPr>
              <a:t>Näissä suurenergisissä törmäyksissä voi syntyä </a:t>
            </a:r>
            <a:r>
              <a:rPr lang="fi-FI" i="0" dirty="0">
                <a:effectLst/>
                <a:latin typeface="+mn-lt"/>
              </a:rPr>
              <a:t>uusia hiukkasia</a:t>
            </a:r>
            <a:r>
              <a:rPr lang="fi-FI" b="0" i="0" dirty="0">
                <a:effectLst/>
                <a:latin typeface="+mn-lt"/>
              </a:rPr>
              <a:t> jotka </a:t>
            </a:r>
            <a:r>
              <a:rPr lang="fi-FI" b="0" i="0" dirty="0">
                <a:solidFill>
                  <a:schemeClr val="bg1"/>
                </a:solidFill>
                <a:effectLst/>
                <a:latin typeface="Arial" panose="020B0604020202020204" pitchFamily="34" charset="0"/>
              </a:rPr>
              <a:t>hajaantuvat eri suuntiin.</a:t>
            </a:r>
            <a:endParaRPr lang="fi-FI" b="0" dirty="0">
              <a:solidFill>
                <a:schemeClr val="bg1"/>
              </a:solidFill>
            </a:endParaRPr>
          </a:p>
          <a:p>
            <a:pPr>
              <a:buFont typeface="Arial" panose="020B0604020202020204" pitchFamily="34" charset="0"/>
              <a:buChar char="•"/>
            </a:pPr>
            <a:endParaRPr lang="fi-FI" b="0" dirty="0"/>
          </a:p>
          <a:p>
            <a:pPr>
              <a:buFont typeface="Arial" panose="020B0604020202020204" pitchFamily="34" charset="0"/>
              <a:buChar char="•"/>
            </a:pPr>
            <a:r>
              <a:rPr lang="fi-FI" b="0" dirty="0"/>
              <a:t>Törmäyskohdan ympärillä olevan </a:t>
            </a:r>
            <a:r>
              <a:rPr lang="fi-FI" dirty="0"/>
              <a:t>ilmaisimen (esim. CMS)</a:t>
            </a:r>
            <a:r>
              <a:rPr lang="fi-FI" b="0" dirty="0"/>
              <a:t> tavoitteena on mitata törmäyksistä syntyvien hiukkasten varaukset, kulkuradat ja energiat, jotta hiukkaset on mahdollista tunnistaa.</a:t>
            </a:r>
          </a:p>
          <a:p>
            <a:pPr>
              <a:buFont typeface="Arial" panose="020B0604020202020204" pitchFamily="34" charset="0"/>
              <a:buChar char="•"/>
            </a:pPr>
            <a:endParaRPr lang="fi-FI" b="0" dirty="0"/>
          </a:p>
        </p:txBody>
      </p:sp>
      <p:sp>
        <p:nvSpPr>
          <p:cNvPr id="4" name="Slide Number Placeholder 3">
            <a:extLst>
              <a:ext uri="{FF2B5EF4-FFF2-40B4-BE49-F238E27FC236}">
                <a16:creationId xmlns:a16="http://schemas.microsoft.com/office/drawing/2014/main" id="{4B5AF701-E3C4-4942-8520-05DD778D57E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i-FI" smtClean="0"/>
              <a:t>13</a:t>
            </a:fld>
            <a:endParaRPr lang="fi-FI"/>
          </a:p>
        </p:txBody>
      </p:sp>
      <p:pic>
        <p:nvPicPr>
          <p:cNvPr id="10" name="Picture Placeholder 9">
            <a:extLst>
              <a:ext uri="{FF2B5EF4-FFF2-40B4-BE49-F238E27FC236}">
                <a16:creationId xmlns:a16="http://schemas.microsoft.com/office/drawing/2014/main" id="{AEBAFF46-1C84-4CDF-B4F7-CC66849FF63F}"/>
              </a:ext>
            </a:extLst>
          </p:cNvPr>
          <p:cNvPicPr>
            <a:picLocks noGrp="1" noChangeAspect="1"/>
          </p:cNvPicPr>
          <p:nvPr>
            <p:ph type="pic" idx="2"/>
          </p:nvPr>
        </p:nvPicPr>
        <p:blipFill rotWithShape="1">
          <a:blip r:embed="rId3"/>
          <a:srcRect l="5363" r="35549"/>
          <a:stretch/>
        </p:blipFill>
        <p:spPr>
          <a:xfrm>
            <a:off x="6585995" y="0"/>
            <a:ext cx="5814349" cy="6857142"/>
          </a:xfrm>
        </p:spPr>
      </p:pic>
      <p:sp>
        <p:nvSpPr>
          <p:cNvPr id="12" name="Title 1">
            <a:extLst>
              <a:ext uri="{FF2B5EF4-FFF2-40B4-BE49-F238E27FC236}">
                <a16:creationId xmlns:a16="http://schemas.microsoft.com/office/drawing/2014/main" id="{936CE0C4-5CC2-489A-9F22-458B540D46DA}"/>
              </a:ext>
            </a:extLst>
          </p:cNvPr>
          <p:cNvSpPr txBox="1">
            <a:spLocks/>
          </p:cNvSpPr>
          <p:nvPr/>
        </p:nvSpPr>
        <p:spPr>
          <a:xfrm>
            <a:off x="1793010" y="343988"/>
            <a:ext cx="8220075" cy="82867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dirty="0" err="1">
                <a:solidFill>
                  <a:schemeClr val="bg1"/>
                </a:solidFill>
              </a:rPr>
              <a:t>Hiukkaskiihdytin</a:t>
            </a:r>
            <a:endParaRPr lang="en-US" sz="3200" b="1" dirty="0">
              <a:solidFill>
                <a:schemeClr val="accent2"/>
              </a:solidFill>
            </a:endParaRPr>
          </a:p>
        </p:txBody>
      </p:sp>
      <mc:AlternateContent xmlns:mc="http://schemas.openxmlformats.org/markup-compatibility/2006" xmlns:a14="http://schemas.microsoft.com/office/drawing/2010/main">
        <mc:Choice Requires="a14">
          <p:sp>
            <p:nvSpPr>
              <p:cNvPr id="5" name="Snip Diagonal Corner of Rectangle 4">
                <a:extLst>
                  <a:ext uri="{FF2B5EF4-FFF2-40B4-BE49-F238E27FC236}">
                    <a16:creationId xmlns:a16="http://schemas.microsoft.com/office/drawing/2014/main" id="{8D25E4C1-1674-F64D-86B4-36FE9D9DD11D}"/>
                  </a:ext>
                </a:extLst>
              </p:cNvPr>
              <p:cNvSpPr/>
              <p:nvPr/>
            </p:nvSpPr>
            <p:spPr>
              <a:xfrm>
                <a:off x="9148762" y="670560"/>
                <a:ext cx="2723713" cy="208197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tIns="36000" rIns="0" rtlCol="0" anchor="ctr"/>
              <a:lstStyle/>
              <a:p>
                <a:pPr algn="ctr"/>
                <a14:m>
                  <m:oMathPara xmlns:m="http://schemas.openxmlformats.org/officeDocument/2006/math">
                    <m:oMathParaPr>
                      <m:jc m:val="centerGroup"/>
                    </m:oMathParaPr>
                    <m:oMath xmlns:m="http://schemas.openxmlformats.org/officeDocument/2006/math">
                      <m:sSub>
                        <m:sSubPr>
                          <m:ctrlPr>
                            <a:rPr lang="en-FI" sz="3200" b="1" i="1" smtClean="0">
                              <a:solidFill>
                                <a:schemeClr val="bg1"/>
                              </a:solidFill>
                              <a:latin typeface="Cambria Math" panose="02040503050406030204" pitchFamily="18" charset="0"/>
                            </a:rPr>
                          </m:ctrlPr>
                        </m:sSubPr>
                        <m:e>
                          <m:r>
                            <a:rPr lang="fi-FI" sz="3200" b="1" i="1" smtClean="0">
                              <a:solidFill>
                                <a:schemeClr val="bg1"/>
                              </a:solidFill>
                              <a:latin typeface="Cambria Math" panose="02040503050406030204" pitchFamily="18" charset="0"/>
                            </a:rPr>
                            <m:t>𝑬</m:t>
                          </m:r>
                        </m:e>
                        <m:sub>
                          <m:r>
                            <a:rPr lang="fi-FI" sz="3200" b="1" i="1" smtClean="0">
                              <a:solidFill>
                                <a:schemeClr val="bg1"/>
                              </a:solidFill>
                              <a:latin typeface="Cambria Math" panose="02040503050406030204" pitchFamily="18" charset="0"/>
                            </a:rPr>
                            <m:t>𝒌</m:t>
                          </m:r>
                        </m:sub>
                      </m:sSub>
                      <m:r>
                        <a:rPr lang="fi-FI" sz="3200" b="1" i="1" smtClean="0">
                          <a:solidFill>
                            <a:schemeClr val="bg1"/>
                          </a:solidFill>
                          <a:latin typeface="Cambria Math" panose="02040503050406030204" pitchFamily="18" charset="0"/>
                        </a:rPr>
                        <m:t>=</m:t>
                      </m:r>
                      <m:f>
                        <m:fPr>
                          <m:ctrlPr>
                            <a:rPr lang="fi-FI" sz="3200" b="1" i="1" smtClean="0">
                              <a:solidFill>
                                <a:schemeClr val="bg1"/>
                              </a:solidFill>
                              <a:latin typeface="Cambria Math" panose="02040503050406030204" pitchFamily="18" charset="0"/>
                            </a:rPr>
                          </m:ctrlPr>
                        </m:fPr>
                        <m:num>
                          <m:r>
                            <a:rPr lang="fi-FI" sz="3200" b="1" i="1" smtClean="0">
                              <a:solidFill>
                                <a:schemeClr val="bg1"/>
                              </a:solidFill>
                              <a:latin typeface="Cambria Math" panose="02040503050406030204" pitchFamily="18" charset="0"/>
                            </a:rPr>
                            <m:t>𝟏</m:t>
                          </m:r>
                        </m:num>
                        <m:den>
                          <m:r>
                            <a:rPr lang="fi-FI" sz="3200" b="1" i="1" smtClean="0">
                              <a:solidFill>
                                <a:schemeClr val="bg1"/>
                              </a:solidFill>
                              <a:latin typeface="Cambria Math" panose="02040503050406030204" pitchFamily="18" charset="0"/>
                            </a:rPr>
                            <m:t>𝟐</m:t>
                          </m:r>
                        </m:den>
                      </m:f>
                      <m:sSup>
                        <m:sSupPr>
                          <m:ctrlPr>
                            <a:rPr lang="fi-FI" sz="3200" b="1" i="1" smtClean="0">
                              <a:solidFill>
                                <a:schemeClr val="bg1"/>
                              </a:solidFill>
                              <a:latin typeface="Cambria Math" panose="02040503050406030204" pitchFamily="18" charset="0"/>
                            </a:rPr>
                          </m:ctrlPr>
                        </m:sSupPr>
                        <m:e>
                          <m:r>
                            <a:rPr lang="fi-FI" sz="3200" b="1" i="1" smtClean="0">
                              <a:solidFill>
                                <a:schemeClr val="bg1"/>
                              </a:solidFill>
                              <a:latin typeface="Cambria Math" panose="02040503050406030204" pitchFamily="18" charset="0"/>
                            </a:rPr>
                            <m:t>𝒎𝒗</m:t>
                          </m:r>
                        </m:e>
                        <m:sup>
                          <m:r>
                            <a:rPr lang="fi-FI" sz="3200" b="1" i="1" smtClean="0">
                              <a:solidFill>
                                <a:schemeClr val="bg1"/>
                              </a:solidFill>
                              <a:latin typeface="Cambria Math" panose="02040503050406030204" pitchFamily="18" charset="0"/>
                            </a:rPr>
                            <m:t>𝟐</m:t>
                          </m:r>
                        </m:sup>
                      </m:sSup>
                    </m:oMath>
                  </m:oMathPara>
                </a14:m>
                <a:endParaRPr lang="en-FI" sz="3200" b="1" dirty="0">
                  <a:solidFill>
                    <a:schemeClr val="bg1"/>
                  </a:solidFill>
                </a:endParaRPr>
              </a:p>
            </p:txBody>
          </p:sp>
        </mc:Choice>
        <mc:Fallback xmlns="">
          <p:sp>
            <p:nvSpPr>
              <p:cNvPr id="5" name="Snip Diagonal Corner of Rectangle 4">
                <a:extLst>
                  <a:ext uri="{FF2B5EF4-FFF2-40B4-BE49-F238E27FC236}">
                    <a16:creationId xmlns:a16="http://schemas.microsoft.com/office/drawing/2014/main" id="{8D25E4C1-1674-F64D-86B4-36FE9D9DD11D}"/>
                  </a:ext>
                </a:extLst>
              </p:cNvPr>
              <p:cNvSpPr>
                <a:spLocks noRot="1" noChangeAspect="1" noMove="1" noResize="1" noEditPoints="1" noAdjustHandles="1" noChangeArrowheads="1" noChangeShapeType="1" noTextEdit="1"/>
              </p:cNvSpPr>
              <p:nvPr/>
            </p:nvSpPr>
            <p:spPr>
              <a:xfrm>
                <a:off x="9148762" y="670560"/>
                <a:ext cx="2723713" cy="2081971"/>
              </a:xfrm>
              <a:prstGeom prst="roundRect">
                <a:avLst/>
              </a:prstGeom>
              <a:blipFill>
                <a:blip r:embed="rId4"/>
                <a:stretch>
                  <a:fillRect/>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047AF5D7-E630-4681-ADED-B9670AB85C56}"/>
              </a:ext>
            </a:extLst>
          </p:cNvPr>
          <p:cNvCxnSpPr>
            <a:cxnSpLocks/>
          </p:cNvCxnSpPr>
          <p:nvPr/>
        </p:nvCxnSpPr>
        <p:spPr>
          <a:xfrm flipV="1">
            <a:off x="6481823" y="1979271"/>
            <a:ext cx="2569580" cy="1585732"/>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0346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AF41F-3072-462A-A589-9C38AC5266BD}"/>
              </a:ext>
            </a:extLst>
          </p:cNvPr>
          <p:cNvSpPr>
            <a:spLocks noGrp="1"/>
          </p:cNvSpPr>
          <p:nvPr>
            <p:ph type="title"/>
          </p:nvPr>
        </p:nvSpPr>
        <p:spPr>
          <a:xfrm>
            <a:off x="1758851" y="443917"/>
            <a:ext cx="10175002" cy="828675"/>
          </a:xfrm>
        </p:spPr>
        <p:txBody>
          <a:bodyPr/>
          <a:lstStyle/>
          <a:p>
            <a:r>
              <a:rPr lang="en-US" sz="3200" dirty="0" err="1"/>
              <a:t>Hiukkasdatan</a:t>
            </a:r>
            <a:r>
              <a:rPr lang="en-US" sz="3200" dirty="0"/>
              <a:t> </a:t>
            </a:r>
            <a:r>
              <a:rPr lang="en-US" sz="3200" dirty="0" err="1"/>
              <a:t>mittaaminen</a:t>
            </a:r>
            <a:r>
              <a:rPr lang="en-US" sz="3200" dirty="0"/>
              <a:t> CMS-</a:t>
            </a:r>
            <a:r>
              <a:rPr lang="en-US" sz="3200" dirty="0" err="1"/>
              <a:t>ilmaisimella</a:t>
            </a:r>
            <a:endParaRPr lang="en-US" sz="3200" dirty="0"/>
          </a:p>
        </p:txBody>
      </p:sp>
      <p:sp>
        <p:nvSpPr>
          <p:cNvPr id="4" name="Slide Number Placeholder 3">
            <a:extLst>
              <a:ext uri="{FF2B5EF4-FFF2-40B4-BE49-F238E27FC236}">
                <a16:creationId xmlns:a16="http://schemas.microsoft.com/office/drawing/2014/main" id="{254031DF-84F2-499F-A7A1-D52E30EC360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i-FI" smtClean="0"/>
              <a:t>14</a:t>
            </a:fld>
            <a:endParaRPr lang="fi-FI"/>
          </a:p>
        </p:txBody>
      </p:sp>
      <p:pic>
        <p:nvPicPr>
          <p:cNvPr id="9" name="Picture 8" descr="Chart&#10;&#10;Description automatically generated">
            <a:extLst>
              <a:ext uri="{FF2B5EF4-FFF2-40B4-BE49-F238E27FC236}">
                <a16:creationId xmlns:a16="http://schemas.microsoft.com/office/drawing/2014/main" id="{DF2DE191-1EF1-4709-B0F2-0C2EC14A68E5}"/>
              </a:ext>
            </a:extLst>
          </p:cNvPr>
          <p:cNvPicPr>
            <a:picLocks noChangeAspect="1"/>
          </p:cNvPicPr>
          <p:nvPr/>
        </p:nvPicPr>
        <p:blipFill>
          <a:blip r:embed="rId3"/>
          <a:stretch>
            <a:fillRect/>
          </a:stretch>
        </p:blipFill>
        <p:spPr>
          <a:xfrm>
            <a:off x="5430416" y="3150861"/>
            <a:ext cx="6713959" cy="3451733"/>
          </a:xfrm>
          <a:prstGeom prst="rect">
            <a:avLst/>
          </a:prstGeom>
          <a:ln>
            <a:solidFill>
              <a:schemeClr val="tx1"/>
            </a:solidFill>
          </a:ln>
        </p:spPr>
      </p:pic>
      <p:sp>
        <p:nvSpPr>
          <p:cNvPr id="10" name="TextBox 9">
            <a:extLst>
              <a:ext uri="{FF2B5EF4-FFF2-40B4-BE49-F238E27FC236}">
                <a16:creationId xmlns:a16="http://schemas.microsoft.com/office/drawing/2014/main" id="{07B8B0E2-4FF7-4F05-8475-2A22FA1EC1DE}"/>
              </a:ext>
            </a:extLst>
          </p:cNvPr>
          <p:cNvSpPr txBox="1"/>
          <p:nvPr/>
        </p:nvSpPr>
        <p:spPr>
          <a:xfrm>
            <a:off x="1758851" y="1272592"/>
            <a:ext cx="9783116" cy="1477328"/>
          </a:xfrm>
          <a:prstGeom prst="rect">
            <a:avLst/>
          </a:prstGeom>
          <a:noFill/>
        </p:spPr>
        <p:txBody>
          <a:bodyPr wrap="square" rtlCol="0">
            <a:spAutoFit/>
          </a:bodyPr>
          <a:lstStyle/>
          <a:p>
            <a:r>
              <a:rPr lang="en-US" sz="1800" dirty="0"/>
              <a:t>Eri </a:t>
            </a:r>
            <a:r>
              <a:rPr lang="en-US" sz="1800" dirty="0" err="1"/>
              <a:t>hiukkaset</a:t>
            </a:r>
            <a:r>
              <a:rPr lang="en-US" sz="1800" dirty="0"/>
              <a:t> </a:t>
            </a:r>
            <a:r>
              <a:rPr lang="en-US" sz="1800" dirty="0" err="1"/>
              <a:t>vaikuttavat</a:t>
            </a:r>
            <a:r>
              <a:rPr lang="en-US" sz="1800" dirty="0"/>
              <a:t> </a:t>
            </a:r>
            <a:r>
              <a:rPr lang="en-US" sz="1800" dirty="0" err="1"/>
              <a:t>aineen</a:t>
            </a:r>
            <a:r>
              <a:rPr lang="en-US" sz="1800" dirty="0"/>
              <a:t> </a:t>
            </a:r>
            <a:r>
              <a:rPr lang="en-US" sz="1800" dirty="0" err="1"/>
              <a:t>kanssa</a:t>
            </a:r>
            <a:r>
              <a:rPr lang="en-US" sz="1800" dirty="0"/>
              <a:t> </a:t>
            </a:r>
            <a:r>
              <a:rPr lang="en-US" sz="1800" dirty="0" err="1"/>
              <a:t>eri</a:t>
            </a:r>
            <a:r>
              <a:rPr lang="en-US" sz="1800" dirty="0"/>
              <a:t> </a:t>
            </a:r>
            <a:r>
              <a:rPr lang="en-US" sz="1800" dirty="0" err="1"/>
              <a:t>tavoin</a:t>
            </a:r>
            <a:endParaRPr lang="en-US" sz="1800" dirty="0"/>
          </a:p>
          <a:p>
            <a:pPr marL="285750" indent="-285750">
              <a:buFont typeface="Wingdings" pitchFamily="2" charset="2"/>
              <a:buChar char="à"/>
            </a:pPr>
            <a:r>
              <a:rPr lang="en-US" sz="1800" dirty="0" err="1">
                <a:sym typeface="Wingdings" panose="05000000000000000000" pitchFamily="2" charset="2"/>
              </a:rPr>
              <a:t>Mitatuista</a:t>
            </a:r>
            <a:r>
              <a:rPr lang="en-US" sz="1800" dirty="0">
                <a:sym typeface="Wingdings" panose="05000000000000000000" pitchFamily="2" charset="2"/>
              </a:rPr>
              <a:t> </a:t>
            </a:r>
            <a:r>
              <a:rPr lang="en-US" sz="1800" dirty="0" err="1">
                <a:sym typeface="Wingdings" panose="05000000000000000000" pitchFamily="2" charset="2"/>
              </a:rPr>
              <a:t>ominaisuuksista</a:t>
            </a:r>
            <a:r>
              <a:rPr lang="en-US" sz="1800" dirty="0">
                <a:sym typeface="Wingdings" panose="05000000000000000000" pitchFamily="2" charset="2"/>
              </a:rPr>
              <a:t> on </a:t>
            </a:r>
            <a:r>
              <a:rPr lang="en-US" sz="1800" dirty="0" err="1">
                <a:sym typeface="Wingdings" panose="05000000000000000000" pitchFamily="2" charset="2"/>
              </a:rPr>
              <a:t>mahdollisuus</a:t>
            </a:r>
            <a:r>
              <a:rPr lang="en-US" sz="1800" dirty="0">
                <a:sym typeface="Wingdings" panose="05000000000000000000" pitchFamily="2" charset="2"/>
              </a:rPr>
              <a:t> </a:t>
            </a:r>
            <a:r>
              <a:rPr lang="en-US" sz="1800" dirty="0" err="1">
                <a:sym typeface="Wingdings" panose="05000000000000000000" pitchFamily="2" charset="2"/>
              </a:rPr>
              <a:t>päätellä</a:t>
            </a:r>
            <a:r>
              <a:rPr lang="en-US" sz="1800" dirty="0">
                <a:sym typeface="Wingdings" panose="05000000000000000000" pitchFamily="2" charset="2"/>
              </a:rPr>
              <a:t>, </a:t>
            </a:r>
            <a:r>
              <a:rPr lang="en-US" sz="1800" dirty="0" err="1">
                <a:sym typeface="Wingdings" panose="05000000000000000000" pitchFamily="2" charset="2"/>
              </a:rPr>
              <a:t>mikä</a:t>
            </a:r>
            <a:r>
              <a:rPr lang="en-US" sz="1800" dirty="0">
                <a:sym typeface="Wingdings" panose="05000000000000000000" pitchFamily="2" charset="2"/>
              </a:rPr>
              <a:t> </a:t>
            </a:r>
            <a:r>
              <a:rPr lang="en-US" sz="1800" dirty="0" err="1">
                <a:sym typeface="Wingdings" panose="05000000000000000000" pitchFamily="2" charset="2"/>
              </a:rPr>
              <a:t>hiukkanen</a:t>
            </a:r>
            <a:r>
              <a:rPr lang="en-US" sz="1800" dirty="0">
                <a:sym typeface="Wingdings" panose="05000000000000000000" pitchFamily="2" charset="2"/>
              </a:rPr>
              <a:t> on </a:t>
            </a:r>
            <a:r>
              <a:rPr lang="en-US" sz="1800" dirty="0" err="1">
                <a:sym typeface="Wingdings" panose="05000000000000000000" pitchFamily="2" charset="2"/>
              </a:rPr>
              <a:t>kyseessä</a:t>
            </a:r>
            <a:r>
              <a:rPr lang="en-US" sz="1800" dirty="0">
                <a:sym typeface="Wingdings" panose="05000000000000000000" pitchFamily="2" charset="2"/>
              </a:rPr>
              <a:t>.</a:t>
            </a:r>
          </a:p>
          <a:p>
            <a:pPr marL="285750" indent="-285750">
              <a:buFont typeface="Wingdings" pitchFamily="2" charset="2"/>
              <a:buChar char="à"/>
            </a:pPr>
            <a:endParaRPr lang="en-US" sz="1800" b="1" dirty="0">
              <a:sym typeface="Wingdings" panose="05000000000000000000" pitchFamily="2" charset="2"/>
            </a:endParaRPr>
          </a:p>
          <a:p>
            <a:r>
              <a:rPr lang="en-US" sz="1800" b="1" dirty="0">
                <a:sym typeface="Wingdings" panose="05000000000000000000" pitchFamily="2" charset="2"/>
              </a:rPr>
              <a:t>CMS (compact </a:t>
            </a:r>
            <a:r>
              <a:rPr lang="en-US" sz="1800" b="1" dirty="0" err="1">
                <a:sym typeface="Wingdings" panose="05000000000000000000" pitchFamily="2" charset="2"/>
              </a:rPr>
              <a:t>myon</a:t>
            </a:r>
            <a:r>
              <a:rPr lang="en-US" sz="1800" b="1" dirty="0">
                <a:sym typeface="Wingdings" panose="05000000000000000000" pitchFamily="2" charset="2"/>
              </a:rPr>
              <a:t> solenoid) </a:t>
            </a:r>
            <a:r>
              <a:rPr lang="en-US" sz="1800" dirty="0">
                <a:sym typeface="Wingdings" panose="05000000000000000000" pitchFamily="2" charset="2"/>
              </a:rPr>
              <a:t>on </a:t>
            </a:r>
            <a:r>
              <a:rPr lang="en-US" sz="1800" dirty="0" err="1">
                <a:sym typeface="Wingdings" panose="05000000000000000000" pitchFamily="2" charset="2"/>
              </a:rPr>
              <a:t>kuin</a:t>
            </a:r>
            <a:r>
              <a:rPr lang="en-US" sz="1800" dirty="0">
                <a:sym typeface="Wingdings" panose="05000000000000000000" pitchFamily="2" charset="2"/>
              </a:rPr>
              <a:t> </a:t>
            </a:r>
            <a:r>
              <a:rPr lang="en-US" sz="1800" dirty="0" err="1">
                <a:sym typeface="Wingdings" panose="05000000000000000000" pitchFamily="2" charset="2"/>
              </a:rPr>
              <a:t>sipuli</a:t>
            </a:r>
            <a:r>
              <a:rPr lang="en-US" sz="1800" dirty="0">
                <a:sym typeface="Wingdings" panose="05000000000000000000" pitchFamily="2" charset="2"/>
              </a:rPr>
              <a:t> –</a:t>
            </a:r>
            <a:r>
              <a:rPr lang="en-US" sz="1800" b="1" dirty="0">
                <a:sym typeface="Wingdings" panose="05000000000000000000" pitchFamily="2" charset="2"/>
              </a:rPr>
              <a:t> </a:t>
            </a:r>
            <a:r>
              <a:rPr lang="en-US" sz="1800" dirty="0" err="1">
                <a:sym typeface="Wingdings" panose="05000000000000000000" pitchFamily="2" charset="2"/>
              </a:rPr>
              <a:t>sen</a:t>
            </a:r>
            <a:r>
              <a:rPr lang="en-US" sz="1800" dirty="0">
                <a:sym typeface="Wingdings" panose="05000000000000000000" pitchFamily="2" charset="2"/>
              </a:rPr>
              <a:t> </a:t>
            </a:r>
            <a:r>
              <a:rPr lang="en-US" sz="1800" dirty="0" err="1">
                <a:sym typeface="Wingdings" panose="05000000000000000000" pitchFamily="2" charset="2"/>
              </a:rPr>
              <a:t>eri</a:t>
            </a:r>
            <a:r>
              <a:rPr lang="en-US" sz="1800" dirty="0">
                <a:sym typeface="Wingdings" panose="05000000000000000000" pitchFamily="2" charset="2"/>
              </a:rPr>
              <a:t> </a:t>
            </a:r>
            <a:r>
              <a:rPr lang="en-US" sz="1800" dirty="0" err="1">
                <a:sym typeface="Wingdings" panose="05000000000000000000" pitchFamily="2" charset="2"/>
              </a:rPr>
              <a:t>kerrokset</a:t>
            </a:r>
            <a:r>
              <a:rPr lang="en-US" sz="1800" dirty="0">
                <a:sym typeface="Wingdings" panose="05000000000000000000" pitchFamily="2" charset="2"/>
              </a:rPr>
              <a:t> </a:t>
            </a:r>
            <a:r>
              <a:rPr lang="en-US" sz="1800" dirty="0" err="1">
                <a:sym typeface="Wingdings" panose="05000000000000000000" pitchFamily="2" charset="2"/>
              </a:rPr>
              <a:t>havainnoivat</a:t>
            </a:r>
            <a:r>
              <a:rPr lang="en-US" sz="1800" dirty="0">
                <a:sym typeface="Wingdings" panose="05000000000000000000" pitchFamily="2" charset="2"/>
              </a:rPr>
              <a:t> </a:t>
            </a:r>
            <a:r>
              <a:rPr lang="en-US" sz="1800" dirty="0" err="1">
                <a:sym typeface="Wingdings" panose="05000000000000000000" pitchFamily="2" charset="2"/>
              </a:rPr>
              <a:t>erilaisia</a:t>
            </a:r>
            <a:r>
              <a:rPr lang="en-US" sz="1800" dirty="0">
                <a:sym typeface="Wingdings" panose="05000000000000000000" pitchFamily="2" charset="2"/>
              </a:rPr>
              <a:t> </a:t>
            </a:r>
            <a:r>
              <a:rPr lang="en-US" sz="1800" dirty="0" err="1">
                <a:sym typeface="Wingdings" panose="05000000000000000000" pitchFamily="2" charset="2"/>
              </a:rPr>
              <a:t>ominaisuuksia</a:t>
            </a:r>
            <a:r>
              <a:rPr lang="en-US" sz="1800" dirty="0">
                <a:sym typeface="Wingdings" panose="05000000000000000000" pitchFamily="2" charset="2"/>
              </a:rPr>
              <a:t>, </a:t>
            </a:r>
            <a:r>
              <a:rPr lang="en-US" sz="1800" dirty="0" err="1">
                <a:sym typeface="Wingdings" panose="05000000000000000000" pitchFamily="2" charset="2"/>
              </a:rPr>
              <a:t>joita</a:t>
            </a:r>
            <a:r>
              <a:rPr lang="en-US" sz="1800" dirty="0">
                <a:sym typeface="Wingdings" panose="05000000000000000000" pitchFamily="2" charset="2"/>
              </a:rPr>
              <a:t> </a:t>
            </a:r>
            <a:r>
              <a:rPr lang="en-US" sz="1800" dirty="0" err="1">
                <a:sym typeface="Wingdings" panose="05000000000000000000" pitchFamily="2" charset="2"/>
              </a:rPr>
              <a:t>hiukkasilla</a:t>
            </a:r>
            <a:r>
              <a:rPr lang="en-US" sz="1800" dirty="0">
                <a:sym typeface="Wingdings" panose="05000000000000000000" pitchFamily="2" charset="2"/>
              </a:rPr>
              <a:t> on (</a:t>
            </a:r>
            <a:r>
              <a:rPr lang="en-US" sz="1800" dirty="0" err="1">
                <a:sym typeface="Wingdings" panose="05000000000000000000" pitchFamily="2" charset="2"/>
              </a:rPr>
              <a:t>esim</a:t>
            </a:r>
            <a:r>
              <a:rPr lang="en-US" sz="1800" dirty="0">
                <a:sym typeface="Wingdings" panose="05000000000000000000" pitchFamily="2" charset="2"/>
              </a:rPr>
              <a:t>. </a:t>
            </a:r>
            <a:r>
              <a:rPr lang="en-US" sz="1800" dirty="0" err="1">
                <a:sym typeface="Wingdings" panose="05000000000000000000" pitchFamily="2" charset="2"/>
              </a:rPr>
              <a:t>varausta</a:t>
            </a:r>
            <a:r>
              <a:rPr lang="en-US" sz="1800" dirty="0">
                <a:sym typeface="Wingdings" panose="05000000000000000000" pitchFamily="2" charset="2"/>
              </a:rPr>
              <a:t>)</a:t>
            </a:r>
            <a:r>
              <a:rPr lang="en-US" sz="1800" b="1" dirty="0">
                <a:sym typeface="Wingdings" panose="05000000000000000000" pitchFamily="2" charset="2"/>
              </a:rPr>
              <a:t> </a:t>
            </a:r>
            <a:endParaRPr lang="en-US" sz="1800" b="1" dirty="0"/>
          </a:p>
        </p:txBody>
      </p:sp>
      <p:pic>
        <p:nvPicPr>
          <p:cNvPr id="2050" name="Picture 2" descr="What's in store for the CMS detector over the next two years? | CERN">
            <a:extLst>
              <a:ext uri="{FF2B5EF4-FFF2-40B4-BE49-F238E27FC236}">
                <a16:creationId xmlns:a16="http://schemas.microsoft.com/office/drawing/2014/main" id="{156FA6FF-AFF8-1948-9E4C-59AD8C549ED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523"/>
          <a:stretch/>
        </p:blipFill>
        <p:spPr bwMode="auto">
          <a:xfrm>
            <a:off x="0" y="3122868"/>
            <a:ext cx="5225143" cy="3506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326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3D54D4D4-62FD-5B44-8597-6C651A0B7613}"/>
              </a:ext>
            </a:extLst>
          </p:cNvPr>
          <p:cNvSpPr/>
          <p:nvPr/>
        </p:nvSpPr>
        <p:spPr>
          <a:xfrm>
            <a:off x="390292" y="1732229"/>
            <a:ext cx="2040801" cy="169677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dirty="0"/>
              <a:t>Planckin vakio:</a:t>
            </a:r>
          </a:p>
          <a:p>
            <a:pPr algn="ctr"/>
            <a:r>
              <a:rPr lang="en-GB" dirty="0" err="1"/>
              <a:t>luonnonvakio</a:t>
            </a:r>
            <a:r>
              <a:rPr lang="en-GB" dirty="0"/>
              <a:t>, </a:t>
            </a:r>
            <a:r>
              <a:rPr lang="en-GB" dirty="0" err="1"/>
              <a:t>joka</a:t>
            </a:r>
            <a:r>
              <a:rPr lang="en-GB" dirty="0"/>
              <a:t> </a:t>
            </a:r>
            <a:r>
              <a:rPr lang="en-GB" dirty="0" err="1"/>
              <a:t>yhdistää</a:t>
            </a:r>
            <a:r>
              <a:rPr lang="en-GB" dirty="0"/>
              <a:t> </a:t>
            </a:r>
            <a:r>
              <a:rPr lang="en-GB" dirty="0" err="1"/>
              <a:t>taajuuden</a:t>
            </a:r>
            <a:r>
              <a:rPr lang="en-GB" dirty="0"/>
              <a:t> </a:t>
            </a:r>
            <a:r>
              <a:rPr lang="en-GB" dirty="0" err="1"/>
              <a:t>ja</a:t>
            </a:r>
            <a:r>
              <a:rPr lang="en-GB" dirty="0"/>
              <a:t> </a:t>
            </a:r>
            <a:r>
              <a:rPr lang="en-GB" dirty="0" err="1"/>
              <a:t>energian</a:t>
            </a:r>
            <a:r>
              <a:rPr lang="en-GB" dirty="0"/>
              <a:t> </a:t>
            </a:r>
            <a:r>
              <a:rPr lang="en-GB" dirty="0" err="1"/>
              <a:t>yksiköt</a:t>
            </a:r>
            <a:r>
              <a:rPr lang="en-GB" dirty="0"/>
              <a:t> </a:t>
            </a:r>
            <a:r>
              <a:rPr lang="en-GB" dirty="0" err="1"/>
              <a:t>toisiinsa</a:t>
            </a:r>
            <a:r>
              <a:rPr lang="en-GB" dirty="0"/>
              <a:t> (E = hf)</a:t>
            </a:r>
          </a:p>
          <a:p>
            <a:pPr algn="ctr"/>
            <a:endParaRPr lang="en-FI" dirty="0"/>
          </a:p>
        </p:txBody>
      </p:sp>
      <p:sp>
        <p:nvSpPr>
          <p:cNvPr id="2" name="Title 1">
            <a:extLst>
              <a:ext uri="{FF2B5EF4-FFF2-40B4-BE49-F238E27FC236}">
                <a16:creationId xmlns:a16="http://schemas.microsoft.com/office/drawing/2014/main" id="{D4919FC7-FFE3-46CE-8ABF-3E761BB8B92D}"/>
              </a:ext>
            </a:extLst>
          </p:cNvPr>
          <p:cNvSpPr>
            <a:spLocks noGrp="1"/>
          </p:cNvSpPr>
          <p:nvPr>
            <p:ph type="title"/>
          </p:nvPr>
        </p:nvSpPr>
        <p:spPr>
          <a:xfrm>
            <a:off x="1788247" y="343354"/>
            <a:ext cx="9565552" cy="485774"/>
          </a:xfrm>
        </p:spPr>
        <p:txBody>
          <a:bodyPr/>
          <a:lstStyle/>
          <a:p>
            <a:r>
              <a:rPr lang="en-US" sz="3200" dirty="0" err="1"/>
              <a:t>Hiukkasfysiikan</a:t>
            </a:r>
            <a:r>
              <a:rPr lang="en-US" sz="3200" dirty="0"/>
              <a:t> </a:t>
            </a:r>
            <a:r>
              <a:rPr lang="en-US" sz="3200" dirty="0" err="1"/>
              <a:t>tutkiminen</a:t>
            </a:r>
            <a:r>
              <a:rPr lang="en-US" sz="3200" dirty="0"/>
              <a:t> – </a:t>
            </a:r>
            <a:r>
              <a:rPr lang="en-US" sz="3200" dirty="0" err="1"/>
              <a:t>Yksiköistä</a:t>
            </a:r>
            <a:r>
              <a:rPr lang="en-US" sz="3200" dirty="0"/>
              <a:t> (1/2)</a:t>
            </a:r>
          </a:p>
        </p:txBody>
      </p:sp>
      <p:sp>
        <p:nvSpPr>
          <p:cNvPr id="4" name="Slide Number Placeholder 3">
            <a:extLst>
              <a:ext uri="{FF2B5EF4-FFF2-40B4-BE49-F238E27FC236}">
                <a16:creationId xmlns:a16="http://schemas.microsoft.com/office/drawing/2014/main" id="{033B063F-F4F8-497D-8507-885B224EE12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i-FI" smtClean="0"/>
              <a:t>15</a:t>
            </a:fld>
            <a:endParaRPr lang="fi-FI"/>
          </a:p>
        </p:txBody>
      </p:sp>
      <p:sp>
        <p:nvSpPr>
          <p:cNvPr id="6" name="Text Placeholder 5">
            <a:extLst>
              <a:ext uri="{FF2B5EF4-FFF2-40B4-BE49-F238E27FC236}">
                <a16:creationId xmlns:a16="http://schemas.microsoft.com/office/drawing/2014/main" id="{09037387-4062-4087-9E1A-2A1A489D8D60}"/>
              </a:ext>
            </a:extLst>
          </p:cNvPr>
          <p:cNvSpPr>
            <a:spLocks noGrp="1"/>
          </p:cNvSpPr>
          <p:nvPr>
            <p:ph type="body" idx="1"/>
          </p:nvPr>
        </p:nvSpPr>
        <p:spPr>
          <a:xfrm>
            <a:off x="2653990" y="1137106"/>
            <a:ext cx="8699810" cy="5847894"/>
          </a:xfrm>
        </p:spPr>
        <p:txBody>
          <a:bodyPr>
            <a:normAutofit/>
          </a:bodyPr>
          <a:lstStyle/>
          <a:p>
            <a:pPr>
              <a:buFont typeface="Arial" panose="020B0604020202020204" pitchFamily="34" charset="0"/>
              <a:buChar char="•"/>
            </a:pPr>
            <a:r>
              <a:rPr lang="fi-FI" b="0" dirty="0"/>
              <a:t>Hiukkasfysiikan maailmassa tavallisen mekaniikan kaavat eivät enää aina päde kun massa muuttuu energiaksi ja toisin päin. Siksi meille luontevat yksiköt kuten metri tai kilogramma eivät sovi hiukkasfyysikon arkeen…</a:t>
            </a:r>
          </a:p>
          <a:p>
            <a:pPr marL="107950" indent="0">
              <a:buNone/>
            </a:pPr>
            <a:endParaRPr lang="en-US" sz="2000" b="0" dirty="0">
              <a:solidFill>
                <a:srgbClr val="202122"/>
              </a:solidFill>
              <a:latin typeface="Arial" panose="020B0604020202020204" pitchFamily="34" charset="0"/>
            </a:endParaRPr>
          </a:p>
          <a:p>
            <a:pPr>
              <a:buFont typeface="Arial" panose="020B0604020202020204" pitchFamily="34" charset="0"/>
              <a:buChar char="•"/>
            </a:pPr>
            <a:r>
              <a:rPr lang="fi-FI" b="0" i="0" dirty="0">
                <a:solidFill>
                  <a:srgbClr val="202122"/>
                </a:solidFill>
                <a:effectLst/>
                <a:latin typeface="Arial" panose="020B0604020202020204" pitchFamily="34" charset="0"/>
              </a:rPr>
              <a:t>Nopeudet lähestyvät valonnopeutta, </a:t>
            </a:r>
            <a:r>
              <a:rPr lang="fi-FI" i="0" dirty="0">
                <a:solidFill>
                  <a:srgbClr val="202122"/>
                </a:solidFill>
                <a:effectLst/>
                <a:latin typeface="Arial" panose="020B0604020202020204" pitchFamily="34" charset="0"/>
              </a:rPr>
              <a:t>v ~ c</a:t>
            </a:r>
          </a:p>
          <a:p>
            <a:pPr>
              <a:buFont typeface="Arial" panose="020B0604020202020204" pitchFamily="34" charset="0"/>
              <a:buChar char="•"/>
            </a:pPr>
            <a:r>
              <a:rPr lang="fi-FI" b="0" i="0" dirty="0">
                <a:solidFill>
                  <a:srgbClr val="202122"/>
                </a:solidFill>
                <a:effectLst/>
                <a:latin typeface="Arial" panose="020B0604020202020204" pitchFamily="34" charset="0"/>
              </a:rPr>
              <a:t>Energia ja liikemäärä ovat paljon massaa suurempia, </a:t>
            </a:r>
            <a:r>
              <a:rPr lang="fi-FI" i="0" dirty="0">
                <a:solidFill>
                  <a:srgbClr val="202122"/>
                </a:solidFill>
                <a:effectLst/>
                <a:latin typeface="Arial" panose="020B0604020202020204" pitchFamily="34" charset="0"/>
              </a:rPr>
              <a:t>E &gt;&gt; mc</a:t>
            </a:r>
            <a:r>
              <a:rPr lang="fi-FI" i="0" baseline="30000" dirty="0">
                <a:solidFill>
                  <a:srgbClr val="202122"/>
                </a:solidFill>
                <a:effectLst/>
                <a:latin typeface="Arial" panose="020B0604020202020204" pitchFamily="34" charset="0"/>
              </a:rPr>
              <a:t>2</a:t>
            </a:r>
            <a:r>
              <a:rPr lang="fi-FI" dirty="0">
                <a:solidFill>
                  <a:srgbClr val="202122"/>
                </a:solidFill>
                <a:latin typeface="Arial" panose="020B0604020202020204" pitchFamily="34" charset="0"/>
              </a:rPr>
              <a:t>, p ~ E/c</a:t>
            </a:r>
          </a:p>
          <a:p>
            <a:pPr>
              <a:buFont typeface="Arial" panose="020B0604020202020204" pitchFamily="34" charset="0"/>
              <a:buChar char="•"/>
            </a:pPr>
            <a:endParaRPr lang="fi-FI" dirty="0">
              <a:solidFill>
                <a:srgbClr val="202122"/>
              </a:solidFill>
              <a:latin typeface="Arial" panose="020B0604020202020204" pitchFamily="34" charset="0"/>
            </a:endParaRPr>
          </a:p>
          <a:p>
            <a:pPr>
              <a:buFont typeface="Arial" panose="020B0604020202020204" pitchFamily="34" charset="0"/>
              <a:buChar char="•"/>
            </a:pPr>
            <a:r>
              <a:rPr lang="fi-FI" b="0" i="0" dirty="0">
                <a:solidFill>
                  <a:srgbClr val="202122"/>
                </a:solidFill>
                <a:effectLst/>
                <a:latin typeface="Arial" panose="020B0604020202020204" pitchFamily="34" charset="0"/>
              </a:rPr>
              <a:t>Tavallista onkin tehdä seuraava oletus:  </a:t>
            </a:r>
            <a:r>
              <a:rPr lang="fi-FI" i="0" dirty="0">
                <a:solidFill>
                  <a:srgbClr val="202122"/>
                </a:solidFill>
                <a:effectLst/>
                <a:latin typeface="Arial" panose="020B0604020202020204" pitchFamily="34" charset="0"/>
              </a:rPr>
              <a:t>ℏ = c = 1</a:t>
            </a:r>
            <a:br>
              <a:rPr lang="fi-FI" i="0" dirty="0">
                <a:solidFill>
                  <a:srgbClr val="202122"/>
                </a:solidFill>
                <a:effectLst/>
                <a:latin typeface="Arial" panose="020B0604020202020204" pitchFamily="34" charset="0"/>
              </a:rPr>
            </a:br>
            <a:r>
              <a:rPr lang="fi-FI" b="0" dirty="0">
                <a:solidFill>
                  <a:srgbClr val="202122"/>
                </a:solidFill>
                <a:latin typeface="Arial" panose="020B0604020202020204" pitchFamily="34" charset="0"/>
              </a:rPr>
              <a:t>jossa c = valonnopeus ja </a:t>
            </a:r>
            <a:r>
              <a:rPr lang="fi-FI" b="0" i="0" dirty="0">
                <a:solidFill>
                  <a:srgbClr val="202122"/>
                </a:solidFill>
                <a:effectLst/>
                <a:latin typeface="Arial" panose="020B0604020202020204" pitchFamily="34" charset="0"/>
              </a:rPr>
              <a:t>ℏ = pelkistetty </a:t>
            </a:r>
            <a:r>
              <a:rPr lang="fi-FI" b="0" i="0" dirty="0" err="1">
                <a:solidFill>
                  <a:srgbClr val="202122"/>
                </a:solidFill>
                <a:effectLst/>
                <a:latin typeface="Arial" panose="020B0604020202020204" pitchFamily="34" charset="0"/>
              </a:rPr>
              <a:t>Planckin</a:t>
            </a:r>
            <a:r>
              <a:rPr lang="fi-FI" b="0" i="0" dirty="0">
                <a:solidFill>
                  <a:srgbClr val="202122"/>
                </a:solidFill>
                <a:effectLst/>
                <a:latin typeface="Arial" panose="020B0604020202020204" pitchFamily="34" charset="0"/>
              </a:rPr>
              <a:t> vakio</a:t>
            </a:r>
          </a:p>
          <a:p>
            <a:pPr lvl="1">
              <a:buFont typeface="Arial" panose="020B0604020202020204" pitchFamily="34" charset="0"/>
              <a:buChar char="•"/>
            </a:pPr>
            <a:r>
              <a:rPr lang="fi-FI" sz="1600" b="0" dirty="0">
                <a:solidFill>
                  <a:srgbClr val="202122"/>
                </a:solidFill>
                <a:latin typeface="Arial" panose="020B0604020202020204" pitchFamily="34" charset="0"/>
              </a:rPr>
              <a:t>Muutoksen voi huoletta tehdä, sillä valonnopeus (tyhjiössä) on vakio ja sen numeerinen arvo on riippuvainen valitusta esitysyksiköstä</a:t>
            </a:r>
          </a:p>
          <a:p>
            <a:pPr lvl="1">
              <a:buFont typeface="Arial" panose="020B0604020202020204" pitchFamily="34" charset="0"/>
              <a:buChar char="•"/>
            </a:pPr>
            <a:r>
              <a:rPr lang="fi-FI" sz="1600" b="0" dirty="0">
                <a:solidFill>
                  <a:srgbClr val="202122"/>
                </a:solidFill>
                <a:latin typeface="Arial" panose="020B0604020202020204" pitchFamily="34" charset="0"/>
              </a:rPr>
              <a:t>Sama muutos vaikuttaa käytettävään järjestelmään siten, että nopeudesta tulee dimensioton, eli sillä ei ole yksikköä. Näin ollen myös liikemäärän ja energian yksiköt muuttuvat:</a:t>
            </a:r>
          </a:p>
          <a:p>
            <a:pPr marL="107950" indent="0">
              <a:buNone/>
            </a:pPr>
            <a:endParaRPr lang="fi-FI" sz="2000" b="0" dirty="0">
              <a:solidFill>
                <a:srgbClr val="202122"/>
              </a:solidFill>
              <a:latin typeface="Arial" panose="020B0604020202020204" pitchFamily="34" charset="0"/>
            </a:endParaRPr>
          </a:p>
          <a:p>
            <a:pPr marL="107950" indent="0">
              <a:buNone/>
            </a:pPr>
            <a:endParaRPr lang="fi-FI" sz="2000" b="0" dirty="0">
              <a:solidFill>
                <a:srgbClr val="202122"/>
              </a:solidFill>
              <a:latin typeface="Arial" panose="020B0604020202020204" pitchFamily="34" charset="0"/>
            </a:endParaRPr>
          </a:p>
          <a:p>
            <a:pPr>
              <a:buFont typeface="Arial" panose="020B0604020202020204" pitchFamily="34" charset="0"/>
              <a:buChar char="•"/>
            </a:pPr>
            <a:r>
              <a:rPr lang="fi-FI" sz="2000" b="0" dirty="0">
                <a:solidFill>
                  <a:srgbClr val="202122"/>
                </a:solidFill>
                <a:latin typeface="Arial" panose="020B0604020202020204" pitchFamily="34" charset="0"/>
              </a:rPr>
              <a:t>Oletuksella c = 1 saadaan myös useita kaavoja siistinpään muotoon</a:t>
            </a:r>
            <a:br>
              <a:rPr lang="fi-FI" sz="2000" b="0" dirty="0">
                <a:solidFill>
                  <a:srgbClr val="202122"/>
                </a:solidFill>
                <a:latin typeface="Arial" panose="020B0604020202020204" pitchFamily="34" charset="0"/>
              </a:rPr>
            </a:br>
            <a:r>
              <a:rPr lang="fi-FI" sz="2000" b="0" dirty="0">
                <a:solidFill>
                  <a:srgbClr val="202122"/>
                </a:solidFill>
                <a:latin typeface="Arial" panose="020B0604020202020204" pitchFamily="34" charset="0"/>
              </a:rPr>
              <a:t>(esim. 𝐸 = 𝑚𝑐</a:t>
            </a:r>
            <a:r>
              <a:rPr lang="fi-FI" sz="2000" b="0" baseline="30000" dirty="0">
                <a:solidFill>
                  <a:srgbClr val="202122"/>
                </a:solidFill>
                <a:latin typeface="Arial" panose="020B0604020202020204" pitchFamily="34" charset="0"/>
              </a:rPr>
              <a:t>2   </a:t>
            </a:r>
            <a:r>
              <a:rPr lang="fi-FI" sz="2000" b="0" dirty="0">
                <a:solidFill>
                  <a:srgbClr val="202122"/>
                </a:solidFill>
                <a:latin typeface="Arial" panose="020B0604020202020204" pitchFamily="34" charset="0"/>
              </a:rPr>
              <a:t>→  𝐸 = 𝑚)</a:t>
            </a:r>
          </a:p>
          <a:p>
            <a:pPr marL="107950" indent="0">
              <a:buNone/>
            </a:pPr>
            <a:endParaRPr lang="fi-FI" sz="2000" b="0" dirty="0">
              <a:solidFill>
                <a:srgbClr val="202122"/>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6CF90A5-BB4B-4D1A-B21B-3EB4D8353061}"/>
                  </a:ext>
                </a:extLst>
              </p:cNvPr>
              <p:cNvSpPr txBox="1"/>
              <p:nvPr/>
            </p:nvSpPr>
            <p:spPr>
              <a:xfrm>
                <a:off x="5891026" y="4988622"/>
                <a:ext cx="2225738" cy="492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𝑝</m:t>
                      </m:r>
                      <m:r>
                        <a:rPr lang="en-US" sz="1600" b="0" i="1" smtClean="0">
                          <a:latin typeface="Cambria Math" panose="02040503050406030204" pitchFamily="18" charset="0"/>
                        </a:rPr>
                        <m:t>=</m:t>
                      </m:r>
                      <m:r>
                        <a:rPr lang="en-US" sz="1600" b="0" i="1" smtClean="0">
                          <a:latin typeface="Cambria Math" panose="02040503050406030204" pitchFamily="18" charset="0"/>
                        </a:rPr>
                        <m:t>𝑚</m:t>
                      </m:r>
                      <m:r>
                        <a:rPr lang="en-US" sz="1600" b="0" i="1" smtClean="0">
                          <a:latin typeface="Cambria Math" panose="02040503050406030204" pitchFamily="18" charset="0"/>
                        </a:rPr>
                        <m:t>∗</m:t>
                      </m:r>
                      <m:r>
                        <a:rPr lang="en-US" sz="1600" b="0" i="1" smtClean="0">
                          <a:latin typeface="Cambria Math" panose="02040503050406030204" pitchFamily="18" charset="0"/>
                        </a:rPr>
                        <m:t>𝑣</m:t>
                      </m:r>
                      <m:r>
                        <a:rPr lang="en-US" sz="1600" b="0" i="1" smtClean="0">
                          <a:latin typeface="Cambria Math" panose="02040503050406030204" pitchFamily="18" charset="0"/>
                        </a:rPr>
                        <m:t>    →    </m:t>
                      </m:r>
                      <m:r>
                        <a:rPr lang="en-US" sz="1600" b="0" i="1" smtClean="0">
                          <a:latin typeface="Cambria Math" panose="02040503050406030204" pitchFamily="18" charset="0"/>
                        </a:rPr>
                        <m:t>𝑝</m:t>
                      </m:r>
                      <m:r>
                        <a:rPr lang="en-US" sz="1600" b="0" i="1" smtClean="0">
                          <a:latin typeface="Cambria Math" panose="02040503050406030204" pitchFamily="18" charset="0"/>
                        </a:rPr>
                        <m:t>=</m:t>
                      </m:r>
                      <m:r>
                        <a:rPr lang="en-US" sz="1600" b="0" i="1" smtClean="0">
                          <a:latin typeface="Cambria Math" panose="02040503050406030204" pitchFamily="18" charset="0"/>
                        </a:rPr>
                        <m:t>𝑚</m:t>
                      </m:r>
                    </m:oMath>
                    <m:oMath xmlns:m="http://schemas.openxmlformats.org/officeDocument/2006/math">
                      <m:r>
                        <a:rPr lang="en-US" sz="1600" b="0" i="1" smtClean="0">
                          <a:latin typeface="Cambria Math" panose="02040503050406030204" pitchFamily="18" charset="0"/>
                        </a:rPr>
                        <m:t>𝐸</m:t>
                      </m:r>
                      <m:r>
                        <a:rPr lang="en-US" sz="1600" b="0" i="1" smtClean="0">
                          <a:latin typeface="Cambria Math" panose="02040503050406030204" pitchFamily="18" charset="0"/>
                        </a:rPr>
                        <m:t>=</m:t>
                      </m:r>
                      <m:r>
                        <a:rPr lang="en-US" sz="1600" b="0" i="1" smtClean="0">
                          <a:latin typeface="Cambria Math" panose="02040503050406030204" pitchFamily="18" charset="0"/>
                        </a:rPr>
                        <m:t>𝑚</m:t>
                      </m:r>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𝑣</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   </m:t>
                      </m:r>
                      <m:r>
                        <a:rPr lang="en-US" sz="1600" i="1">
                          <a:latin typeface="Cambria Math" panose="02040503050406030204" pitchFamily="18" charset="0"/>
                        </a:rPr>
                        <m:t>→</m:t>
                      </m:r>
                      <m:r>
                        <a:rPr lang="en-US" sz="1600" b="0" i="1" smtClean="0">
                          <a:latin typeface="Cambria Math" panose="02040503050406030204" pitchFamily="18" charset="0"/>
                        </a:rPr>
                        <m:t>    </m:t>
                      </m:r>
                      <m:r>
                        <a:rPr lang="en-US" sz="1600" b="0" i="1" smtClean="0">
                          <a:latin typeface="Cambria Math" panose="02040503050406030204" pitchFamily="18" charset="0"/>
                        </a:rPr>
                        <m:t>𝐸</m:t>
                      </m:r>
                      <m:r>
                        <a:rPr lang="en-US" sz="1600" b="0" i="1" smtClean="0">
                          <a:latin typeface="Cambria Math" panose="02040503050406030204" pitchFamily="18" charset="0"/>
                        </a:rPr>
                        <m:t>=</m:t>
                      </m:r>
                      <m:r>
                        <a:rPr lang="en-US" sz="1600" b="0" i="1" smtClean="0">
                          <a:latin typeface="Cambria Math" panose="02040503050406030204" pitchFamily="18" charset="0"/>
                        </a:rPr>
                        <m:t>𝑚</m:t>
                      </m:r>
                    </m:oMath>
                  </m:oMathPara>
                </a14:m>
                <a:br>
                  <a:rPr lang="en-US" sz="1600" b="0" dirty="0"/>
                </a:br>
                <a:endParaRPr lang="en-US" sz="1600" b="0" dirty="0"/>
              </a:p>
            </p:txBody>
          </p:sp>
        </mc:Choice>
        <mc:Fallback xmlns="">
          <p:sp>
            <p:nvSpPr>
              <p:cNvPr id="13" name="TextBox 12">
                <a:extLst>
                  <a:ext uri="{FF2B5EF4-FFF2-40B4-BE49-F238E27FC236}">
                    <a16:creationId xmlns:a16="http://schemas.microsoft.com/office/drawing/2014/main" id="{96CF90A5-BB4B-4D1A-B21B-3EB4D8353061}"/>
                  </a:ext>
                </a:extLst>
              </p:cNvPr>
              <p:cNvSpPr txBox="1">
                <a:spLocks noRot="1" noChangeAspect="1" noMove="1" noResize="1" noEditPoints="1" noAdjustHandles="1" noChangeArrowheads="1" noChangeShapeType="1" noTextEdit="1"/>
              </p:cNvSpPr>
              <p:nvPr/>
            </p:nvSpPr>
            <p:spPr>
              <a:xfrm>
                <a:off x="5891026" y="4988622"/>
                <a:ext cx="2225738" cy="492507"/>
              </a:xfrm>
              <a:prstGeom prst="rect">
                <a:avLst/>
              </a:prstGeom>
              <a:blipFill>
                <a:blip r:embed="rId3"/>
                <a:stretch>
                  <a:fillRect l="-1136" t="-2500" r="-568" b="-20000"/>
                </a:stretch>
              </a:blipFill>
            </p:spPr>
            <p:txBody>
              <a:bodyPr/>
              <a:lstStyle/>
              <a:p>
                <a:r>
                  <a:rPr lang="en-FI">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A4AE02E-2418-9942-B1B3-8945112CF40F}"/>
                  </a:ext>
                </a:extLst>
              </p:cNvPr>
              <p:cNvSpPr txBox="1"/>
              <p:nvPr/>
            </p:nvSpPr>
            <p:spPr>
              <a:xfrm>
                <a:off x="390292" y="3009044"/>
                <a:ext cx="2040801" cy="1343596"/>
              </a:xfrm>
              <a:prstGeom prst="roundRect">
                <a:avLst>
                  <a:gd name="adj"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108000" rIns="72000" bIns="144000" rtlCol="0">
                <a:spAutoFit/>
              </a:bodyPr>
              <a:lstStyle/>
              <a:p>
                <a:pPr/>
                <a14:m>
                  <m:oMathPara xmlns:m="http://schemas.openxmlformats.org/officeDocument/2006/math">
                    <m:oMathParaPr>
                      <m:jc m:val="centerGroup"/>
                    </m:oMathParaPr>
                    <m:oMath xmlns:m="http://schemas.openxmlformats.org/officeDocument/2006/math">
                      <m:r>
                        <a:rPr lang="fi-FI" sz="1600" b="0" i="1" smtClean="0">
                          <a:latin typeface="Cambria Math" panose="02040503050406030204" pitchFamily="18" charset="0"/>
                          <a:ea typeface="Cambria Math" panose="02040503050406030204" pitchFamily="18" charset="0"/>
                        </a:rPr>
                        <m:t>ℏ</m:t>
                      </m:r>
                      <m:r>
                        <a:rPr lang="fi-FI" sz="1600" b="0" i="1" smtClean="0">
                          <a:latin typeface="Cambria Math" panose="02040503050406030204" pitchFamily="18" charset="0"/>
                        </a:rPr>
                        <m:t>=</m:t>
                      </m:r>
                      <m:f>
                        <m:fPr>
                          <m:ctrlPr>
                            <a:rPr lang="en-FI" sz="1600" i="1" smtClean="0">
                              <a:latin typeface="Cambria Math" panose="02040503050406030204" pitchFamily="18" charset="0"/>
                            </a:rPr>
                          </m:ctrlPr>
                        </m:fPr>
                        <m:num>
                          <m:r>
                            <a:rPr lang="fi-FI" sz="1600" b="0" i="1" smtClean="0">
                              <a:latin typeface="Cambria Math" panose="02040503050406030204" pitchFamily="18" charset="0"/>
                            </a:rPr>
                            <m:t>h</m:t>
                          </m:r>
                        </m:num>
                        <m:den>
                          <m:r>
                            <a:rPr lang="fi-FI" sz="1600" b="0" i="1" smtClean="0">
                              <a:latin typeface="Cambria Math" panose="02040503050406030204" pitchFamily="18" charset="0"/>
                            </a:rPr>
                            <m:t>2</m:t>
                          </m:r>
                          <m:r>
                            <a:rPr lang="en-FI" sz="1600" i="1" smtClean="0">
                              <a:latin typeface="Cambria Math" panose="02040503050406030204" pitchFamily="18" charset="0"/>
                              <a:ea typeface="Cambria Math" panose="02040503050406030204" pitchFamily="18" charset="0"/>
                            </a:rPr>
                            <m:t>𝜋</m:t>
                          </m:r>
                        </m:den>
                      </m:f>
                    </m:oMath>
                  </m:oMathPara>
                </a14:m>
                <a:endParaRPr lang="fi-FI" sz="1600" i="1" dirty="0">
                  <a:latin typeface="Cambria Math" panose="02040503050406030204" pitchFamily="18" charset="0"/>
                </a:endParaRPr>
              </a:p>
              <a:p>
                <a:endParaRPr lang="fi-FI" sz="1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fi-FI" sz="1600" b="0" i="1" smtClean="0">
                          <a:latin typeface="Cambria Math" panose="02040503050406030204" pitchFamily="18" charset="0"/>
                        </a:rPr>
                        <m:t>= </m:t>
                      </m:r>
                      <m:sSup>
                        <m:sSupPr>
                          <m:ctrlPr>
                            <a:rPr lang="fi-FI" sz="1600" b="0" i="1" smtClean="0">
                              <a:latin typeface="Cambria Math" panose="02040503050406030204" pitchFamily="18" charset="0"/>
                            </a:rPr>
                          </m:ctrlPr>
                        </m:sSupPr>
                        <m:e>
                          <m:r>
                            <a:rPr lang="fi-FI" sz="1600" b="0" i="1" smtClean="0">
                              <a:latin typeface="Cambria Math" panose="02040503050406030204" pitchFamily="18" charset="0"/>
                            </a:rPr>
                            <m:t>1.055∗10</m:t>
                          </m:r>
                        </m:e>
                        <m:sup>
                          <m:r>
                            <a:rPr lang="fi-FI" sz="1600" b="0" i="1" smtClean="0">
                              <a:latin typeface="Cambria Math" panose="02040503050406030204" pitchFamily="18" charset="0"/>
                            </a:rPr>
                            <m:t>−34</m:t>
                          </m:r>
                        </m:sup>
                      </m:sSup>
                      <m:r>
                        <a:rPr lang="fi-FI" sz="1600" b="0" i="1" smtClean="0">
                          <a:latin typeface="Cambria Math" panose="02040503050406030204" pitchFamily="18" charset="0"/>
                        </a:rPr>
                        <m:t>𝐽𝑠</m:t>
                      </m:r>
                    </m:oMath>
                  </m:oMathPara>
                </a14:m>
                <a:endParaRPr lang="en-FI" sz="1600" dirty="0"/>
              </a:p>
            </p:txBody>
          </p:sp>
        </mc:Choice>
        <mc:Fallback xmlns="">
          <p:sp>
            <p:nvSpPr>
              <p:cNvPr id="7" name="TextBox 6">
                <a:extLst>
                  <a:ext uri="{FF2B5EF4-FFF2-40B4-BE49-F238E27FC236}">
                    <a16:creationId xmlns:a16="http://schemas.microsoft.com/office/drawing/2014/main" id="{6A4AE02E-2418-9942-B1B3-8945112CF40F}"/>
                  </a:ext>
                </a:extLst>
              </p:cNvPr>
              <p:cNvSpPr txBox="1">
                <a:spLocks noRot="1" noChangeAspect="1" noMove="1" noResize="1" noEditPoints="1" noAdjustHandles="1" noChangeArrowheads="1" noChangeShapeType="1" noTextEdit="1"/>
              </p:cNvSpPr>
              <p:nvPr/>
            </p:nvSpPr>
            <p:spPr>
              <a:xfrm>
                <a:off x="390292" y="3009044"/>
                <a:ext cx="2040801" cy="1343596"/>
              </a:xfrm>
              <a:prstGeom prst="roundRect">
                <a:avLst>
                  <a:gd name="adj" fmla="val 16667"/>
                </a:avLst>
              </a:prstGeom>
              <a:blipFill>
                <a:blip r:embed="rId4"/>
                <a:stretch>
                  <a:fillRect/>
                </a:stretch>
              </a:blipFill>
              <a:ln>
                <a:noFill/>
              </a:ln>
            </p:spPr>
            <p:txBody>
              <a:bodyPr/>
              <a:lstStyle/>
              <a:p>
                <a:r>
                  <a:rPr lang="en-FI">
                    <a:noFill/>
                  </a:rPr>
                  <a:t> </a:t>
                </a:r>
              </a:p>
            </p:txBody>
          </p:sp>
        </mc:Fallback>
      </mc:AlternateContent>
    </p:spTree>
    <p:extLst>
      <p:ext uri="{BB962C8B-B14F-4D97-AF65-F5344CB8AC3E}">
        <p14:creationId xmlns:p14="http://schemas.microsoft.com/office/powerpoint/2010/main" val="1022106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19FC7-FFE3-46CE-8ABF-3E761BB8B92D}"/>
              </a:ext>
            </a:extLst>
          </p:cNvPr>
          <p:cNvSpPr>
            <a:spLocks noGrp="1"/>
          </p:cNvSpPr>
          <p:nvPr>
            <p:ph type="title"/>
          </p:nvPr>
        </p:nvSpPr>
        <p:spPr>
          <a:xfrm>
            <a:off x="1788247" y="343354"/>
            <a:ext cx="8994053" cy="485774"/>
          </a:xfrm>
        </p:spPr>
        <p:txBody>
          <a:bodyPr/>
          <a:lstStyle/>
          <a:p>
            <a:r>
              <a:rPr lang="en-US" sz="3200" dirty="0" err="1"/>
              <a:t>Hiukkasfysiikan</a:t>
            </a:r>
            <a:r>
              <a:rPr lang="en-US" sz="3200" dirty="0"/>
              <a:t> </a:t>
            </a:r>
            <a:r>
              <a:rPr lang="en-US" sz="3200" dirty="0" err="1"/>
              <a:t>tutkiminen</a:t>
            </a:r>
            <a:r>
              <a:rPr lang="en-US" sz="3200" dirty="0"/>
              <a:t> – </a:t>
            </a:r>
            <a:r>
              <a:rPr lang="en-US" sz="3200" dirty="0" err="1"/>
              <a:t>Yksiköistä</a:t>
            </a:r>
            <a:r>
              <a:rPr lang="en-US" sz="3200" dirty="0"/>
              <a:t> (2/2)</a:t>
            </a:r>
          </a:p>
        </p:txBody>
      </p:sp>
      <p:sp>
        <p:nvSpPr>
          <p:cNvPr id="4" name="Slide Number Placeholder 3">
            <a:extLst>
              <a:ext uri="{FF2B5EF4-FFF2-40B4-BE49-F238E27FC236}">
                <a16:creationId xmlns:a16="http://schemas.microsoft.com/office/drawing/2014/main" id="{033B063F-F4F8-497D-8507-885B224EE12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i-FI" smtClean="0"/>
              <a:t>16</a:t>
            </a:fld>
            <a:endParaRPr lang="fi-FI"/>
          </a:p>
        </p:txBody>
      </p:sp>
      <p:sp>
        <p:nvSpPr>
          <p:cNvPr id="6" name="Text Placeholder 5">
            <a:extLst>
              <a:ext uri="{FF2B5EF4-FFF2-40B4-BE49-F238E27FC236}">
                <a16:creationId xmlns:a16="http://schemas.microsoft.com/office/drawing/2014/main" id="{09037387-4062-4087-9E1A-2A1A489D8D60}"/>
              </a:ext>
            </a:extLst>
          </p:cNvPr>
          <p:cNvSpPr>
            <a:spLocks noGrp="1"/>
          </p:cNvSpPr>
          <p:nvPr>
            <p:ph type="body" idx="1"/>
          </p:nvPr>
        </p:nvSpPr>
        <p:spPr>
          <a:xfrm>
            <a:off x="1788248" y="1137106"/>
            <a:ext cx="9565552" cy="5847894"/>
          </a:xfrm>
        </p:spPr>
        <p:txBody>
          <a:bodyPr>
            <a:normAutofit/>
          </a:bodyPr>
          <a:lstStyle/>
          <a:p>
            <a:pPr>
              <a:buFont typeface="Arial" panose="020B0604020202020204" pitchFamily="34" charset="0"/>
              <a:buChar char="•"/>
            </a:pPr>
            <a:r>
              <a:rPr lang="fi-FI" sz="1800" b="0" dirty="0">
                <a:solidFill>
                  <a:srgbClr val="202122"/>
                </a:solidFill>
                <a:latin typeface="Arial" panose="020B0604020202020204" pitchFamily="34" charset="0"/>
              </a:rPr>
              <a:t>Säilymislait pitävät edelleen paikkaansa. Voimme muodostaa hiukkasten energian ja liikemäärän avulla suureen, </a:t>
            </a:r>
            <a:r>
              <a:rPr lang="fi-FI" sz="1800" dirty="0">
                <a:solidFill>
                  <a:srgbClr val="202122"/>
                </a:solidFill>
                <a:latin typeface="Arial" panose="020B0604020202020204" pitchFamily="34" charset="0"/>
              </a:rPr>
              <a:t>invariantti massa, m</a:t>
            </a:r>
            <a:r>
              <a:rPr lang="fi-FI" sz="1800" baseline="-25000" dirty="0">
                <a:solidFill>
                  <a:srgbClr val="202122"/>
                </a:solidFill>
                <a:latin typeface="Arial" panose="020B0604020202020204" pitchFamily="34" charset="0"/>
              </a:rPr>
              <a:t>0</a:t>
            </a:r>
            <a:r>
              <a:rPr lang="fi-FI" sz="1800" b="0" dirty="0">
                <a:solidFill>
                  <a:srgbClr val="202122"/>
                </a:solidFill>
                <a:latin typeface="Arial" panose="020B0604020202020204" pitchFamily="34" charset="0"/>
              </a:rPr>
              <a:t>.</a:t>
            </a:r>
          </a:p>
          <a:p>
            <a:pPr>
              <a:buFont typeface="Arial" panose="020B0604020202020204" pitchFamily="34" charset="0"/>
              <a:buChar char="•"/>
            </a:pPr>
            <a:endParaRPr lang="fi-FI" sz="2000" b="0" dirty="0">
              <a:solidFill>
                <a:srgbClr val="202122"/>
              </a:solidFill>
              <a:latin typeface="Arial" panose="020B0604020202020204" pitchFamily="34" charset="0"/>
            </a:endParaRPr>
          </a:p>
          <a:p>
            <a:pPr>
              <a:buFont typeface="Arial" panose="020B0604020202020204" pitchFamily="34" charset="0"/>
              <a:buChar char="•"/>
            </a:pPr>
            <a:endParaRPr lang="fi-FI" sz="2000" b="0" dirty="0">
              <a:solidFill>
                <a:srgbClr val="202122"/>
              </a:solidFill>
              <a:latin typeface="Arial" panose="020B0604020202020204" pitchFamily="34" charset="0"/>
            </a:endParaRPr>
          </a:p>
          <a:p>
            <a:pPr>
              <a:buFont typeface="Arial" panose="020B0604020202020204" pitchFamily="34" charset="0"/>
              <a:buChar char="•"/>
            </a:pPr>
            <a:endParaRPr lang="fi-FI" sz="2000" b="0" dirty="0">
              <a:solidFill>
                <a:srgbClr val="202122"/>
              </a:solidFill>
              <a:latin typeface="Arial" panose="020B0604020202020204" pitchFamily="34" charset="0"/>
            </a:endParaRPr>
          </a:p>
          <a:p>
            <a:pPr>
              <a:buFont typeface="Arial" panose="020B0604020202020204" pitchFamily="34" charset="0"/>
              <a:buChar char="•"/>
            </a:pPr>
            <a:r>
              <a:rPr lang="en-GB" sz="1400" b="0" dirty="0" err="1"/>
              <a:t>Kun</a:t>
            </a:r>
            <a:r>
              <a:rPr lang="en-GB" sz="1400" b="0" dirty="0"/>
              <a:t> </a:t>
            </a:r>
            <a:r>
              <a:rPr lang="en-GB" sz="1400" b="0" dirty="0" err="1"/>
              <a:t>hiukkanen</a:t>
            </a:r>
            <a:r>
              <a:rPr lang="en-GB" sz="1400" b="0" dirty="0"/>
              <a:t> </a:t>
            </a:r>
            <a:r>
              <a:rPr lang="en-GB" sz="1400" b="0" dirty="0" err="1"/>
              <a:t>hajoaa</a:t>
            </a:r>
            <a:r>
              <a:rPr lang="en-GB" sz="1400" b="0" dirty="0"/>
              <a:t> </a:t>
            </a:r>
            <a:r>
              <a:rPr lang="en-GB" sz="1400" b="0" dirty="0" err="1"/>
              <a:t>eli</a:t>
            </a:r>
            <a:r>
              <a:rPr lang="en-GB" sz="1400" b="0" dirty="0"/>
              <a:t> </a:t>
            </a:r>
            <a:r>
              <a:rPr lang="en-GB" sz="1400" b="0" dirty="0" err="1"/>
              <a:t>lakkaa</a:t>
            </a:r>
            <a:r>
              <a:rPr lang="en-GB" sz="1400" b="0" dirty="0"/>
              <a:t> </a:t>
            </a:r>
            <a:r>
              <a:rPr lang="en-GB" sz="1400" b="0" dirty="0" err="1"/>
              <a:t>olemasta</a:t>
            </a:r>
            <a:r>
              <a:rPr lang="en-GB" sz="1400" b="0" dirty="0"/>
              <a:t>, </a:t>
            </a:r>
            <a:r>
              <a:rPr lang="en-GB" sz="1400" b="0" dirty="0" err="1"/>
              <a:t>sen</a:t>
            </a:r>
            <a:r>
              <a:rPr lang="en-GB" sz="1400" b="0" dirty="0"/>
              <a:t> </a:t>
            </a:r>
            <a:r>
              <a:rPr lang="en-GB" sz="1400" b="0" dirty="0" err="1"/>
              <a:t>massa</a:t>
            </a:r>
            <a:r>
              <a:rPr lang="en-GB" sz="1400" b="0" dirty="0"/>
              <a:t> </a:t>
            </a:r>
            <a:r>
              <a:rPr lang="en-GB" sz="1400" b="0" dirty="0" err="1"/>
              <a:t>ennen</a:t>
            </a:r>
            <a:r>
              <a:rPr lang="en-GB" sz="1400" b="0" dirty="0"/>
              <a:t> </a:t>
            </a:r>
            <a:r>
              <a:rPr lang="en-GB" sz="1400" b="0" dirty="0" err="1"/>
              <a:t>hajoamista</a:t>
            </a:r>
            <a:r>
              <a:rPr lang="en-GB" sz="1400" b="0" dirty="0"/>
              <a:t> </a:t>
            </a:r>
            <a:r>
              <a:rPr lang="en-GB" sz="1400" b="0" dirty="0" err="1"/>
              <a:t>voidaan</a:t>
            </a:r>
            <a:r>
              <a:rPr lang="en-GB" sz="1400" b="0" dirty="0"/>
              <a:t> </a:t>
            </a:r>
            <a:r>
              <a:rPr lang="en-GB" sz="1400" b="0" dirty="0" err="1"/>
              <a:t>laskea</a:t>
            </a:r>
            <a:r>
              <a:rPr lang="en-GB" sz="1400" b="0" dirty="0"/>
              <a:t> </a:t>
            </a:r>
            <a:r>
              <a:rPr lang="en-GB" sz="1400" b="0" dirty="0" err="1"/>
              <a:t>hajoamistuotteiden</a:t>
            </a:r>
            <a:r>
              <a:rPr lang="en-GB" sz="1400" b="0" dirty="0"/>
              <a:t> </a:t>
            </a:r>
            <a:r>
              <a:rPr lang="en-GB" sz="1400" b="0" dirty="0" err="1"/>
              <a:t>energioista</a:t>
            </a:r>
            <a:r>
              <a:rPr lang="en-GB" sz="1400" b="0" dirty="0"/>
              <a:t> </a:t>
            </a:r>
            <a:r>
              <a:rPr lang="en-GB" sz="1400" b="0" dirty="0" err="1"/>
              <a:t>ja</a:t>
            </a:r>
            <a:r>
              <a:rPr lang="en-GB" sz="1400" b="0" dirty="0"/>
              <a:t> </a:t>
            </a:r>
            <a:r>
              <a:rPr lang="en-GB" sz="1400" b="0" dirty="0" err="1"/>
              <a:t>liikemääristä</a:t>
            </a:r>
            <a:r>
              <a:rPr lang="en-GB" sz="1400" b="0" dirty="0"/>
              <a:t>. </a:t>
            </a:r>
            <a:r>
              <a:rPr lang="en-GB" sz="1400" b="0" dirty="0" err="1"/>
              <a:t>Viitekehys</a:t>
            </a:r>
            <a:r>
              <a:rPr lang="en-GB" sz="1400" b="0" dirty="0"/>
              <a:t> (reference frame) </a:t>
            </a:r>
            <a:r>
              <a:rPr lang="en-GB" sz="1400" b="0" dirty="0" err="1"/>
              <a:t>jossa</a:t>
            </a:r>
            <a:r>
              <a:rPr lang="en-GB" sz="1400" b="0" dirty="0"/>
              <a:t> </a:t>
            </a:r>
            <a:r>
              <a:rPr lang="en-GB" sz="1400" b="0" dirty="0" err="1"/>
              <a:t>energiat</a:t>
            </a:r>
            <a:r>
              <a:rPr lang="en-GB" sz="1400" b="0" dirty="0"/>
              <a:t> </a:t>
            </a:r>
            <a:r>
              <a:rPr lang="en-GB" sz="1400" b="0" dirty="0" err="1"/>
              <a:t>ja</a:t>
            </a:r>
            <a:r>
              <a:rPr lang="en-GB" sz="1400" b="0" dirty="0"/>
              <a:t> </a:t>
            </a:r>
            <a:r>
              <a:rPr lang="en-GB" sz="1400" b="0" dirty="0" err="1"/>
              <a:t>liikemäärät</a:t>
            </a:r>
            <a:r>
              <a:rPr lang="en-GB" sz="1400" b="0" dirty="0"/>
              <a:t> </a:t>
            </a:r>
            <a:r>
              <a:rPr lang="en-GB" sz="1400" b="0" dirty="0" err="1"/>
              <a:t>mitattiin</a:t>
            </a:r>
            <a:r>
              <a:rPr lang="en-GB" sz="1400" b="0" dirty="0"/>
              <a:t> </a:t>
            </a:r>
            <a:r>
              <a:rPr lang="en-GB" sz="1400" b="0" dirty="0" err="1"/>
              <a:t>eivät</a:t>
            </a:r>
            <a:r>
              <a:rPr lang="en-GB" sz="1400" b="0" dirty="0"/>
              <a:t> </a:t>
            </a:r>
            <a:r>
              <a:rPr lang="en-GB" sz="1400" b="0" dirty="0" err="1"/>
              <a:t>vaikuta</a:t>
            </a:r>
            <a:r>
              <a:rPr lang="en-GB" sz="1400" b="0" dirty="0"/>
              <a:t> </a:t>
            </a:r>
            <a:r>
              <a:rPr lang="en-GB" sz="1400" b="0" dirty="0" err="1"/>
              <a:t>inferoituun</a:t>
            </a:r>
            <a:r>
              <a:rPr lang="en-GB" sz="1400" b="0" dirty="0"/>
              <a:t> </a:t>
            </a:r>
            <a:r>
              <a:rPr lang="en-GB" sz="1400" b="0" dirty="0" err="1"/>
              <a:t>massan</a:t>
            </a:r>
            <a:r>
              <a:rPr lang="en-GB" sz="1400" b="0" dirty="0"/>
              <a:t> </a:t>
            </a:r>
            <a:r>
              <a:rPr lang="en-GB" sz="1400" b="0" dirty="0" err="1"/>
              <a:t>arvoon</a:t>
            </a:r>
            <a:r>
              <a:rPr lang="en-GB" sz="1400" b="0" dirty="0"/>
              <a:t>. Se on </a:t>
            </a:r>
            <a:r>
              <a:rPr lang="en-GB" sz="1400" b="0" dirty="0" err="1"/>
              <a:t>siis</a:t>
            </a:r>
            <a:r>
              <a:rPr lang="en-GB" sz="1400" b="0" dirty="0"/>
              <a:t> </a:t>
            </a:r>
            <a:r>
              <a:rPr lang="en-GB" sz="1400" b="0" dirty="0" err="1"/>
              <a:t>riippumaton</a:t>
            </a:r>
            <a:r>
              <a:rPr lang="en-GB" sz="1400" b="0" dirty="0"/>
              <a:t>, </a:t>
            </a:r>
            <a:r>
              <a:rPr lang="en-GB" sz="1400" b="0" dirty="0" err="1"/>
              <a:t>invariantti</a:t>
            </a:r>
            <a:r>
              <a:rPr lang="en-GB" sz="1400" b="0" dirty="0"/>
              <a:t> </a:t>
            </a:r>
            <a:r>
              <a:rPr lang="en-GB" sz="1400" b="0" dirty="0" err="1"/>
              <a:t>massa</a:t>
            </a:r>
            <a:r>
              <a:rPr lang="en-GB" sz="1400" b="0" dirty="0"/>
              <a:t>.</a:t>
            </a:r>
          </a:p>
          <a:p>
            <a:pPr>
              <a:buFont typeface="Arial" panose="020B0604020202020204" pitchFamily="34" charset="0"/>
              <a:buChar char="•"/>
            </a:pPr>
            <a:endParaRPr lang="fi-FI" sz="2000" b="0" dirty="0">
              <a:solidFill>
                <a:srgbClr val="202122"/>
              </a:solidFill>
              <a:latin typeface="Arial" panose="020B0604020202020204" pitchFamily="34" charset="0"/>
            </a:endParaRPr>
          </a:p>
          <a:p>
            <a:pPr marL="457200" marR="0" lvl="0" indent="-349250" algn="l" defTabSz="914400" rtl="0" eaLnBrk="1" fontAlgn="auto" latinLnBrk="0" hangingPunct="1">
              <a:lnSpc>
                <a:spcPct val="100000"/>
              </a:lnSpc>
              <a:spcBef>
                <a:spcPts val="0"/>
              </a:spcBef>
              <a:spcAft>
                <a:spcPts val="0"/>
              </a:spcAft>
              <a:buClr>
                <a:srgbClr val="000000"/>
              </a:buClr>
              <a:buSzPts val="1900"/>
              <a:buFont typeface="Wingdings" panose="05000000000000000000" pitchFamily="2" charset="2"/>
              <a:buChar char="à"/>
              <a:tabLst/>
              <a:defRPr/>
            </a:pPr>
            <a:r>
              <a:rPr kumimoji="0" lang="fi-FI" sz="1800" b="1" i="0" u="none" strike="noStrike" kern="0" cap="none" spc="0" normalizeH="0" baseline="0" noProof="0" dirty="0">
                <a:ln>
                  <a:noFill/>
                </a:ln>
                <a:solidFill>
                  <a:srgbClr val="202122"/>
                </a:solidFill>
                <a:effectLst/>
                <a:uLnTx/>
                <a:uFillTx/>
                <a:latin typeface="Arial" panose="020B0604020202020204" pitchFamily="34" charset="0"/>
                <a:cs typeface="Arial"/>
                <a:sym typeface="Arial"/>
              </a:rPr>
              <a:t>Invariantti massa säilyy hiukkasen hajotessa uusiksi hiukkasiksi</a:t>
            </a:r>
            <a:endParaRPr lang="fi-FI" sz="1600" b="0" dirty="0">
              <a:solidFill>
                <a:srgbClr val="202122"/>
              </a:solidFill>
              <a:latin typeface="Arial" panose="020B0604020202020204" pitchFamily="34" charset="0"/>
            </a:endParaRPr>
          </a:p>
          <a:p>
            <a:pPr lvl="1">
              <a:buFont typeface="Arial" panose="020B0604020202020204" pitchFamily="34" charset="0"/>
              <a:buChar char="•"/>
            </a:pPr>
            <a:r>
              <a:rPr lang="fi-FI" sz="1600" b="0" dirty="0">
                <a:solidFill>
                  <a:srgbClr val="202122"/>
                </a:solidFill>
                <a:latin typeface="Arial" panose="020B0604020202020204" pitchFamily="34" charset="0"/>
              </a:rPr>
              <a:t>Jos sen laskee tietystä törmäyksestä syntyneille tytärhiukkasille, saadaan arvo joka on lähellä emohiukkasen massaa.</a:t>
            </a:r>
          </a:p>
          <a:p>
            <a:pPr lvl="1">
              <a:buFont typeface="Arial" panose="020B0604020202020204" pitchFamily="34" charset="0"/>
              <a:buChar char="•"/>
            </a:pPr>
            <a:r>
              <a:rPr lang="fi-FI" sz="1600" b="0" dirty="0">
                <a:solidFill>
                  <a:srgbClr val="202122"/>
                </a:solidFill>
                <a:latin typeface="Arial" panose="020B0604020202020204" pitchFamily="34" charset="0"/>
              </a:rPr>
              <a:t>Jos taas lasketaan invariantti massa hiukkasille jotka eivät liity mitenkään toisiinsa saadaan arvo joka ei kuvaa mitään, eli taustakohinaa.</a:t>
            </a:r>
          </a:p>
          <a:p>
            <a:pPr marL="107950" indent="0">
              <a:buNone/>
            </a:pPr>
            <a:endParaRPr lang="fi-FI" b="0" dirty="0">
              <a:solidFill>
                <a:srgbClr val="202122"/>
              </a:solidFill>
              <a:latin typeface="Arial" panose="020B0604020202020204" pitchFamily="34" charset="0"/>
            </a:endParaRPr>
          </a:p>
          <a:p>
            <a:pPr>
              <a:buFont typeface="Arial" panose="020B0604020202020204" pitchFamily="34" charset="0"/>
              <a:buChar char="•"/>
            </a:pPr>
            <a:r>
              <a:rPr lang="fi-FI" sz="1800" b="0" dirty="0">
                <a:solidFill>
                  <a:srgbClr val="202122"/>
                </a:solidFill>
                <a:latin typeface="Arial" panose="020B0604020202020204" pitchFamily="34" charset="0"/>
              </a:rPr>
              <a:t>Energiaa</a:t>
            </a:r>
            <a:r>
              <a:rPr lang="fi-FI" sz="1800" b="0" i="0" dirty="0">
                <a:solidFill>
                  <a:srgbClr val="202122"/>
                </a:solidFill>
                <a:effectLst/>
                <a:latin typeface="Arial" panose="020B0604020202020204" pitchFamily="34" charset="0"/>
              </a:rPr>
              <a:t>, liikemäärä ja invariantti massa ilmaistaan tutussa energian yksiköissä </a:t>
            </a:r>
            <a:r>
              <a:rPr lang="fi-FI" sz="1800" i="0" dirty="0">
                <a:solidFill>
                  <a:srgbClr val="202122"/>
                </a:solidFill>
                <a:effectLst/>
                <a:latin typeface="Arial" panose="020B0604020202020204" pitchFamily="34" charset="0"/>
              </a:rPr>
              <a:t>elektronivoltti, </a:t>
            </a:r>
            <a:r>
              <a:rPr lang="fi-FI" sz="1800" i="0" dirty="0" err="1">
                <a:solidFill>
                  <a:srgbClr val="202122"/>
                </a:solidFill>
                <a:effectLst/>
                <a:latin typeface="Arial" panose="020B0604020202020204" pitchFamily="34" charset="0"/>
              </a:rPr>
              <a:t>eV</a:t>
            </a:r>
            <a:r>
              <a:rPr lang="fi-FI" sz="1800" dirty="0">
                <a:solidFill>
                  <a:srgbClr val="202122"/>
                </a:solidFill>
                <a:latin typeface="Arial" panose="020B0604020202020204" pitchFamily="34" charset="0"/>
              </a:rPr>
              <a:t>, = 1.602176634×10</a:t>
            </a:r>
            <a:r>
              <a:rPr lang="fi-FI" sz="1800" baseline="30000" dirty="0">
                <a:solidFill>
                  <a:srgbClr val="202122"/>
                </a:solidFill>
                <a:latin typeface="Arial" panose="020B0604020202020204" pitchFamily="34" charset="0"/>
              </a:rPr>
              <a:t>−19 </a:t>
            </a:r>
            <a:r>
              <a:rPr lang="fi-FI" sz="1800" dirty="0">
                <a:solidFill>
                  <a:srgbClr val="202122"/>
                </a:solidFill>
                <a:latin typeface="Arial" panose="020B0604020202020204" pitchFamily="34" charset="0"/>
              </a:rPr>
              <a:t>Joulea</a:t>
            </a:r>
          </a:p>
          <a:p>
            <a:pPr marL="107950" indent="0">
              <a:buNone/>
            </a:pPr>
            <a:endParaRPr lang="fi-FI" b="0" dirty="0">
              <a:solidFill>
                <a:srgbClr val="202122"/>
              </a:solidFill>
              <a:latin typeface="Arial" panose="020B0604020202020204" pitchFamily="34" charset="0"/>
            </a:endParaRPr>
          </a:p>
          <a:p>
            <a:pPr>
              <a:buFont typeface="Arial" panose="020B0604020202020204" pitchFamily="34" charset="0"/>
              <a:buChar char="•"/>
            </a:pPr>
            <a:endParaRPr lang="fi-FI" b="0" dirty="0">
              <a:solidFill>
                <a:srgbClr val="202122"/>
              </a:solidFill>
              <a:latin typeface="Arial" panose="020B0604020202020204" pitchFamily="34" charset="0"/>
            </a:endParaRPr>
          </a:p>
          <a:p>
            <a:pPr>
              <a:buFont typeface="Arial" panose="020B0604020202020204" pitchFamily="34" charset="0"/>
              <a:buChar char="•"/>
            </a:pPr>
            <a:endParaRPr lang="fi-FI" b="0" dirty="0">
              <a:solidFill>
                <a:srgbClr val="202122"/>
              </a:solidFill>
              <a:latin typeface="Arial" panose="020B0604020202020204" pitchFamily="34" charset="0"/>
            </a:endParaRPr>
          </a:p>
          <a:p>
            <a:pPr>
              <a:buFont typeface="Arial" panose="020B0604020202020204" pitchFamily="34" charset="0"/>
              <a:buChar char="•"/>
            </a:pPr>
            <a:endParaRPr lang="fi-FI" b="0" dirty="0">
              <a:solidFill>
                <a:srgbClr val="202122"/>
              </a:solidFill>
              <a:latin typeface="Arial" panose="020B0604020202020204" pitchFamily="34" charset="0"/>
            </a:endParaRPr>
          </a:p>
          <a:p>
            <a:pPr>
              <a:buFont typeface="Arial" panose="020B0604020202020204" pitchFamily="34" charset="0"/>
              <a:buChar char="•"/>
            </a:pPr>
            <a:endParaRPr lang="fi-FI" b="0" dirty="0">
              <a:solidFill>
                <a:srgbClr val="202122"/>
              </a:solidFill>
              <a:latin typeface="Arial" panose="020B0604020202020204" pitchFamily="34" charset="0"/>
            </a:endParaRPr>
          </a:p>
        </p:txBody>
      </p:sp>
      <p:sp>
        <p:nvSpPr>
          <p:cNvPr id="11" name="TextBox 10">
            <a:extLst>
              <a:ext uri="{FF2B5EF4-FFF2-40B4-BE49-F238E27FC236}">
                <a16:creationId xmlns:a16="http://schemas.microsoft.com/office/drawing/2014/main" id="{094E4CE3-04EB-461F-96DC-969DCBDFD25C}"/>
              </a:ext>
            </a:extLst>
          </p:cNvPr>
          <p:cNvSpPr txBox="1"/>
          <p:nvPr/>
        </p:nvSpPr>
        <p:spPr>
          <a:xfrm>
            <a:off x="6048375" y="6253036"/>
            <a:ext cx="6096000" cy="461665"/>
          </a:xfrm>
          <a:prstGeom prst="rect">
            <a:avLst/>
          </a:prstGeom>
          <a:noFill/>
        </p:spPr>
        <p:txBody>
          <a:bodyPr wrap="square">
            <a:spAutoFit/>
          </a:bodyPr>
          <a:lstStyle/>
          <a:p>
            <a:r>
              <a:rPr lang="en-US" sz="1200" dirty="0"/>
              <a:t>Lisätietoa </a:t>
            </a:r>
            <a:r>
              <a:rPr lang="en-US" sz="1200" dirty="0" err="1"/>
              <a:t>englanniksi</a:t>
            </a:r>
            <a:r>
              <a:rPr lang="en-US" sz="1200" dirty="0"/>
              <a:t>: </a:t>
            </a:r>
            <a:r>
              <a:rPr lang="en-US" sz="1200" dirty="0">
                <a:hlinkClick r:id="rId3"/>
              </a:rPr>
              <a:t>https://profmattstrassler.com/articles-and-posts/particle-physics-basics/mass-energy-matter-etc/mass-and-energy/</a:t>
            </a:r>
            <a:r>
              <a:rPr lang="en-US" sz="1200" dirty="0"/>
              <a:t> </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38C1C22-AFA7-42C6-BC6E-9C976D2B74BD}"/>
                  </a:ext>
                </a:extLst>
              </p:cNvPr>
              <p:cNvSpPr txBox="1"/>
              <p:nvPr/>
            </p:nvSpPr>
            <p:spPr>
              <a:xfrm>
                <a:off x="4664797" y="2025877"/>
                <a:ext cx="3240951" cy="3354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𝑚</m:t>
                          </m:r>
                        </m:e>
                        <m:sub>
                          <m:r>
                            <a:rPr lang="en-US" sz="1800" b="0" i="1" smtClean="0">
                              <a:latin typeface="Cambria Math" panose="02040503050406030204" pitchFamily="18" charset="0"/>
                            </a:rPr>
                            <m:t>0</m:t>
                          </m:r>
                        </m:sub>
                      </m:sSub>
                      <m:r>
                        <a:rPr lang="en-US" sz="1800" b="0" i="1" smtClean="0">
                          <a:latin typeface="Cambria Math" panose="02040503050406030204" pitchFamily="18" charset="0"/>
                        </a:rPr>
                        <m:t>= </m:t>
                      </m:r>
                      <m:rad>
                        <m:radPr>
                          <m:degHide m:val="on"/>
                          <m:ctrlPr>
                            <a:rPr lang="en-US" sz="1800" b="0" i="1" smtClean="0">
                              <a:latin typeface="Cambria Math" panose="02040503050406030204" pitchFamily="18" charset="0"/>
                            </a:rPr>
                          </m:ctrlPr>
                        </m:radPr>
                        <m:deg/>
                        <m:e>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𝐸</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𝐸</m:t>
                                  </m:r>
                                </m:e>
                                <m:sub>
                                  <m:r>
                                    <a:rPr lang="en-US" sz="1800" b="0" i="1" smtClean="0">
                                      <a:latin typeface="Cambria Math" panose="02040503050406030204" pitchFamily="18" charset="0"/>
                                    </a:rPr>
                                    <m:t>2</m:t>
                                  </m:r>
                                </m:sub>
                              </m:sSub>
                              <m:r>
                                <a:rPr lang="en-US" sz="1800" b="0" i="1" smtClean="0">
                                  <a:latin typeface="Cambria Math" panose="02040503050406030204" pitchFamily="18" charset="0"/>
                                </a:rPr>
                                <m:t>)</m:t>
                              </m:r>
                            </m:e>
                            <m:sup>
                              <m:r>
                                <a:rPr lang="en-US" sz="1800" b="0" i="1" smtClean="0">
                                  <a:latin typeface="Cambria Math" panose="02040503050406030204" pitchFamily="18" charset="0"/>
                                </a:rPr>
                                <m:t>2</m:t>
                              </m:r>
                            </m:sup>
                          </m:sSup>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 </m:t>
                              </m:r>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𝑝</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𝑝</m:t>
                                      </m:r>
                                    </m:e>
                                    <m:sub>
                                      <m:r>
                                        <a:rPr lang="en-US" sz="1800" b="0" i="1" smtClean="0">
                                          <a:latin typeface="Cambria Math" panose="02040503050406030204" pitchFamily="18" charset="0"/>
                                        </a:rPr>
                                        <m:t>2</m:t>
                                      </m:r>
                                    </m:sub>
                                  </m:sSub>
                                </m:e>
                              </m:d>
                            </m:e>
                            <m:sup>
                              <m:r>
                                <a:rPr lang="en-US" sz="1800" b="0" i="1" smtClean="0">
                                  <a:latin typeface="Cambria Math" panose="02040503050406030204" pitchFamily="18" charset="0"/>
                                </a:rPr>
                                <m:t>2</m:t>
                              </m:r>
                            </m:sup>
                          </m:sSup>
                        </m:e>
                      </m:rad>
                    </m:oMath>
                  </m:oMathPara>
                </a14:m>
                <a:endParaRPr lang="en-US" sz="1800" dirty="0"/>
              </a:p>
            </p:txBody>
          </p:sp>
        </mc:Choice>
        <mc:Fallback xmlns="">
          <p:sp>
            <p:nvSpPr>
              <p:cNvPr id="18" name="TextBox 17">
                <a:extLst>
                  <a:ext uri="{FF2B5EF4-FFF2-40B4-BE49-F238E27FC236}">
                    <a16:creationId xmlns:a16="http://schemas.microsoft.com/office/drawing/2014/main" id="{238C1C22-AFA7-42C6-BC6E-9C976D2B74BD}"/>
                  </a:ext>
                </a:extLst>
              </p:cNvPr>
              <p:cNvSpPr txBox="1">
                <a:spLocks noRot="1" noChangeAspect="1" noMove="1" noResize="1" noEditPoints="1" noAdjustHandles="1" noChangeArrowheads="1" noChangeShapeType="1" noTextEdit="1"/>
              </p:cNvSpPr>
              <p:nvPr/>
            </p:nvSpPr>
            <p:spPr>
              <a:xfrm>
                <a:off x="4664797" y="2025877"/>
                <a:ext cx="3240951" cy="335413"/>
              </a:xfrm>
              <a:prstGeom prst="rect">
                <a:avLst/>
              </a:prstGeom>
              <a:blipFill>
                <a:blip r:embed="rId4"/>
                <a:stretch>
                  <a:fillRect l="-376" r="-188" b="-29091"/>
                </a:stretch>
              </a:blipFill>
            </p:spPr>
            <p:txBody>
              <a:bodyPr/>
              <a:lstStyle/>
              <a:p>
                <a:r>
                  <a:rPr lang="en-US">
                    <a:noFill/>
                  </a:rPr>
                  <a:t> </a:t>
                </a:r>
              </a:p>
            </p:txBody>
          </p:sp>
        </mc:Fallback>
      </mc:AlternateContent>
    </p:spTree>
    <p:extLst>
      <p:ext uri="{BB962C8B-B14F-4D97-AF65-F5344CB8AC3E}">
        <p14:creationId xmlns:p14="http://schemas.microsoft.com/office/powerpoint/2010/main" val="3349083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497C42-E519-4631-A692-AF4FDD3720EF}"/>
              </a:ext>
            </a:extLst>
          </p:cNvPr>
          <p:cNvSpPr>
            <a:spLocks noGrp="1"/>
          </p:cNvSpPr>
          <p:nvPr>
            <p:ph type="body" idx="1"/>
          </p:nvPr>
        </p:nvSpPr>
        <p:spPr>
          <a:xfrm>
            <a:off x="826172" y="1517649"/>
            <a:ext cx="8317828" cy="5047163"/>
          </a:xfrm>
        </p:spPr>
        <p:txBody>
          <a:bodyPr>
            <a:noAutofit/>
          </a:bodyPr>
          <a:lstStyle/>
          <a:p>
            <a:pPr>
              <a:buFont typeface="Arial" panose="020B0604020202020204" pitchFamily="34" charset="0"/>
              <a:buChar char="•"/>
            </a:pPr>
            <a:r>
              <a:rPr lang="fi-FI" b="0" i="0" dirty="0">
                <a:effectLst/>
                <a:latin typeface="+mn-lt"/>
              </a:rPr>
              <a:t>Kaikkia hiukkasia ei voi havaita </a:t>
            </a:r>
            <a:r>
              <a:rPr lang="fi-FI" b="0" i="0" dirty="0" err="1">
                <a:effectLst/>
                <a:latin typeface="+mn-lt"/>
              </a:rPr>
              <a:t>CMS:llä</a:t>
            </a:r>
            <a:r>
              <a:rPr lang="fi-FI" b="0" dirty="0">
                <a:latin typeface="+mn-lt"/>
              </a:rPr>
              <a:t>. Esim. neutriinot havaitaan epäsuorasti liikemäärän säilymisen kautta</a:t>
            </a:r>
          </a:p>
          <a:p>
            <a:pPr marL="107950" indent="0">
              <a:buNone/>
            </a:pPr>
            <a:r>
              <a:rPr lang="fi-FI" b="0" dirty="0">
                <a:latin typeface="+mn-lt"/>
                <a:sym typeface="Wingdings" panose="05000000000000000000" pitchFamily="2" charset="2"/>
              </a:rPr>
              <a:t> Törmäystapahtumien selvittäminen on kuin palapeli, jossa yhdistetään eri ilmaisintyyppien keräämä informaatio</a:t>
            </a:r>
            <a:endParaRPr lang="fi-FI" b="0" dirty="0">
              <a:latin typeface="+mn-lt"/>
            </a:endParaRPr>
          </a:p>
          <a:p>
            <a:pPr>
              <a:buFont typeface="Arial" panose="020B0604020202020204" pitchFamily="34" charset="0"/>
              <a:buChar char="•"/>
            </a:pPr>
            <a:endParaRPr lang="fi-FI" b="0" i="0" dirty="0">
              <a:effectLst/>
              <a:latin typeface="+mn-lt"/>
            </a:endParaRPr>
          </a:p>
          <a:p>
            <a:pPr>
              <a:buFont typeface="Arial" panose="020B0604020202020204" pitchFamily="34" charset="0"/>
              <a:buChar char="•"/>
            </a:pPr>
            <a:r>
              <a:rPr lang="fi-FI" b="0" i="0" dirty="0">
                <a:effectLst/>
                <a:latin typeface="+mn-lt"/>
              </a:rPr>
              <a:t>Suurenergisissä törmäyksissä voi syntyä uusia hiukkasia, joista osa on </a:t>
            </a:r>
            <a:r>
              <a:rPr lang="fi-FI" i="0" dirty="0">
                <a:effectLst/>
                <a:latin typeface="+mn-lt"/>
              </a:rPr>
              <a:t>vakaita</a:t>
            </a:r>
            <a:r>
              <a:rPr lang="fi-FI" b="0" i="0" dirty="0">
                <a:effectLst/>
                <a:latin typeface="+mn-lt"/>
              </a:rPr>
              <a:t> ja osa </a:t>
            </a:r>
            <a:r>
              <a:rPr lang="fi-FI" i="0" dirty="0">
                <a:effectLst/>
                <a:latin typeface="+mn-lt"/>
              </a:rPr>
              <a:t>epävakaita</a:t>
            </a:r>
            <a:r>
              <a:rPr lang="fi-FI" b="0" i="0" dirty="0">
                <a:effectLst/>
                <a:latin typeface="+mn-lt"/>
              </a:rPr>
              <a:t>.</a:t>
            </a:r>
          </a:p>
          <a:p>
            <a:pPr lvl="1">
              <a:buFont typeface="Arial" panose="020B0604020202020204" pitchFamily="34" charset="0"/>
              <a:buChar char="•"/>
            </a:pPr>
            <a:r>
              <a:rPr lang="fi-FI" sz="1600" b="0" i="0" dirty="0">
                <a:effectLst/>
                <a:latin typeface="+mn-lt"/>
              </a:rPr>
              <a:t>Koska epävakaat hiukkaset ovat olemassa vain hyvin lyhyen ajan, eivät hiukkasilmaisimet havaitse niitä.</a:t>
            </a:r>
          </a:p>
          <a:p>
            <a:pPr lvl="1">
              <a:buFont typeface="Arial" panose="020B0604020202020204" pitchFamily="34" charset="0"/>
              <a:buChar char="•"/>
            </a:pPr>
            <a:r>
              <a:rPr lang="fi-FI" sz="1600" b="0" i="0" dirty="0">
                <a:effectLst/>
                <a:latin typeface="+mn-lt"/>
              </a:rPr>
              <a:t>Jotta saisimme tietää, mitä hiukkasia törmäyksessä on syntynyt, meidän tulee tarkastella</a:t>
            </a:r>
            <a:r>
              <a:rPr lang="fi-FI" sz="1600" i="0" dirty="0">
                <a:effectLst/>
                <a:latin typeface="+mn-lt"/>
              </a:rPr>
              <a:t> vakaiden hiukkasten ominaisuuksia</a:t>
            </a:r>
            <a:r>
              <a:rPr lang="fi-FI" sz="1600" b="0" i="0" dirty="0">
                <a:effectLst/>
                <a:latin typeface="+mn-lt"/>
              </a:rPr>
              <a:t>.</a:t>
            </a:r>
          </a:p>
          <a:p>
            <a:pPr marL="590550" lvl="1" indent="0">
              <a:buNone/>
            </a:pPr>
            <a:endParaRPr lang="fi-FI" sz="1600" b="0" i="0" dirty="0">
              <a:effectLst/>
              <a:latin typeface="+mn-lt"/>
            </a:endParaRPr>
          </a:p>
          <a:p>
            <a:pPr>
              <a:buFont typeface="Arial" panose="020B0604020202020204" pitchFamily="34" charset="0"/>
              <a:buChar char="•"/>
            </a:pPr>
            <a:r>
              <a:rPr lang="fi-FI" sz="2000" b="0" i="0" dirty="0">
                <a:effectLst/>
                <a:latin typeface="+mn-lt"/>
              </a:rPr>
              <a:t>Hiukkasilmaisimien keräämä data kertoo meille </a:t>
            </a:r>
            <a:r>
              <a:rPr lang="fi-FI" sz="2000" i="0" dirty="0">
                <a:effectLst/>
                <a:latin typeface="+mn-lt"/>
              </a:rPr>
              <a:t>syntyneiden hiukkasten energian ja liikemäärän</a:t>
            </a:r>
            <a:r>
              <a:rPr lang="fi-FI" sz="2000" b="0" i="0" dirty="0">
                <a:effectLst/>
                <a:latin typeface="+mn-lt"/>
              </a:rPr>
              <a:t>. Näiden suureiden avulla voimme laskea, mikä oli hajonneen hiukkasen massa.</a:t>
            </a:r>
          </a:p>
          <a:p>
            <a:pPr lvl="1">
              <a:buFont typeface="Arial" panose="020B0604020202020204" pitchFamily="34" charset="0"/>
              <a:buChar char="•"/>
            </a:pPr>
            <a:r>
              <a:rPr lang="fi-FI" sz="1600" b="0" dirty="0">
                <a:latin typeface="+mn-lt"/>
              </a:rPr>
              <a:t>Mutta miten? Hiukkasfysiikan liikkuu kuitenkin aivan eri suuruusluokissa ja voimien suhteissa. Siitä huolimatta…</a:t>
            </a:r>
          </a:p>
          <a:p>
            <a:pPr>
              <a:buFont typeface="Arial" panose="020B0604020202020204" pitchFamily="34" charset="0"/>
              <a:buChar char="•"/>
            </a:pPr>
            <a:endParaRPr lang="fi-FI" b="0" i="0" dirty="0">
              <a:effectLst/>
              <a:latin typeface="+mn-lt"/>
            </a:endParaRPr>
          </a:p>
        </p:txBody>
      </p:sp>
      <p:sp>
        <p:nvSpPr>
          <p:cNvPr id="7" name="Title 1">
            <a:extLst>
              <a:ext uri="{FF2B5EF4-FFF2-40B4-BE49-F238E27FC236}">
                <a16:creationId xmlns:a16="http://schemas.microsoft.com/office/drawing/2014/main" id="{342DAF7A-42EE-4A7E-B113-A1C96B9BB3AC}"/>
              </a:ext>
            </a:extLst>
          </p:cNvPr>
          <p:cNvSpPr txBox="1">
            <a:spLocks/>
          </p:cNvSpPr>
          <p:nvPr/>
        </p:nvSpPr>
        <p:spPr>
          <a:xfrm>
            <a:off x="1691410" y="293188"/>
            <a:ext cx="8220075" cy="82867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dirty="0" err="1"/>
              <a:t>Hiukkasfysiikka</a:t>
            </a:r>
            <a:endParaRPr lang="en-US" sz="3200" b="1" dirty="0"/>
          </a:p>
        </p:txBody>
      </p:sp>
      <p:sp>
        <p:nvSpPr>
          <p:cNvPr id="5" name="TextBox 4">
            <a:extLst>
              <a:ext uri="{FF2B5EF4-FFF2-40B4-BE49-F238E27FC236}">
                <a16:creationId xmlns:a16="http://schemas.microsoft.com/office/drawing/2014/main" id="{4EE9EC7C-9DD7-474C-9D28-9AB1AF3F23C1}"/>
              </a:ext>
            </a:extLst>
          </p:cNvPr>
          <p:cNvSpPr txBox="1"/>
          <p:nvPr/>
        </p:nvSpPr>
        <p:spPr>
          <a:xfrm>
            <a:off x="9448128" y="2312764"/>
            <a:ext cx="2413672" cy="2232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252000" tIns="252000" rIns="252000" bIns="252000">
            <a:spAutoFit/>
          </a:bodyPr>
          <a:lstStyle/>
          <a:p>
            <a:r>
              <a:rPr lang="fi-FI" dirty="0"/>
              <a:t>– Jälki-ilmaisin (varattujen hiukkasten jäljet)</a:t>
            </a:r>
          </a:p>
          <a:p>
            <a:r>
              <a:rPr lang="fi-FI" dirty="0"/>
              <a:t>– Kalorimetri (energia)</a:t>
            </a:r>
          </a:p>
          <a:p>
            <a:r>
              <a:rPr lang="fi-FI" dirty="0"/>
              <a:t>– Tiettyjä hiukkasia mittaavat ilmaisimet</a:t>
            </a:r>
          </a:p>
          <a:p>
            <a:r>
              <a:rPr lang="fi-FI" dirty="0"/>
              <a:t>– Asetetaan ilmaisimet magneettikentän sisään</a:t>
            </a:r>
            <a:endParaRPr lang="en-US" dirty="0"/>
          </a:p>
        </p:txBody>
      </p:sp>
      <p:cxnSp>
        <p:nvCxnSpPr>
          <p:cNvPr id="14" name="Straight Connector 13">
            <a:extLst>
              <a:ext uri="{FF2B5EF4-FFF2-40B4-BE49-F238E27FC236}">
                <a16:creationId xmlns:a16="http://schemas.microsoft.com/office/drawing/2014/main" id="{627EA9D5-7E96-4505-B0BB-A36923D1C8CF}"/>
              </a:ext>
            </a:extLst>
          </p:cNvPr>
          <p:cNvCxnSpPr/>
          <p:nvPr/>
        </p:nvCxnSpPr>
        <p:spPr>
          <a:xfrm>
            <a:off x="7505700" y="2374900"/>
            <a:ext cx="1193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Arc 7">
            <a:extLst>
              <a:ext uri="{FF2B5EF4-FFF2-40B4-BE49-F238E27FC236}">
                <a16:creationId xmlns:a16="http://schemas.microsoft.com/office/drawing/2014/main" id="{6149F59D-6412-76B2-1A7B-108033DC1692}"/>
              </a:ext>
            </a:extLst>
          </p:cNvPr>
          <p:cNvSpPr/>
          <p:nvPr/>
        </p:nvSpPr>
        <p:spPr>
          <a:xfrm rot="10800000">
            <a:off x="8047814" y="2031724"/>
            <a:ext cx="2676507" cy="686349"/>
          </a:xfrm>
          <a:prstGeom prst="arc">
            <a:avLst/>
          </a:prstGeom>
          <a:ln w="38100">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Tree>
    <p:extLst>
      <p:ext uri="{BB962C8B-B14F-4D97-AF65-F5344CB8AC3E}">
        <p14:creationId xmlns:p14="http://schemas.microsoft.com/office/powerpoint/2010/main" val="252863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74D0C4-7583-4530-94EA-9AE5529E095A}"/>
              </a:ext>
            </a:extLst>
          </p:cNvPr>
          <p:cNvSpPr/>
          <p:nvPr/>
        </p:nvSpPr>
        <p:spPr>
          <a:xfrm>
            <a:off x="8089900" y="-114300"/>
            <a:ext cx="4787900" cy="811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342DAF7A-42EE-4A7E-B113-A1C96B9BB3AC}"/>
              </a:ext>
            </a:extLst>
          </p:cNvPr>
          <p:cNvSpPr txBox="1">
            <a:spLocks/>
          </p:cNvSpPr>
          <p:nvPr/>
        </p:nvSpPr>
        <p:spPr>
          <a:xfrm>
            <a:off x="1691410" y="293188"/>
            <a:ext cx="8220075" cy="82867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dirty="0" err="1"/>
              <a:t>Hiukkasfysiikka</a:t>
            </a:r>
            <a:endParaRPr lang="en-US" sz="3200" b="1" dirty="0"/>
          </a:p>
        </p:txBody>
      </p:sp>
      <p:sp>
        <p:nvSpPr>
          <p:cNvPr id="4" name="Text Placeholder 3">
            <a:extLst>
              <a:ext uri="{FF2B5EF4-FFF2-40B4-BE49-F238E27FC236}">
                <a16:creationId xmlns:a16="http://schemas.microsoft.com/office/drawing/2014/main" id="{4D76ADE4-A3DD-4AA4-9D42-AAF92D09897C}"/>
              </a:ext>
            </a:extLst>
          </p:cNvPr>
          <p:cNvSpPr>
            <a:spLocks noGrp="1"/>
          </p:cNvSpPr>
          <p:nvPr>
            <p:ph type="body" idx="1"/>
          </p:nvPr>
        </p:nvSpPr>
        <p:spPr>
          <a:xfrm>
            <a:off x="737844" y="1473200"/>
            <a:ext cx="6450356" cy="4394200"/>
          </a:xfrm>
        </p:spPr>
        <p:txBody>
          <a:bodyPr>
            <a:noAutofit/>
          </a:bodyPr>
          <a:lstStyle/>
          <a:p>
            <a:pPr marL="107950" indent="0">
              <a:buNone/>
            </a:pPr>
            <a:r>
              <a:rPr lang="fi-FI" b="1" i="0" dirty="0">
                <a:effectLst/>
                <a:latin typeface="+mj-lt"/>
                <a:sym typeface="Wingdings" panose="05000000000000000000" pitchFamily="2" charset="2"/>
              </a:rPr>
              <a:t> </a:t>
            </a:r>
            <a:r>
              <a:rPr lang="fi-FI" b="1" i="0" dirty="0">
                <a:effectLst/>
                <a:latin typeface="+mj-lt"/>
              </a:rPr>
              <a:t>Invariantti massa säilyy hiukkasen hajotessa uusiksi hiukkasiksi.</a:t>
            </a:r>
            <a:r>
              <a:rPr lang="fi-FI" b="0" i="0" dirty="0">
                <a:effectLst/>
                <a:latin typeface="+mj-lt"/>
              </a:rPr>
              <a:t> </a:t>
            </a:r>
          </a:p>
          <a:p>
            <a:pPr>
              <a:buFont typeface="Arial" panose="020B0604020202020204" pitchFamily="34" charset="0"/>
              <a:buChar char="•"/>
            </a:pPr>
            <a:r>
              <a:rPr lang="fi-FI" sz="1600" b="0" i="0" dirty="0">
                <a:effectLst/>
                <a:latin typeface="+mj-lt"/>
              </a:rPr>
              <a:t>Eli mikäli kahden hiukkasen törmäyksessä syntyy kuusi hiukkasta, on kahden törmäävän hiukkasen invariantin massan summa näiden tytärhiukkasten invariantin massan summa.</a:t>
            </a:r>
          </a:p>
          <a:p>
            <a:pPr>
              <a:buFont typeface="Arial" panose="020B0604020202020204" pitchFamily="34" charset="0"/>
              <a:buChar char="•"/>
            </a:pPr>
            <a:endParaRPr lang="fi-FI" b="0" i="0" dirty="0">
              <a:effectLst/>
              <a:latin typeface="+mj-lt"/>
            </a:endParaRPr>
          </a:p>
          <a:p>
            <a:pPr>
              <a:buFont typeface="Arial" panose="020B0604020202020204" pitchFamily="34" charset="0"/>
              <a:buChar char="•"/>
            </a:pPr>
            <a:r>
              <a:rPr lang="fi-FI" b="0" i="0" dirty="0">
                <a:effectLst/>
                <a:latin typeface="+mj-lt"/>
              </a:rPr>
              <a:t>Yhden havainnon tekeminen ei kuitenkaan ikinä riitä. On tärkeää tarkastella tuloksia kriittisesti ja saada </a:t>
            </a:r>
            <a:r>
              <a:rPr lang="fi-FI" i="0" dirty="0">
                <a:effectLst/>
                <a:latin typeface="+mj-lt"/>
              </a:rPr>
              <a:t>mitattua tilastollisesti merkittävä määrä dataa</a:t>
            </a:r>
            <a:r>
              <a:rPr lang="fi-FI" b="0" i="0" dirty="0">
                <a:effectLst/>
                <a:latin typeface="+mj-lt"/>
              </a:rPr>
              <a:t>, jotta todelliset ilmiöt erottuvat taustakohinasta.</a:t>
            </a:r>
          </a:p>
          <a:p>
            <a:pPr>
              <a:buFont typeface="Arial" panose="020B0604020202020204" pitchFamily="34" charset="0"/>
              <a:buChar char="•"/>
            </a:pPr>
            <a:endParaRPr lang="fi-FI" b="0" i="0" dirty="0">
              <a:effectLst/>
              <a:latin typeface="+mj-lt"/>
            </a:endParaRPr>
          </a:p>
          <a:p>
            <a:pPr>
              <a:buFont typeface="Arial" panose="020B0604020202020204" pitchFamily="34" charset="0"/>
              <a:buChar char="•"/>
            </a:pPr>
            <a:r>
              <a:rPr lang="fi-FI" b="0" i="0" dirty="0">
                <a:effectLst/>
                <a:latin typeface="+mj-lt"/>
              </a:rPr>
              <a:t>Kun dataa saadaan kerättyä tarpeeksi, voidaan käyttää esim. </a:t>
            </a:r>
            <a:r>
              <a:rPr lang="fi-FI" i="0" dirty="0">
                <a:effectLst/>
                <a:latin typeface="+mj-lt"/>
              </a:rPr>
              <a:t>histogrammeja</a:t>
            </a:r>
            <a:r>
              <a:rPr lang="fi-FI" b="0" i="0" dirty="0">
                <a:effectLst/>
                <a:latin typeface="+mj-lt"/>
              </a:rPr>
              <a:t> tulosten visualisoimiseksi.</a:t>
            </a:r>
          </a:p>
          <a:p>
            <a:pPr lvl="1">
              <a:buFont typeface="Arial" panose="020B0604020202020204" pitchFamily="34" charset="0"/>
              <a:buChar char="•"/>
            </a:pPr>
            <a:r>
              <a:rPr lang="fi-FI" sz="1600" b="0" i="0" dirty="0">
                <a:effectLst/>
                <a:latin typeface="+mj-lt"/>
              </a:rPr>
              <a:t>Määrittääkseen minkä raskaamman hiukkasen hajoamisesta havaitut, vakaat hiukkaset ovat kotoisin, tutkijat tarkastelevat suuria määriä törmäysdataa.</a:t>
            </a:r>
            <a:endParaRPr lang="fi-FI" sz="1600" b="0" dirty="0">
              <a:latin typeface="+mj-lt"/>
            </a:endParaRPr>
          </a:p>
        </p:txBody>
      </p:sp>
      <p:sp>
        <p:nvSpPr>
          <p:cNvPr id="9" name="TextBox 8">
            <a:extLst>
              <a:ext uri="{FF2B5EF4-FFF2-40B4-BE49-F238E27FC236}">
                <a16:creationId xmlns:a16="http://schemas.microsoft.com/office/drawing/2014/main" id="{54B4D04B-F065-4CE9-B05F-4B130E320DC4}"/>
              </a:ext>
            </a:extLst>
          </p:cNvPr>
          <p:cNvSpPr txBox="1"/>
          <p:nvPr/>
        </p:nvSpPr>
        <p:spPr>
          <a:xfrm>
            <a:off x="8406156" y="1473200"/>
            <a:ext cx="3252444" cy="4678204"/>
          </a:xfrm>
          <a:prstGeom prst="rect">
            <a:avLst/>
          </a:prstGeom>
          <a:noFill/>
        </p:spPr>
        <p:txBody>
          <a:bodyPr wrap="square">
            <a:spAutoFit/>
          </a:bodyPr>
          <a:lstStyle/>
          <a:p>
            <a:pPr>
              <a:buClr>
                <a:schemeClr val="bg1"/>
              </a:buClr>
            </a:pPr>
            <a:r>
              <a:rPr lang="fi-FI" sz="1800" b="1" i="1" dirty="0">
                <a:solidFill>
                  <a:schemeClr val="bg1"/>
                </a:solidFill>
              </a:rPr>
              <a:t>Haasteita…</a:t>
            </a:r>
          </a:p>
          <a:p>
            <a:pPr marL="285750" indent="-285750">
              <a:buClr>
                <a:schemeClr val="bg1"/>
              </a:buClr>
              <a:buFont typeface="Arial" panose="020B0604020202020204" pitchFamily="34" charset="0"/>
              <a:buChar char="•"/>
            </a:pPr>
            <a:endParaRPr lang="fi-FI" dirty="0">
              <a:solidFill>
                <a:schemeClr val="bg1"/>
              </a:solidFill>
            </a:endParaRPr>
          </a:p>
          <a:p>
            <a:pPr marL="285750" indent="-285750">
              <a:buClr>
                <a:schemeClr val="bg1"/>
              </a:buClr>
              <a:buFont typeface="Arial" panose="020B0604020202020204" pitchFamily="34" charset="0"/>
              <a:buChar char="•"/>
            </a:pPr>
            <a:r>
              <a:rPr lang="fi-FI" dirty="0">
                <a:solidFill>
                  <a:schemeClr val="bg1"/>
                </a:solidFill>
              </a:rPr>
              <a:t>Liipaisuhaaste: Kuinka valita 400 tapahtumaa 20M tapahtumasta joka sekunti, säilyttäen kuitenkin samalla kiinnostavat ja uuden fysiikan tapahtumat?</a:t>
            </a:r>
          </a:p>
          <a:p>
            <a:pPr marL="285750" indent="-285750">
              <a:buClr>
                <a:schemeClr val="bg1"/>
              </a:buClr>
              <a:buFont typeface="Arial" panose="020B0604020202020204" pitchFamily="34" charset="0"/>
              <a:buChar char="•"/>
            </a:pPr>
            <a:endParaRPr lang="fi-FI" dirty="0">
              <a:solidFill>
                <a:schemeClr val="bg1"/>
              </a:solidFill>
            </a:endParaRPr>
          </a:p>
          <a:p>
            <a:pPr marL="285750" indent="-285750">
              <a:buClr>
                <a:schemeClr val="bg1"/>
              </a:buClr>
              <a:buFont typeface="Arial" panose="020B0604020202020204" pitchFamily="34" charset="0"/>
              <a:buChar char="•"/>
            </a:pPr>
            <a:r>
              <a:rPr lang="fi-FI" dirty="0">
                <a:solidFill>
                  <a:schemeClr val="bg1"/>
                </a:solidFill>
              </a:rPr>
              <a:t>Tietojenkäsittelyhaaste: kuinka varastoida 400 tapahtumaa sekunnissa joka sekunti? Kuinka varastoida loppujen lopuksi yli sata </a:t>
            </a:r>
            <a:r>
              <a:rPr lang="fi-FI" dirty="0" err="1">
                <a:solidFill>
                  <a:schemeClr val="bg1"/>
                </a:solidFill>
              </a:rPr>
              <a:t>petatavua</a:t>
            </a:r>
            <a:r>
              <a:rPr lang="fi-FI" dirty="0">
                <a:solidFill>
                  <a:schemeClr val="bg1"/>
                </a:solidFill>
              </a:rPr>
              <a:t> dataa jokaista koetta kohti? Kuinka analysoida tuo datamäärä?</a:t>
            </a:r>
          </a:p>
          <a:p>
            <a:pPr marL="285750" indent="-285750">
              <a:buClr>
                <a:schemeClr val="bg1"/>
              </a:buClr>
              <a:buFont typeface="Arial" panose="020B0604020202020204" pitchFamily="34" charset="0"/>
              <a:buChar char="•"/>
            </a:pPr>
            <a:endParaRPr lang="fi-FI" dirty="0">
              <a:solidFill>
                <a:schemeClr val="bg1"/>
              </a:solidFill>
            </a:endParaRPr>
          </a:p>
          <a:p>
            <a:pPr marL="285750" indent="-285750">
              <a:buClr>
                <a:schemeClr val="bg1"/>
              </a:buClr>
              <a:buFont typeface="Arial" panose="020B0604020202020204" pitchFamily="34" charset="0"/>
              <a:buChar char="•"/>
            </a:pPr>
            <a:r>
              <a:rPr lang="fi-FI" dirty="0">
                <a:solidFill>
                  <a:schemeClr val="bg1"/>
                </a:solidFill>
              </a:rPr>
              <a:t>Analyysihaaste: hyvän hiukkasrekonstruktio- ja tunnistustehokkuuden ylläpitäminen samanaikaisista tapahtumista huolimatta.</a:t>
            </a:r>
            <a:endParaRPr lang="en-US" dirty="0">
              <a:solidFill>
                <a:schemeClr val="bg1"/>
              </a:solidFill>
            </a:endParaRPr>
          </a:p>
        </p:txBody>
      </p:sp>
    </p:spTree>
    <p:extLst>
      <p:ext uri="{BB962C8B-B14F-4D97-AF65-F5344CB8AC3E}">
        <p14:creationId xmlns:p14="http://schemas.microsoft.com/office/powerpoint/2010/main" val="1174503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42DAF7A-42EE-4A7E-B113-A1C96B9BB3AC}"/>
              </a:ext>
            </a:extLst>
          </p:cNvPr>
          <p:cNvSpPr txBox="1">
            <a:spLocks/>
          </p:cNvSpPr>
          <p:nvPr/>
        </p:nvSpPr>
        <p:spPr>
          <a:xfrm>
            <a:off x="1691410" y="293188"/>
            <a:ext cx="8220075" cy="82867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dirty="0" err="1"/>
              <a:t>Hiukkasfysiikka</a:t>
            </a:r>
            <a:endParaRPr lang="en-US" sz="3200" b="1" dirty="0"/>
          </a:p>
        </p:txBody>
      </p:sp>
      <p:sp>
        <p:nvSpPr>
          <p:cNvPr id="4" name="Text Placeholder 3">
            <a:extLst>
              <a:ext uri="{FF2B5EF4-FFF2-40B4-BE49-F238E27FC236}">
                <a16:creationId xmlns:a16="http://schemas.microsoft.com/office/drawing/2014/main" id="{4D76ADE4-A3DD-4AA4-9D42-AAF92D09897C}"/>
              </a:ext>
            </a:extLst>
          </p:cNvPr>
          <p:cNvSpPr>
            <a:spLocks noGrp="1"/>
          </p:cNvSpPr>
          <p:nvPr>
            <p:ph type="body" idx="1"/>
          </p:nvPr>
        </p:nvSpPr>
        <p:spPr>
          <a:xfrm>
            <a:off x="457200" y="1616501"/>
            <a:ext cx="3454849" cy="4394200"/>
          </a:xfrm>
        </p:spPr>
        <p:txBody>
          <a:bodyPr>
            <a:noAutofit/>
          </a:bodyPr>
          <a:lstStyle/>
          <a:p>
            <a:pPr>
              <a:buFont typeface="Arial" panose="020B0604020202020204" pitchFamily="34" charset="0"/>
              <a:buChar char="•"/>
            </a:pPr>
            <a:r>
              <a:rPr lang="fi-FI" i="0" dirty="0">
                <a:effectLst/>
                <a:latin typeface="+mj-lt"/>
              </a:rPr>
              <a:t>Piikit invariantin massan histogrammissa</a:t>
            </a:r>
            <a:r>
              <a:rPr lang="fi-FI" b="0" i="0" dirty="0">
                <a:effectLst/>
                <a:latin typeface="+mj-lt"/>
              </a:rPr>
              <a:t> voivat viitata tietyn energiseen emohiukkaseen.</a:t>
            </a:r>
          </a:p>
          <a:p>
            <a:pPr>
              <a:buFont typeface="Arial" panose="020B0604020202020204" pitchFamily="34" charset="0"/>
              <a:buChar char="•"/>
            </a:pPr>
            <a:endParaRPr lang="fi-FI" b="0" dirty="0">
              <a:latin typeface="+mj-lt"/>
            </a:endParaRPr>
          </a:p>
          <a:p>
            <a:pPr>
              <a:buFont typeface="Arial" panose="020B0604020202020204" pitchFamily="34" charset="0"/>
              <a:buChar char="•"/>
            </a:pPr>
            <a:r>
              <a:rPr lang="fi-FI" b="0" dirty="0">
                <a:latin typeface="+mj-lt"/>
              </a:rPr>
              <a:t>Histogrammien tekemiseksi tarvitaan valtavasti dataa, hiukkasfysiikassa miljardeja datapisteitä</a:t>
            </a:r>
          </a:p>
          <a:p>
            <a:pPr>
              <a:buFont typeface="Arial" panose="020B0604020202020204" pitchFamily="34" charset="0"/>
              <a:buChar char="•"/>
            </a:pPr>
            <a:endParaRPr lang="fi-FI" b="0" i="0" dirty="0">
              <a:effectLst/>
              <a:latin typeface="+mj-lt"/>
            </a:endParaRPr>
          </a:p>
          <a:p>
            <a:pPr>
              <a:buFont typeface="Arial" panose="020B0604020202020204" pitchFamily="34" charset="0"/>
              <a:buChar char="•"/>
            </a:pPr>
            <a:r>
              <a:rPr lang="fi-FI" b="0" i="0" dirty="0">
                <a:effectLst/>
                <a:latin typeface="+mj-lt"/>
              </a:rPr>
              <a:t>Oheisessa kuvaajassa on </a:t>
            </a:r>
            <a:r>
              <a:rPr lang="fi-FI" i="0" dirty="0">
                <a:effectLst/>
                <a:latin typeface="+mj-lt"/>
              </a:rPr>
              <a:t>logaritminen asteikko</a:t>
            </a:r>
          </a:p>
          <a:p>
            <a:pPr lvl="1">
              <a:buFont typeface="Arial" panose="020B0604020202020204" pitchFamily="34" charset="0"/>
              <a:buChar char="•"/>
            </a:pPr>
            <a:r>
              <a:rPr lang="fi-FI" b="0" dirty="0">
                <a:latin typeface="+mj-lt"/>
              </a:rPr>
              <a:t>Hyvä näyttämään suhteellista  muutosta absoluuttisen muutoksen sijaan</a:t>
            </a:r>
            <a:endParaRPr lang="fi-FI" b="0" i="0" dirty="0">
              <a:effectLst/>
              <a:latin typeface="+mj-lt"/>
            </a:endParaRPr>
          </a:p>
          <a:p>
            <a:pPr>
              <a:buFont typeface="Arial" panose="020B0604020202020204" pitchFamily="34" charset="0"/>
              <a:buChar char="•"/>
            </a:pPr>
            <a:endParaRPr lang="fi-FI" b="0" i="0" dirty="0">
              <a:effectLst/>
              <a:latin typeface="+mj-lt"/>
            </a:endParaRPr>
          </a:p>
          <a:p>
            <a:pPr marL="107950" indent="0">
              <a:buNone/>
            </a:pPr>
            <a:endParaRPr lang="fi-FI" b="0" dirty="0">
              <a:latin typeface="+mj-lt"/>
            </a:endParaRPr>
          </a:p>
        </p:txBody>
      </p:sp>
      <p:sp>
        <p:nvSpPr>
          <p:cNvPr id="8" name="TextBox 7">
            <a:extLst>
              <a:ext uri="{FF2B5EF4-FFF2-40B4-BE49-F238E27FC236}">
                <a16:creationId xmlns:a16="http://schemas.microsoft.com/office/drawing/2014/main" id="{5EA161C3-F3FC-4D82-A1EC-60A2606E54E8}"/>
              </a:ext>
            </a:extLst>
          </p:cNvPr>
          <p:cNvSpPr txBox="1"/>
          <p:nvPr/>
        </p:nvSpPr>
        <p:spPr>
          <a:xfrm>
            <a:off x="5359400" y="5871001"/>
            <a:ext cx="6400800" cy="646331"/>
          </a:xfrm>
          <a:prstGeom prst="rect">
            <a:avLst/>
          </a:prstGeom>
          <a:noFill/>
        </p:spPr>
        <p:txBody>
          <a:bodyPr wrap="square">
            <a:spAutoFit/>
          </a:bodyPr>
          <a:lstStyle/>
          <a:p>
            <a:r>
              <a:rPr lang="en-US" sz="1200" dirty="0" err="1"/>
              <a:t>Törmäyksestä</a:t>
            </a:r>
            <a:r>
              <a:rPr lang="en-US" sz="1200" dirty="0"/>
              <a:t> </a:t>
            </a:r>
            <a:r>
              <a:rPr lang="en-US" sz="1200" dirty="0" err="1"/>
              <a:t>syntyneiden</a:t>
            </a:r>
            <a:r>
              <a:rPr lang="en-US" sz="1200" dirty="0"/>
              <a:t> </a:t>
            </a:r>
            <a:r>
              <a:rPr lang="en-US" sz="1200" dirty="0" err="1"/>
              <a:t>kahden</a:t>
            </a:r>
            <a:r>
              <a:rPr lang="en-US" sz="1200" dirty="0"/>
              <a:t> </a:t>
            </a:r>
            <a:r>
              <a:rPr lang="en-US" sz="1200" dirty="0" err="1"/>
              <a:t>myonin</a:t>
            </a:r>
            <a:r>
              <a:rPr lang="en-US" sz="1200" dirty="0"/>
              <a:t> </a:t>
            </a:r>
            <a:r>
              <a:rPr lang="en-US" sz="1200" dirty="0" err="1"/>
              <a:t>invariantin</a:t>
            </a:r>
            <a:r>
              <a:rPr lang="en-US" sz="1200" dirty="0"/>
              <a:t> </a:t>
            </a:r>
            <a:r>
              <a:rPr lang="en-US" sz="1200" dirty="0" err="1"/>
              <a:t>massan</a:t>
            </a:r>
            <a:r>
              <a:rPr lang="en-US" sz="1200" dirty="0"/>
              <a:t> </a:t>
            </a:r>
            <a:r>
              <a:rPr lang="en-US" sz="1200" dirty="0" err="1"/>
              <a:t>jakauma</a:t>
            </a:r>
            <a:r>
              <a:rPr lang="en-US" sz="1200" dirty="0"/>
              <a:t> </a:t>
            </a:r>
            <a:r>
              <a:rPr lang="en-US" sz="1200" dirty="0" err="1"/>
              <a:t>vuosilta</a:t>
            </a:r>
            <a:r>
              <a:rPr lang="en-US" sz="1200" dirty="0"/>
              <a:t> 2017 ja 2018. </a:t>
            </a:r>
            <a:r>
              <a:rPr lang="en-US" sz="1200" dirty="0" err="1"/>
              <a:t>Jakaumasta</a:t>
            </a:r>
            <a:r>
              <a:rPr lang="en-US" sz="1200" dirty="0"/>
              <a:t> </a:t>
            </a:r>
            <a:r>
              <a:rPr lang="en-US" sz="1200" dirty="0" err="1"/>
              <a:t>erottaa</a:t>
            </a:r>
            <a:r>
              <a:rPr lang="en-US" sz="1200" dirty="0"/>
              <a:t> </a:t>
            </a:r>
            <a:r>
              <a:rPr lang="en-US" sz="1200" dirty="0" err="1"/>
              <a:t>selvästi</a:t>
            </a:r>
            <a:r>
              <a:rPr lang="en-US" sz="1200" dirty="0"/>
              <a:t> </a:t>
            </a:r>
            <a:r>
              <a:rPr lang="en-US" sz="1200" dirty="0" err="1"/>
              <a:t>niiden</a:t>
            </a:r>
            <a:r>
              <a:rPr lang="en-US" sz="1200" dirty="0"/>
              <a:t> </a:t>
            </a:r>
            <a:r>
              <a:rPr lang="en-US" sz="1200" dirty="0" err="1"/>
              <a:t>hiukkasten</a:t>
            </a:r>
            <a:r>
              <a:rPr lang="en-US" sz="1200" dirty="0"/>
              <a:t> </a:t>
            </a:r>
            <a:r>
              <a:rPr lang="en-US" sz="1200" dirty="0" err="1"/>
              <a:t>piikit</a:t>
            </a:r>
            <a:r>
              <a:rPr lang="en-US" sz="1200" dirty="0"/>
              <a:t> </a:t>
            </a:r>
            <a:r>
              <a:rPr lang="en-US" sz="1200" dirty="0" err="1"/>
              <a:t>jotka</a:t>
            </a:r>
            <a:r>
              <a:rPr lang="en-US" sz="1200" dirty="0"/>
              <a:t> </a:t>
            </a:r>
            <a:r>
              <a:rPr lang="en-US" sz="1200" dirty="0" err="1"/>
              <a:t>voivat</a:t>
            </a:r>
            <a:r>
              <a:rPr lang="en-US" sz="1200" dirty="0"/>
              <a:t> </a:t>
            </a:r>
            <a:r>
              <a:rPr lang="en-US" sz="1200" dirty="0" err="1"/>
              <a:t>hajota</a:t>
            </a:r>
            <a:r>
              <a:rPr lang="en-US" sz="1200" dirty="0"/>
              <a:t> </a:t>
            </a:r>
            <a:r>
              <a:rPr lang="en-US" sz="1200" dirty="0" err="1"/>
              <a:t>kahdeksi</a:t>
            </a:r>
            <a:r>
              <a:rPr lang="en-US" sz="1200" dirty="0"/>
              <a:t> </a:t>
            </a:r>
            <a:r>
              <a:rPr lang="en-US" sz="1200" dirty="0" err="1"/>
              <a:t>myoniksi</a:t>
            </a:r>
            <a:r>
              <a:rPr lang="en-US" sz="1200" dirty="0"/>
              <a:t>.</a:t>
            </a:r>
          </a:p>
        </p:txBody>
      </p:sp>
      <p:pic>
        <p:nvPicPr>
          <p:cNvPr id="9218" name="Picture 2" descr="Image">
            <a:extLst>
              <a:ext uri="{FF2B5EF4-FFF2-40B4-BE49-F238E27FC236}">
                <a16:creationId xmlns:a16="http://schemas.microsoft.com/office/drawing/2014/main" id="{9C256321-5AB2-42C7-9CA4-B179E4F0EF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2693" y="952500"/>
            <a:ext cx="7718213" cy="491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38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48"/>
        <p:cNvGrpSpPr/>
        <p:nvPr/>
      </p:nvGrpSpPr>
      <p:grpSpPr>
        <a:xfrm>
          <a:off x="0" y="0"/>
          <a:ext cx="0" cy="0"/>
          <a:chOff x="0" y="0"/>
          <a:chExt cx="0" cy="0"/>
        </a:xfrm>
      </p:grpSpPr>
      <p:sp>
        <p:nvSpPr>
          <p:cNvPr id="249" name="Google Shape;249;p9"/>
          <p:cNvSpPr txBox="1">
            <a:spLocks noGrp="1"/>
          </p:cNvSpPr>
          <p:nvPr>
            <p:ph type="ftr" idx="11"/>
          </p:nvPr>
        </p:nvSpPr>
        <p:spPr>
          <a:xfrm>
            <a:off x="7424738" y="6337301"/>
            <a:ext cx="4114800" cy="19685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fi-FI" dirty="0"/>
              <a:t>Petra Ekroos 2022</a:t>
            </a:r>
            <a:endParaRPr dirty="0"/>
          </a:p>
        </p:txBody>
      </p:sp>
      <p:sp>
        <p:nvSpPr>
          <p:cNvPr id="250" name="Google Shape;250;p9"/>
          <p:cNvSpPr txBox="1">
            <a:spLocks noGrp="1"/>
          </p:cNvSpPr>
          <p:nvPr>
            <p:ph type="sldNum" idx="12"/>
          </p:nvPr>
        </p:nvSpPr>
        <p:spPr>
          <a:xfrm>
            <a:off x="11777663" y="6337301"/>
            <a:ext cx="366712" cy="1968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700"/>
              <a:buNone/>
            </a:pPr>
            <a:fld id="{00000000-1234-1234-1234-123412341234}" type="slidenum">
              <a:rPr lang="fi-FI"/>
              <a:t>2</a:t>
            </a:fld>
            <a:endParaRPr/>
          </a:p>
        </p:txBody>
      </p:sp>
      <p:pic>
        <p:nvPicPr>
          <p:cNvPr id="252" name="Google Shape;252;p9"/>
          <p:cNvPicPr preferRelativeResize="0"/>
          <p:nvPr/>
        </p:nvPicPr>
        <p:blipFill rotWithShape="1">
          <a:blip r:embed="rId3">
            <a:alphaModFix/>
          </a:blip>
          <a:srcRect/>
          <a:stretch/>
        </p:blipFill>
        <p:spPr>
          <a:xfrm>
            <a:off x="346709" y="5507288"/>
            <a:ext cx="253420" cy="1063884"/>
          </a:xfrm>
          <a:prstGeom prst="rect">
            <a:avLst/>
          </a:prstGeom>
          <a:noFill/>
          <a:ln>
            <a:noFill/>
          </a:ln>
        </p:spPr>
      </p:pic>
      <p:pic>
        <p:nvPicPr>
          <p:cNvPr id="253" name="Google Shape;253;p9"/>
          <p:cNvPicPr preferRelativeResize="0"/>
          <p:nvPr/>
        </p:nvPicPr>
        <p:blipFill rotWithShape="1">
          <a:blip r:embed="rId4">
            <a:alphaModFix/>
          </a:blip>
          <a:srcRect/>
          <a:stretch/>
        </p:blipFill>
        <p:spPr>
          <a:xfrm>
            <a:off x="332720" y="335623"/>
            <a:ext cx="1149223" cy="759932"/>
          </a:xfrm>
          <a:prstGeom prst="rect">
            <a:avLst/>
          </a:prstGeom>
          <a:noFill/>
          <a:ln>
            <a:noFill/>
          </a:ln>
        </p:spPr>
      </p:pic>
      <p:sp>
        <p:nvSpPr>
          <p:cNvPr id="254" name="Google Shape;254;p9"/>
          <p:cNvSpPr txBox="1"/>
          <p:nvPr/>
        </p:nvSpPr>
        <p:spPr>
          <a:xfrm>
            <a:off x="3301846" y="1334923"/>
            <a:ext cx="7705725" cy="317005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0"/>
              <a:buFont typeface="Arial"/>
              <a:buNone/>
            </a:pPr>
            <a:r>
              <a:rPr lang="fi-FI" sz="10000" b="1" i="0" u="none" strike="noStrike" cap="none" dirty="0">
                <a:solidFill>
                  <a:schemeClr val="lt1"/>
                </a:solidFill>
                <a:latin typeface="Arial"/>
                <a:ea typeface="Arial"/>
                <a:cs typeface="Arial"/>
                <a:sym typeface="Arial"/>
              </a:rPr>
              <a:t>Hiukkaset hukassa</a:t>
            </a:r>
            <a:endParaRPr sz="1400" b="1" i="0" u="none" strike="noStrike" cap="none" dirty="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47A65C62-D763-4DF5-B4E6-ED3546551288}"/>
              </a:ext>
            </a:extLst>
          </p:cNvPr>
          <p:cNvSpPr txBox="1"/>
          <p:nvPr/>
        </p:nvSpPr>
        <p:spPr>
          <a:xfrm>
            <a:off x="6474691" y="4743551"/>
            <a:ext cx="4532880" cy="523220"/>
          </a:xfrm>
          <a:prstGeom prst="rect">
            <a:avLst/>
          </a:prstGeom>
          <a:noFill/>
        </p:spPr>
        <p:txBody>
          <a:bodyPr wrap="square" rtlCol="0">
            <a:spAutoFit/>
          </a:bodyPr>
          <a:lstStyle/>
          <a:p>
            <a:pPr algn="r"/>
            <a:r>
              <a:rPr lang="en-US" sz="2800" b="1" dirty="0" err="1">
                <a:solidFill>
                  <a:schemeClr val="bg1"/>
                </a:solidFill>
              </a:rPr>
              <a:t>Osa</a:t>
            </a:r>
            <a:r>
              <a:rPr lang="en-US" sz="2800" b="1" dirty="0">
                <a:solidFill>
                  <a:schemeClr val="bg1"/>
                </a:solidFill>
              </a:rPr>
              <a:t> 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D182A-57B4-4842-B190-28D61A66E456}"/>
              </a:ext>
            </a:extLst>
          </p:cNvPr>
          <p:cNvSpPr>
            <a:spLocks noGrp="1"/>
          </p:cNvSpPr>
          <p:nvPr>
            <p:ph type="title"/>
          </p:nvPr>
        </p:nvSpPr>
        <p:spPr/>
        <p:txBody>
          <a:bodyPr/>
          <a:lstStyle/>
          <a:p>
            <a:r>
              <a:rPr lang="en-US" dirty="0" err="1"/>
              <a:t>Tehtävä</a:t>
            </a:r>
            <a:endParaRPr lang="en-US" dirty="0"/>
          </a:p>
        </p:txBody>
      </p:sp>
      <p:sp>
        <p:nvSpPr>
          <p:cNvPr id="3" name="Text Placeholder 2">
            <a:extLst>
              <a:ext uri="{FF2B5EF4-FFF2-40B4-BE49-F238E27FC236}">
                <a16:creationId xmlns:a16="http://schemas.microsoft.com/office/drawing/2014/main" id="{9BE6FD62-1735-4CC8-964C-592BD6439328}"/>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85BD31FD-DA1F-4A8F-8EA1-C7CFE87B2F5F}"/>
              </a:ext>
            </a:extLst>
          </p:cNvPr>
          <p:cNvSpPr>
            <a:spLocks noGrp="1"/>
          </p:cNvSpPr>
          <p:nvPr>
            <p:ph type="body" idx="2"/>
          </p:nvPr>
        </p:nvSpPr>
        <p:spPr/>
        <p:txBody>
          <a:bodyPr/>
          <a:lstStyle/>
          <a:p>
            <a:endParaRPr lang="en-US"/>
          </a:p>
        </p:txBody>
      </p:sp>
      <p:sp>
        <p:nvSpPr>
          <p:cNvPr id="5" name="Text Placeholder 4">
            <a:extLst>
              <a:ext uri="{FF2B5EF4-FFF2-40B4-BE49-F238E27FC236}">
                <a16:creationId xmlns:a16="http://schemas.microsoft.com/office/drawing/2014/main" id="{815023E7-5E4E-4499-91EC-256A78CC2E54}"/>
              </a:ext>
            </a:extLst>
          </p:cNvPr>
          <p:cNvSpPr>
            <a:spLocks noGrp="1"/>
          </p:cNvSpPr>
          <p:nvPr>
            <p:ph type="body" idx="3"/>
          </p:nvPr>
        </p:nvSpPr>
        <p:spPr/>
        <p:txBody>
          <a:bodyPr/>
          <a:lstStyle/>
          <a:p>
            <a:endParaRPr lang="en-US"/>
          </a:p>
        </p:txBody>
      </p:sp>
    </p:spTree>
    <p:extLst>
      <p:ext uri="{BB962C8B-B14F-4D97-AF65-F5344CB8AC3E}">
        <p14:creationId xmlns:p14="http://schemas.microsoft.com/office/powerpoint/2010/main" val="962967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Image">
            <a:extLst>
              <a:ext uri="{FF2B5EF4-FFF2-40B4-BE49-F238E27FC236}">
                <a16:creationId xmlns:a16="http://schemas.microsoft.com/office/drawing/2014/main" id="{5CC8FAAD-1B76-4F41-B9AD-7BFA852FE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7451" y="1638300"/>
            <a:ext cx="6586491" cy="4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342DAF7A-42EE-4A7E-B113-A1C96B9BB3AC}"/>
              </a:ext>
            </a:extLst>
          </p:cNvPr>
          <p:cNvSpPr txBox="1">
            <a:spLocks/>
          </p:cNvSpPr>
          <p:nvPr/>
        </p:nvSpPr>
        <p:spPr>
          <a:xfrm>
            <a:off x="1691410" y="293188"/>
            <a:ext cx="8220075" cy="82867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dirty="0" err="1"/>
              <a:t>Kysymys</a:t>
            </a:r>
            <a:r>
              <a:rPr lang="en-US" sz="3200" b="1" dirty="0"/>
              <a:t> 1: </a:t>
            </a:r>
            <a:r>
              <a:rPr lang="en-US" sz="3200" b="1" dirty="0" err="1"/>
              <a:t>Hiukkaskiihdytin</a:t>
            </a:r>
            <a:endParaRPr lang="en-US" sz="3200" b="1" dirty="0">
              <a:solidFill>
                <a:schemeClr val="accent2"/>
              </a:solidFill>
            </a:endParaRPr>
          </a:p>
        </p:txBody>
      </p:sp>
      <p:sp>
        <p:nvSpPr>
          <p:cNvPr id="5" name="Text Placeholder 4">
            <a:extLst>
              <a:ext uri="{FF2B5EF4-FFF2-40B4-BE49-F238E27FC236}">
                <a16:creationId xmlns:a16="http://schemas.microsoft.com/office/drawing/2014/main" id="{3D8C6A36-FDD2-46F9-83BA-4AF1768751BE}"/>
              </a:ext>
            </a:extLst>
          </p:cNvPr>
          <p:cNvSpPr>
            <a:spLocks noGrp="1"/>
          </p:cNvSpPr>
          <p:nvPr>
            <p:ph type="body" idx="1"/>
          </p:nvPr>
        </p:nvSpPr>
        <p:spPr>
          <a:xfrm>
            <a:off x="638058" y="1638300"/>
            <a:ext cx="6132856" cy="3955676"/>
          </a:xfrm>
        </p:spPr>
        <p:txBody>
          <a:bodyPr>
            <a:normAutofit/>
          </a:bodyPr>
          <a:lstStyle/>
          <a:p>
            <a:pPr marL="107950" indent="0">
              <a:buNone/>
            </a:pPr>
            <a:r>
              <a:rPr lang="fi-FI" b="0" dirty="0"/>
              <a:t>Jos hiukkanen pyörii </a:t>
            </a:r>
            <a:r>
              <a:rPr lang="fi-FI" b="0" dirty="0" err="1"/>
              <a:t>myötäpäivää</a:t>
            </a:r>
            <a:r>
              <a:rPr lang="fi-FI" b="0" dirty="0"/>
              <a:t> </a:t>
            </a:r>
            <a:r>
              <a:rPr lang="fi-FI" b="0" dirty="0" err="1"/>
              <a:t>LHC:ssa</a:t>
            </a:r>
            <a:r>
              <a:rPr lang="fi-FI" b="0" dirty="0"/>
              <a:t>, </a:t>
            </a:r>
            <a:r>
              <a:rPr lang="fi-FI" dirty="0"/>
              <a:t>mihin suuntaan magneettikentän tulisi osoittaa?</a:t>
            </a:r>
          </a:p>
          <a:p>
            <a:pPr marL="107950" indent="0">
              <a:buNone/>
            </a:pPr>
            <a:endParaRPr lang="fi-FI" dirty="0"/>
          </a:p>
          <a:p>
            <a:pPr marL="107950" indent="0">
              <a:buNone/>
            </a:pPr>
            <a:endParaRPr lang="fi-FI" dirty="0"/>
          </a:p>
          <a:p>
            <a:pPr marL="107950" indent="0">
              <a:buNone/>
            </a:pPr>
            <a:r>
              <a:rPr lang="fi-FI" dirty="0"/>
              <a:t>A: ylöspäin</a:t>
            </a:r>
          </a:p>
          <a:p>
            <a:pPr marL="107950" indent="0">
              <a:buNone/>
            </a:pPr>
            <a:r>
              <a:rPr lang="fi-FI" dirty="0"/>
              <a:t>B: alaspäin</a:t>
            </a:r>
          </a:p>
          <a:p>
            <a:pPr marL="107950" indent="0">
              <a:buNone/>
            </a:pPr>
            <a:r>
              <a:rPr lang="fi-FI" dirty="0"/>
              <a:t>C: myötäpäivään</a:t>
            </a:r>
          </a:p>
          <a:p>
            <a:pPr marL="107950" indent="0">
              <a:buNone/>
            </a:pPr>
            <a:r>
              <a:rPr lang="fi-FI" dirty="0"/>
              <a:t>D: vastapäivään</a:t>
            </a:r>
          </a:p>
          <a:p>
            <a:pPr marL="107950" indent="0">
              <a:buNone/>
            </a:pPr>
            <a:endParaRPr lang="en-US" dirty="0"/>
          </a:p>
        </p:txBody>
      </p:sp>
      <p:sp>
        <p:nvSpPr>
          <p:cNvPr id="13" name="TextBox 12">
            <a:extLst>
              <a:ext uri="{FF2B5EF4-FFF2-40B4-BE49-F238E27FC236}">
                <a16:creationId xmlns:a16="http://schemas.microsoft.com/office/drawing/2014/main" id="{3E82177C-4C16-4D1E-BFC7-FED6B4937582}"/>
              </a:ext>
            </a:extLst>
          </p:cNvPr>
          <p:cNvSpPr txBox="1"/>
          <p:nvPr/>
        </p:nvSpPr>
        <p:spPr>
          <a:xfrm>
            <a:off x="2318372" y="5704114"/>
            <a:ext cx="2772228" cy="307777"/>
          </a:xfrm>
          <a:prstGeom prst="rect">
            <a:avLst/>
          </a:prstGeom>
          <a:noFill/>
        </p:spPr>
        <p:txBody>
          <a:bodyPr wrap="square" rtlCol="0">
            <a:spAutoFit/>
          </a:bodyPr>
          <a:lstStyle/>
          <a:p>
            <a:r>
              <a:rPr lang="en-US" dirty="0" err="1">
                <a:solidFill>
                  <a:schemeClr val="bg1">
                    <a:lumMod val="85000"/>
                  </a:schemeClr>
                </a:solidFill>
              </a:rPr>
              <a:t>Vinkki</a:t>
            </a:r>
            <a:r>
              <a:rPr lang="en-US" dirty="0">
                <a:solidFill>
                  <a:schemeClr val="bg1">
                    <a:lumMod val="85000"/>
                  </a:schemeClr>
                </a:solidFill>
              </a:rPr>
              <a:t>: </a:t>
            </a:r>
            <a:r>
              <a:rPr lang="en-US" dirty="0" err="1">
                <a:solidFill>
                  <a:schemeClr val="bg1">
                    <a:lumMod val="85000"/>
                  </a:schemeClr>
                </a:solidFill>
              </a:rPr>
              <a:t>Oikean</a:t>
            </a:r>
            <a:r>
              <a:rPr lang="en-US" dirty="0">
                <a:solidFill>
                  <a:schemeClr val="bg1">
                    <a:lumMod val="85000"/>
                  </a:schemeClr>
                </a:solidFill>
              </a:rPr>
              <a:t> </a:t>
            </a:r>
            <a:r>
              <a:rPr lang="en-US" dirty="0" err="1">
                <a:solidFill>
                  <a:schemeClr val="bg1">
                    <a:lumMod val="85000"/>
                  </a:schemeClr>
                </a:solidFill>
              </a:rPr>
              <a:t>käden</a:t>
            </a:r>
            <a:r>
              <a:rPr lang="en-US" dirty="0">
                <a:solidFill>
                  <a:schemeClr val="bg1">
                    <a:lumMod val="85000"/>
                  </a:schemeClr>
                </a:solidFill>
              </a:rPr>
              <a:t> </a:t>
            </a:r>
            <a:r>
              <a:rPr lang="en-US" dirty="0" err="1">
                <a:solidFill>
                  <a:schemeClr val="bg1">
                    <a:lumMod val="85000"/>
                  </a:schemeClr>
                </a:solidFill>
              </a:rPr>
              <a:t>sääntö</a:t>
            </a:r>
            <a:endParaRPr lang="en-US" dirty="0">
              <a:solidFill>
                <a:schemeClr val="bg1">
                  <a:lumMod val="85000"/>
                </a:schemeClr>
              </a:solidFill>
            </a:endParaRPr>
          </a:p>
        </p:txBody>
      </p:sp>
    </p:spTree>
    <p:extLst>
      <p:ext uri="{BB962C8B-B14F-4D97-AF65-F5344CB8AC3E}">
        <p14:creationId xmlns:p14="http://schemas.microsoft.com/office/powerpoint/2010/main" val="2821960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42DAF7A-42EE-4A7E-B113-A1C96B9BB3AC}"/>
              </a:ext>
            </a:extLst>
          </p:cNvPr>
          <p:cNvSpPr txBox="1">
            <a:spLocks/>
          </p:cNvSpPr>
          <p:nvPr/>
        </p:nvSpPr>
        <p:spPr>
          <a:xfrm>
            <a:off x="1691410" y="293188"/>
            <a:ext cx="8220075" cy="82867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dirty="0" err="1"/>
              <a:t>Kysymys</a:t>
            </a:r>
            <a:r>
              <a:rPr lang="en-US" sz="3200" b="1" dirty="0"/>
              <a:t> 2: </a:t>
            </a:r>
            <a:r>
              <a:rPr lang="en-US" sz="3200" b="1" dirty="0" err="1"/>
              <a:t>Elektronvoltti</a:t>
            </a:r>
            <a:endParaRPr lang="en-US" sz="3200" b="1" dirty="0">
              <a:solidFill>
                <a:schemeClr val="accent2"/>
              </a:solidFill>
            </a:endParaRPr>
          </a:p>
        </p:txBody>
      </p:sp>
      <p:sp>
        <p:nvSpPr>
          <p:cNvPr id="5" name="Text Placeholder 4">
            <a:extLst>
              <a:ext uri="{FF2B5EF4-FFF2-40B4-BE49-F238E27FC236}">
                <a16:creationId xmlns:a16="http://schemas.microsoft.com/office/drawing/2014/main" id="{3D8C6A36-FDD2-46F9-83BA-4AF1768751BE}"/>
              </a:ext>
            </a:extLst>
          </p:cNvPr>
          <p:cNvSpPr>
            <a:spLocks noGrp="1"/>
          </p:cNvSpPr>
          <p:nvPr>
            <p:ph type="body" idx="1"/>
          </p:nvPr>
        </p:nvSpPr>
        <p:spPr>
          <a:xfrm>
            <a:off x="1691410" y="1704975"/>
            <a:ext cx="5515092" cy="3955676"/>
          </a:xfrm>
        </p:spPr>
        <p:txBody>
          <a:bodyPr>
            <a:normAutofit/>
          </a:bodyPr>
          <a:lstStyle/>
          <a:p>
            <a:pPr marL="107950" indent="0">
              <a:buNone/>
            </a:pPr>
            <a:r>
              <a:rPr lang="fi-FI" sz="2000" b="0" dirty="0"/>
              <a:t>Vetyatomin ionisaatioenergia on 2.195 x 10</a:t>
            </a:r>
            <a:r>
              <a:rPr lang="fi-FI" sz="2000" b="0" baseline="30000" dirty="0"/>
              <a:t>-18 </a:t>
            </a:r>
            <a:r>
              <a:rPr lang="fi-FI" sz="2000" b="0" dirty="0"/>
              <a:t>J. </a:t>
            </a:r>
          </a:p>
          <a:p>
            <a:pPr marL="107950" indent="0">
              <a:buNone/>
            </a:pPr>
            <a:endParaRPr lang="fi-FI" sz="2000" b="0" dirty="0"/>
          </a:p>
          <a:p>
            <a:pPr marL="107950" indent="0">
              <a:buNone/>
            </a:pPr>
            <a:r>
              <a:rPr lang="fi-FI" sz="2000" b="0" dirty="0"/>
              <a:t>a) Mikä on tämä energia </a:t>
            </a:r>
            <a:r>
              <a:rPr lang="fi-FI" sz="2000" b="0" dirty="0" err="1"/>
              <a:t>elektronivolteina</a:t>
            </a:r>
            <a:r>
              <a:rPr lang="fi-FI" sz="2000" b="0" dirty="0"/>
              <a:t>?</a:t>
            </a:r>
          </a:p>
          <a:p>
            <a:pPr marL="107950" indent="0">
              <a:buNone/>
            </a:pPr>
            <a:r>
              <a:rPr lang="fi-FI" sz="2000" b="0" dirty="0"/>
              <a:t>b) Laske tämän ionisaation hypoteettinen massa. (Vinkki: E = mc</a:t>
            </a:r>
            <a:r>
              <a:rPr lang="fi-FI" sz="2000" b="0" baseline="30000" dirty="0"/>
              <a:t>2</a:t>
            </a:r>
            <a:r>
              <a:rPr lang="fi-FI" sz="2000" b="0" dirty="0"/>
              <a:t>)</a:t>
            </a:r>
            <a:endParaRPr lang="en-US" sz="2000" dirty="0"/>
          </a:p>
        </p:txBody>
      </p:sp>
    </p:spTree>
    <p:extLst>
      <p:ext uri="{BB962C8B-B14F-4D97-AF65-F5344CB8AC3E}">
        <p14:creationId xmlns:p14="http://schemas.microsoft.com/office/powerpoint/2010/main" val="3827885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8"/>
          <p:cNvSpPr txBox="1">
            <a:spLocks noGrp="1"/>
          </p:cNvSpPr>
          <p:nvPr>
            <p:ph type="body" idx="1"/>
          </p:nvPr>
        </p:nvSpPr>
        <p:spPr>
          <a:xfrm>
            <a:off x="826744" y="1638300"/>
            <a:ext cx="4726331" cy="3960000"/>
          </a:xfrm>
          <a:prstGeom prst="rect">
            <a:avLst/>
          </a:prstGeom>
          <a:noFill/>
          <a:ln>
            <a:noFill/>
          </a:ln>
        </p:spPr>
        <p:txBody>
          <a:bodyPr spcFirstLastPara="1" wrap="square" lIns="0" tIns="0" rIns="0" bIns="0" anchor="t" anchorCtr="0">
            <a:normAutofit/>
          </a:bodyPr>
          <a:lstStyle/>
          <a:p>
            <a:pPr marL="266700" lvl="0" indent="-146050" algn="l" rtl="0">
              <a:lnSpc>
                <a:spcPct val="100000"/>
              </a:lnSpc>
              <a:spcBef>
                <a:spcPts val="0"/>
              </a:spcBef>
              <a:spcAft>
                <a:spcPts val="0"/>
              </a:spcAft>
              <a:buClr>
                <a:schemeClr val="dk1"/>
              </a:buClr>
              <a:buSzPts val="1900"/>
              <a:buNone/>
            </a:pPr>
            <a:r>
              <a:rPr lang="en-US" dirty="0" err="1"/>
              <a:t>Seuraavaksi</a:t>
            </a:r>
            <a:r>
              <a:rPr lang="en-US" dirty="0"/>
              <a:t> </a:t>
            </a:r>
            <a:r>
              <a:rPr lang="en-US" dirty="0" err="1"/>
              <a:t>osa</a:t>
            </a:r>
            <a:r>
              <a:rPr lang="en-US" dirty="0"/>
              <a:t> 2 Junior </a:t>
            </a:r>
            <a:r>
              <a:rPr lang="en-US" dirty="0" err="1"/>
              <a:t>Labillä</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1"/>
          <p:cNvSpPr txBox="1">
            <a:spLocks noGrp="1"/>
          </p:cNvSpPr>
          <p:nvPr>
            <p:ph type="title"/>
          </p:nvPr>
        </p:nvSpPr>
        <p:spPr>
          <a:xfrm>
            <a:off x="784224" y="1947863"/>
            <a:ext cx="11026775" cy="285273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FFFFFF"/>
              </a:buClr>
              <a:buSzPts val="15200"/>
              <a:buFont typeface="Arial"/>
              <a:buNone/>
            </a:pPr>
            <a:r>
              <a:rPr lang="fi-FI"/>
              <a:t>Kiitos!</a:t>
            </a:r>
            <a:endParaRPr/>
          </a:p>
        </p:txBody>
      </p:sp>
      <p:sp>
        <p:nvSpPr>
          <p:cNvPr id="438" name="Google Shape;438;p31"/>
          <p:cNvSpPr txBox="1">
            <a:spLocks noGrp="1"/>
          </p:cNvSpPr>
          <p:nvPr>
            <p:ph type="body" idx="2"/>
          </p:nvPr>
        </p:nvSpPr>
        <p:spPr>
          <a:xfrm>
            <a:off x="8270113" y="3666691"/>
            <a:ext cx="2880000" cy="133018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700"/>
              <a:buNone/>
            </a:pPr>
            <a:r>
              <a:rPr lang="en-US" dirty="0" err="1"/>
              <a:t>Lähteet</a:t>
            </a:r>
            <a:r>
              <a:rPr lang="en-US" dirty="0"/>
              <a:t>:</a:t>
            </a:r>
          </a:p>
          <a:p>
            <a:pPr marL="0" lvl="0" indent="0" algn="l" rtl="0">
              <a:lnSpc>
                <a:spcPct val="100000"/>
              </a:lnSpc>
              <a:spcBef>
                <a:spcPts val="0"/>
              </a:spcBef>
              <a:spcAft>
                <a:spcPts val="0"/>
              </a:spcAft>
              <a:buClr>
                <a:srgbClr val="FFFFFF"/>
              </a:buClr>
              <a:buSzPts val="700"/>
              <a:buNone/>
            </a:pPr>
            <a:endParaRPr lang="en-US" dirty="0">
              <a:hlinkClick r:id="rId3"/>
            </a:endParaRPr>
          </a:p>
          <a:p>
            <a:pPr marL="0" lvl="0" indent="0" algn="l" rtl="0">
              <a:lnSpc>
                <a:spcPct val="100000"/>
              </a:lnSpc>
              <a:spcBef>
                <a:spcPts val="0"/>
              </a:spcBef>
              <a:spcAft>
                <a:spcPts val="0"/>
              </a:spcAft>
              <a:buClr>
                <a:srgbClr val="FFFFFF"/>
              </a:buClr>
              <a:buSzPts val="700"/>
              <a:buNone/>
            </a:pPr>
            <a:r>
              <a:rPr lang="en-US" dirty="0">
                <a:hlinkClick r:id="rId3"/>
              </a:rPr>
              <a:t>https://github.com/AaltoJunior/Hiukkaset-Hukassa</a:t>
            </a:r>
            <a:endParaRPr lang="en-US" dirty="0"/>
          </a:p>
          <a:p>
            <a:pPr marL="0" lvl="0" indent="0" algn="l" rtl="0">
              <a:lnSpc>
                <a:spcPct val="100000"/>
              </a:lnSpc>
              <a:spcBef>
                <a:spcPts val="0"/>
              </a:spcBef>
              <a:spcAft>
                <a:spcPts val="0"/>
              </a:spcAft>
              <a:buClr>
                <a:srgbClr val="FFFFFF"/>
              </a:buClr>
              <a:buSzPts val="700"/>
              <a:buNone/>
            </a:pPr>
            <a:endParaRPr lang="en-US" dirty="0"/>
          </a:p>
          <a:p>
            <a:pPr marL="0" lvl="0" indent="0" algn="l" rtl="0">
              <a:lnSpc>
                <a:spcPct val="100000"/>
              </a:lnSpc>
              <a:spcBef>
                <a:spcPts val="0"/>
              </a:spcBef>
              <a:spcAft>
                <a:spcPts val="0"/>
              </a:spcAft>
              <a:buClr>
                <a:srgbClr val="FFFFFF"/>
              </a:buClr>
              <a:buSzPts val="700"/>
              <a:buNone/>
            </a:pPr>
            <a:r>
              <a:rPr lang="en-US" dirty="0"/>
              <a:t>A BRIEF INTRODUCTION TO PARTICLE PHYSICS by Nari Mistry, Laboratory for Elementary Particle Physics, Cornell University </a:t>
            </a:r>
            <a:r>
              <a:rPr lang="en-US" dirty="0">
                <a:hlinkClick r:id="rId4"/>
              </a:rPr>
              <a:t>https://www.classe.cornell.edu/rsrc/Home/Outreach/TeachingResources/Brief_Intro_to_HEP1.pdf</a:t>
            </a:r>
            <a:endParaRPr lang="en-US" dirty="0"/>
          </a:p>
          <a:p>
            <a:pPr marL="0" lvl="0" indent="0" algn="l" rtl="0">
              <a:lnSpc>
                <a:spcPct val="100000"/>
              </a:lnSpc>
              <a:spcBef>
                <a:spcPts val="0"/>
              </a:spcBef>
              <a:spcAft>
                <a:spcPts val="0"/>
              </a:spcAft>
              <a:buClr>
                <a:srgbClr val="FFFFFF"/>
              </a:buClr>
              <a:buSzPts val="700"/>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Image">
            <a:extLst>
              <a:ext uri="{FF2B5EF4-FFF2-40B4-BE49-F238E27FC236}">
                <a16:creationId xmlns:a16="http://schemas.microsoft.com/office/drawing/2014/main" id="{5CC8FAAD-1B76-4F41-B9AD-7BFA852FE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7451" y="1638300"/>
            <a:ext cx="6586491" cy="4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342DAF7A-42EE-4A7E-B113-A1C96B9BB3AC}"/>
              </a:ext>
            </a:extLst>
          </p:cNvPr>
          <p:cNvSpPr txBox="1">
            <a:spLocks/>
          </p:cNvSpPr>
          <p:nvPr/>
        </p:nvSpPr>
        <p:spPr>
          <a:xfrm>
            <a:off x="1691410" y="293188"/>
            <a:ext cx="8220075" cy="82867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dirty="0" err="1"/>
              <a:t>Kysymys</a:t>
            </a:r>
            <a:r>
              <a:rPr lang="en-US" sz="3200" b="1" dirty="0"/>
              <a:t> 1: </a:t>
            </a:r>
            <a:r>
              <a:rPr lang="en-US" sz="3200" b="1" dirty="0" err="1"/>
              <a:t>Hiukkaskiihdytin</a:t>
            </a:r>
            <a:endParaRPr lang="en-US" sz="3200" b="1" dirty="0"/>
          </a:p>
        </p:txBody>
      </p:sp>
      <p:sp>
        <p:nvSpPr>
          <p:cNvPr id="5" name="Text Placeholder 4">
            <a:extLst>
              <a:ext uri="{FF2B5EF4-FFF2-40B4-BE49-F238E27FC236}">
                <a16:creationId xmlns:a16="http://schemas.microsoft.com/office/drawing/2014/main" id="{3D8C6A36-FDD2-46F9-83BA-4AF1768751BE}"/>
              </a:ext>
            </a:extLst>
          </p:cNvPr>
          <p:cNvSpPr>
            <a:spLocks noGrp="1"/>
          </p:cNvSpPr>
          <p:nvPr>
            <p:ph type="body" idx="1"/>
          </p:nvPr>
        </p:nvSpPr>
        <p:spPr>
          <a:xfrm>
            <a:off x="638058" y="1420539"/>
            <a:ext cx="6132856" cy="1359047"/>
          </a:xfrm>
        </p:spPr>
        <p:txBody>
          <a:bodyPr>
            <a:normAutofit/>
          </a:bodyPr>
          <a:lstStyle/>
          <a:p>
            <a:pPr marL="107950" indent="0">
              <a:buNone/>
            </a:pPr>
            <a:r>
              <a:rPr lang="fi-FI" b="0" dirty="0"/>
              <a:t>Jos hiukkanen pyörii </a:t>
            </a:r>
            <a:r>
              <a:rPr lang="fi-FI" b="0" dirty="0" err="1"/>
              <a:t>myötäpäivään</a:t>
            </a:r>
            <a:r>
              <a:rPr lang="fi-FI" b="0" dirty="0"/>
              <a:t> </a:t>
            </a:r>
            <a:r>
              <a:rPr lang="fi-FI" b="0" dirty="0" err="1"/>
              <a:t>LHC:ssa</a:t>
            </a:r>
            <a:r>
              <a:rPr lang="fi-FI" b="0" dirty="0"/>
              <a:t>, </a:t>
            </a:r>
            <a:r>
              <a:rPr lang="fi-FI" dirty="0"/>
              <a:t>mihin suuntaan magneettikentän tulisi osoittaa?</a:t>
            </a:r>
          </a:p>
          <a:p>
            <a:pPr marL="107950" indent="0">
              <a:buNone/>
            </a:pPr>
            <a:endParaRPr lang="fi-FI" dirty="0"/>
          </a:p>
          <a:p>
            <a:pPr marL="107950" indent="0">
              <a:buNone/>
            </a:pPr>
            <a:r>
              <a:rPr lang="fi-FI" dirty="0"/>
              <a:t>VASTAUS:</a:t>
            </a:r>
            <a:endParaRPr lang="en-US" dirty="0"/>
          </a:p>
        </p:txBody>
      </p:sp>
      <p:sp>
        <p:nvSpPr>
          <p:cNvPr id="13" name="TextBox 12">
            <a:extLst>
              <a:ext uri="{FF2B5EF4-FFF2-40B4-BE49-F238E27FC236}">
                <a16:creationId xmlns:a16="http://schemas.microsoft.com/office/drawing/2014/main" id="{3E82177C-4C16-4D1E-BFC7-FED6B4937582}"/>
              </a:ext>
            </a:extLst>
          </p:cNvPr>
          <p:cNvSpPr txBox="1"/>
          <p:nvPr/>
        </p:nvSpPr>
        <p:spPr>
          <a:xfrm>
            <a:off x="2318372" y="5704114"/>
            <a:ext cx="2772228" cy="307777"/>
          </a:xfrm>
          <a:prstGeom prst="rect">
            <a:avLst/>
          </a:prstGeom>
          <a:noFill/>
        </p:spPr>
        <p:txBody>
          <a:bodyPr wrap="square" rtlCol="0">
            <a:spAutoFit/>
          </a:bodyPr>
          <a:lstStyle/>
          <a:p>
            <a:r>
              <a:rPr lang="en-US" dirty="0" err="1">
                <a:solidFill>
                  <a:schemeClr val="bg1">
                    <a:lumMod val="75000"/>
                  </a:schemeClr>
                </a:solidFill>
              </a:rPr>
              <a:t>Vinkki</a:t>
            </a:r>
            <a:r>
              <a:rPr lang="en-US" dirty="0">
                <a:solidFill>
                  <a:schemeClr val="bg1">
                    <a:lumMod val="75000"/>
                  </a:schemeClr>
                </a:solidFill>
              </a:rPr>
              <a:t>: </a:t>
            </a:r>
            <a:r>
              <a:rPr lang="en-US" dirty="0" err="1">
                <a:solidFill>
                  <a:schemeClr val="bg1">
                    <a:lumMod val="75000"/>
                  </a:schemeClr>
                </a:solidFill>
              </a:rPr>
              <a:t>Oikean</a:t>
            </a:r>
            <a:r>
              <a:rPr lang="en-US" dirty="0">
                <a:solidFill>
                  <a:schemeClr val="bg1">
                    <a:lumMod val="75000"/>
                  </a:schemeClr>
                </a:solidFill>
              </a:rPr>
              <a:t> </a:t>
            </a:r>
            <a:r>
              <a:rPr lang="en-US" dirty="0" err="1">
                <a:solidFill>
                  <a:schemeClr val="bg1">
                    <a:lumMod val="75000"/>
                  </a:schemeClr>
                </a:solidFill>
              </a:rPr>
              <a:t>käden</a:t>
            </a:r>
            <a:r>
              <a:rPr lang="en-US" dirty="0">
                <a:solidFill>
                  <a:schemeClr val="bg1">
                    <a:lumMod val="75000"/>
                  </a:schemeClr>
                </a:solidFill>
              </a:rPr>
              <a:t> </a:t>
            </a:r>
            <a:r>
              <a:rPr lang="en-US" dirty="0" err="1">
                <a:solidFill>
                  <a:schemeClr val="bg1">
                    <a:lumMod val="75000"/>
                  </a:schemeClr>
                </a:solidFill>
              </a:rPr>
              <a:t>sääntö</a:t>
            </a:r>
            <a:endParaRPr lang="en-US" dirty="0">
              <a:solidFill>
                <a:schemeClr val="bg1">
                  <a:lumMod val="75000"/>
                </a:schemeClr>
              </a:solidFill>
            </a:endParaRPr>
          </a:p>
        </p:txBody>
      </p:sp>
      <p:pic>
        <p:nvPicPr>
          <p:cNvPr id="6146" name="Picture 2" descr="Image">
            <a:extLst>
              <a:ext uri="{FF2B5EF4-FFF2-40B4-BE49-F238E27FC236}">
                <a16:creationId xmlns:a16="http://schemas.microsoft.com/office/drawing/2014/main" id="{7DA15D58-C703-408F-B08F-B952B6F627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9262" y="2351314"/>
            <a:ext cx="5592394" cy="392920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0E69B57-9ABD-48B6-A03B-FC8358CFCAF2}"/>
              </a:ext>
            </a:extLst>
          </p:cNvPr>
          <p:cNvSpPr txBox="1"/>
          <p:nvPr/>
        </p:nvSpPr>
        <p:spPr>
          <a:xfrm>
            <a:off x="1057291" y="2779586"/>
            <a:ext cx="3692446" cy="2246769"/>
          </a:xfrm>
          <a:prstGeom prst="rect">
            <a:avLst/>
          </a:prstGeom>
          <a:noFill/>
        </p:spPr>
        <p:txBody>
          <a:bodyPr wrap="square">
            <a:spAutoFit/>
          </a:bodyPr>
          <a:lstStyle/>
          <a:p>
            <a:r>
              <a:rPr lang="fi-FI" b="1" dirty="0"/>
              <a:t>A: </a:t>
            </a:r>
            <a:r>
              <a:rPr lang="fi-FI" dirty="0"/>
              <a:t>Magneettikentän tulee osoittaa </a:t>
            </a:r>
            <a:r>
              <a:rPr lang="fi-FI" i="1" dirty="0"/>
              <a:t>ylöspäin</a:t>
            </a:r>
            <a:r>
              <a:rPr lang="fi-FI" dirty="0"/>
              <a:t>, jotta sen aiheuttama voima pitää protonin ympyräradalla.</a:t>
            </a:r>
          </a:p>
          <a:p>
            <a:endParaRPr lang="fi-FI" dirty="0"/>
          </a:p>
          <a:p>
            <a:r>
              <a:rPr lang="fi-FI" dirty="0"/>
              <a:t>LHC kiihdyttimessä kiihdytetään kuitenkin protoneja molempiin suuntiin.</a:t>
            </a:r>
          </a:p>
          <a:p>
            <a:endParaRPr lang="fi-FI" dirty="0"/>
          </a:p>
          <a:p>
            <a:r>
              <a:rPr lang="fi-FI" dirty="0"/>
              <a:t>Magneettikenttä osoittaa alaspäin toisessa putkessa, jossa protonit viilettävät vastapäivään.</a:t>
            </a:r>
            <a:endParaRPr lang="en-US" dirty="0"/>
          </a:p>
        </p:txBody>
      </p:sp>
    </p:spTree>
    <p:extLst>
      <p:ext uri="{BB962C8B-B14F-4D97-AF65-F5344CB8AC3E}">
        <p14:creationId xmlns:p14="http://schemas.microsoft.com/office/powerpoint/2010/main" val="1654353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EA71D-417D-4772-8681-3A2D2740A0E9}"/>
              </a:ext>
            </a:extLst>
          </p:cNvPr>
          <p:cNvSpPr>
            <a:spLocks noGrp="1"/>
          </p:cNvSpPr>
          <p:nvPr>
            <p:ph type="title"/>
          </p:nvPr>
        </p:nvSpPr>
        <p:spPr>
          <a:xfrm>
            <a:off x="3133724" y="533400"/>
            <a:ext cx="8220075" cy="676275"/>
          </a:xfrm>
        </p:spPr>
        <p:txBody>
          <a:bodyPr/>
          <a:lstStyle/>
          <a:p>
            <a:r>
              <a:rPr lang="fi-FI" sz="1600" dirty="0"/>
              <a:t>Tarkastelkaa miten eri hiukkaset käyttäytyvät CMS ilmaisimen kerroksissa.</a:t>
            </a:r>
            <a:br>
              <a:rPr lang="fi-FI" sz="1600" dirty="0"/>
            </a:br>
            <a:r>
              <a:rPr lang="fi-FI" sz="1600" dirty="0"/>
              <a:t>Selvitä millainen varaus kuvan hiukkasilla on. </a:t>
            </a:r>
            <a:endParaRPr lang="en-US" sz="1600" dirty="0"/>
          </a:p>
        </p:txBody>
      </p:sp>
      <p:sp>
        <p:nvSpPr>
          <p:cNvPr id="4" name="Slide Number Placeholder 3">
            <a:extLst>
              <a:ext uri="{FF2B5EF4-FFF2-40B4-BE49-F238E27FC236}">
                <a16:creationId xmlns:a16="http://schemas.microsoft.com/office/drawing/2014/main" id="{2EB719E3-E068-427D-8AD4-F0E017AA0197}"/>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i-FI" smtClean="0"/>
              <a:t>26</a:t>
            </a:fld>
            <a:endParaRPr lang="fi-FI"/>
          </a:p>
        </p:txBody>
      </p:sp>
      <p:pic>
        <p:nvPicPr>
          <p:cNvPr id="5" name="Picture 4">
            <a:extLst>
              <a:ext uri="{FF2B5EF4-FFF2-40B4-BE49-F238E27FC236}">
                <a16:creationId xmlns:a16="http://schemas.microsoft.com/office/drawing/2014/main" id="{7D6EA34B-72D6-4E58-BEBB-94416A6C01F5}"/>
              </a:ext>
            </a:extLst>
          </p:cNvPr>
          <p:cNvPicPr>
            <a:picLocks noChangeAspect="1"/>
          </p:cNvPicPr>
          <p:nvPr/>
        </p:nvPicPr>
        <p:blipFill>
          <a:blip r:embed="rId2"/>
          <a:stretch>
            <a:fillRect/>
          </a:stretch>
        </p:blipFill>
        <p:spPr>
          <a:xfrm>
            <a:off x="2359025" y="279400"/>
            <a:ext cx="8790551" cy="6299200"/>
          </a:xfrm>
          <a:prstGeom prst="rect">
            <a:avLst/>
          </a:prstGeom>
        </p:spPr>
      </p:pic>
      <p:sp>
        <p:nvSpPr>
          <p:cNvPr id="9" name="TextBox 8">
            <a:extLst>
              <a:ext uri="{FF2B5EF4-FFF2-40B4-BE49-F238E27FC236}">
                <a16:creationId xmlns:a16="http://schemas.microsoft.com/office/drawing/2014/main" id="{5D0547C0-9265-43FF-9FCB-75368BCAB623}"/>
              </a:ext>
            </a:extLst>
          </p:cNvPr>
          <p:cNvSpPr txBox="1"/>
          <p:nvPr/>
        </p:nvSpPr>
        <p:spPr>
          <a:xfrm>
            <a:off x="10593670" y="5702301"/>
            <a:ext cx="1739900" cy="523220"/>
          </a:xfrm>
          <a:prstGeom prst="rect">
            <a:avLst/>
          </a:prstGeom>
          <a:noFill/>
        </p:spPr>
        <p:txBody>
          <a:bodyPr wrap="square" rtlCol="0">
            <a:spAutoFit/>
          </a:bodyPr>
          <a:lstStyle/>
          <a:p>
            <a:r>
              <a:rPr lang="en-US" i="1" dirty="0"/>
              <a:t>Slide: Mikko Voutilainen</a:t>
            </a:r>
          </a:p>
        </p:txBody>
      </p:sp>
    </p:spTree>
    <p:extLst>
      <p:ext uri="{BB962C8B-B14F-4D97-AF65-F5344CB8AC3E}">
        <p14:creationId xmlns:p14="http://schemas.microsoft.com/office/powerpoint/2010/main" val="1512795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42DAF7A-42EE-4A7E-B113-A1C96B9BB3AC}"/>
              </a:ext>
            </a:extLst>
          </p:cNvPr>
          <p:cNvSpPr txBox="1">
            <a:spLocks/>
          </p:cNvSpPr>
          <p:nvPr/>
        </p:nvSpPr>
        <p:spPr>
          <a:xfrm>
            <a:off x="1691410" y="293188"/>
            <a:ext cx="8220075" cy="82867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dirty="0" err="1"/>
              <a:t>Kysymys</a:t>
            </a:r>
            <a:r>
              <a:rPr lang="en-US" sz="3200" b="1" dirty="0"/>
              <a:t> 2: </a:t>
            </a:r>
            <a:r>
              <a:rPr lang="en-US" sz="3200" b="1" dirty="0" err="1"/>
              <a:t>Elektronvoltti</a:t>
            </a:r>
            <a:endParaRPr lang="en-US" sz="3200" b="1" dirty="0">
              <a:solidFill>
                <a:schemeClr val="accent2"/>
              </a:solidFill>
            </a:endParaRPr>
          </a:p>
        </p:txBody>
      </p:sp>
      <p:sp>
        <p:nvSpPr>
          <p:cNvPr id="5" name="Text Placeholder 4">
            <a:extLst>
              <a:ext uri="{FF2B5EF4-FFF2-40B4-BE49-F238E27FC236}">
                <a16:creationId xmlns:a16="http://schemas.microsoft.com/office/drawing/2014/main" id="{3D8C6A36-FDD2-46F9-83BA-4AF1768751BE}"/>
              </a:ext>
            </a:extLst>
          </p:cNvPr>
          <p:cNvSpPr>
            <a:spLocks noGrp="1"/>
          </p:cNvSpPr>
          <p:nvPr>
            <p:ph type="body" idx="1"/>
          </p:nvPr>
        </p:nvSpPr>
        <p:spPr>
          <a:xfrm>
            <a:off x="1691410" y="1704975"/>
            <a:ext cx="5515092" cy="3955676"/>
          </a:xfrm>
        </p:spPr>
        <p:txBody>
          <a:bodyPr>
            <a:normAutofit/>
          </a:bodyPr>
          <a:lstStyle/>
          <a:p>
            <a:pPr marL="107950" indent="0">
              <a:buNone/>
            </a:pPr>
            <a:r>
              <a:rPr lang="fi-FI" sz="2000" b="0" dirty="0"/>
              <a:t>Vetyatomin ionisaatioenergia on 2.195 x 10</a:t>
            </a:r>
            <a:r>
              <a:rPr lang="fi-FI" sz="2000" b="0" baseline="30000" dirty="0"/>
              <a:t>-18 </a:t>
            </a:r>
            <a:r>
              <a:rPr lang="fi-FI" sz="2000" b="0" dirty="0"/>
              <a:t>J. </a:t>
            </a:r>
          </a:p>
          <a:p>
            <a:pPr marL="107950" indent="0">
              <a:buNone/>
            </a:pPr>
            <a:endParaRPr lang="fi-FI" sz="2000" b="0" dirty="0"/>
          </a:p>
          <a:p>
            <a:pPr marL="107950" indent="0">
              <a:buNone/>
            </a:pPr>
            <a:r>
              <a:rPr lang="fi-FI" sz="2000" b="0" dirty="0"/>
              <a:t>a) Mikä on tämä energia </a:t>
            </a:r>
            <a:r>
              <a:rPr lang="fi-FI" sz="2000" b="0" dirty="0" err="1"/>
              <a:t>elektronivolteina</a:t>
            </a:r>
            <a:r>
              <a:rPr lang="fi-FI" sz="2000" b="0" dirty="0"/>
              <a:t>?</a:t>
            </a:r>
          </a:p>
          <a:p>
            <a:pPr marL="107950" indent="0">
              <a:buNone/>
            </a:pPr>
            <a:r>
              <a:rPr lang="fi-FI" sz="2000" b="0" dirty="0"/>
              <a:t>b) Laske tämän ionisaation hypoteettinen massa kilogrammoissa. (Vinkki: E = mc</a:t>
            </a:r>
            <a:r>
              <a:rPr lang="fi-FI" sz="2000" b="0" baseline="30000" dirty="0"/>
              <a:t>2</a:t>
            </a:r>
            <a:r>
              <a:rPr lang="fi-FI" sz="2000" b="0" dirty="0"/>
              <a:t>)</a:t>
            </a:r>
            <a:endParaRPr lang="en-US" sz="2000" dirty="0"/>
          </a:p>
        </p:txBody>
      </p:sp>
      <p:sp>
        <p:nvSpPr>
          <p:cNvPr id="4" name="TextBox 3">
            <a:extLst>
              <a:ext uri="{FF2B5EF4-FFF2-40B4-BE49-F238E27FC236}">
                <a16:creationId xmlns:a16="http://schemas.microsoft.com/office/drawing/2014/main" id="{288C9A63-C813-B5BA-4DDD-102A63B8B2B1}"/>
              </a:ext>
            </a:extLst>
          </p:cNvPr>
          <p:cNvSpPr txBox="1"/>
          <p:nvPr/>
        </p:nvSpPr>
        <p:spPr>
          <a:xfrm>
            <a:off x="1691410" y="3561547"/>
            <a:ext cx="4328390" cy="2800767"/>
          </a:xfrm>
          <a:prstGeom prst="rect">
            <a:avLst/>
          </a:prstGeom>
          <a:noFill/>
        </p:spPr>
        <p:txBody>
          <a:bodyPr wrap="square">
            <a:spAutoFit/>
          </a:bodyPr>
          <a:lstStyle/>
          <a:p>
            <a:pPr algn="l" fontAlgn="base"/>
            <a:r>
              <a:rPr lang="fi-FI" sz="1600" b="1" i="0" dirty="0">
                <a:solidFill>
                  <a:srgbClr val="282828"/>
                </a:solidFill>
                <a:effectLst/>
                <a:latin typeface="+mn-lt"/>
              </a:rPr>
              <a:t>Ratkaisu a):</a:t>
            </a:r>
            <a:br>
              <a:rPr lang="fi-FI" sz="1600" b="0" i="0" dirty="0">
                <a:solidFill>
                  <a:srgbClr val="282828"/>
                </a:solidFill>
                <a:effectLst/>
                <a:latin typeface="+mn-lt"/>
              </a:rPr>
            </a:br>
            <a:endParaRPr lang="fi-FI" sz="1600" b="0" i="0" dirty="0">
              <a:solidFill>
                <a:srgbClr val="282828"/>
              </a:solidFill>
              <a:effectLst/>
              <a:latin typeface="+mn-lt"/>
            </a:endParaRPr>
          </a:p>
          <a:p>
            <a:pPr algn="l" fontAlgn="base"/>
            <a:endParaRPr lang="fi-FI" sz="1600" dirty="0">
              <a:solidFill>
                <a:srgbClr val="282828"/>
              </a:solidFill>
              <a:latin typeface="+mn-lt"/>
            </a:endParaRPr>
          </a:p>
          <a:p>
            <a:pPr algn="l" fontAlgn="base"/>
            <a:endParaRPr lang="fi-FI" sz="1600" dirty="0">
              <a:solidFill>
                <a:srgbClr val="282828"/>
              </a:solidFill>
              <a:latin typeface="+mn-lt"/>
            </a:endParaRPr>
          </a:p>
          <a:p>
            <a:pPr algn="l" fontAlgn="base"/>
            <a:endParaRPr lang="fi-FI" sz="1600" dirty="0">
              <a:solidFill>
                <a:srgbClr val="282828"/>
              </a:solidFill>
              <a:latin typeface="+mn-lt"/>
            </a:endParaRPr>
          </a:p>
          <a:p>
            <a:pPr algn="l" fontAlgn="base"/>
            <a:endParaRPr lang="fi-FI" sz="1600" dirty="0">
              <a:solidFill>
                <a:srgbClr val="282828"/>
              </a:solidFill>
              <a:latin typeface="+mn-lt"/>
            </a:endParaRPr>
          </a:p>
          <a:p>
            <a:pPr algn="l" fontAlgn="base"/>
            <a:endParaRPr lang="fi-FI" sz="1600" dirty="0">
              <a:solidFill>
                <a:srgbClr val="282828"/>
              </a:solidFill>
              <a:latin typeface="+mn-lt"/>
            </a:endParaRPr>
          </a:p>
          <a:p>
            <a:pPr algn="l" fontAlgn="base"/>
            <a:r>
              <a:rPr lang="fi-FI" sz="1600" b="0" i="0" dirty="0">
                <a:solidFill>
                  <a:srgbClr val="282828"/>
                </a:solidFill>
                <a:effectLst/>
                <a:latin typeface="+mn-lt"/>
              </a:rPr>
              <a:t>= 13.7 </a:t>
            </a:r>
            <a:r>
              <a:rPr lang="fi-FI" sz="1600" b="0" i="0" dirty="0" err="1">
                <a:solidFill>
                  <a:srgbClr val="282828"/>
                </a:solidFill>
                <a:effectLst/>
                <a:latin typeface="+mn-lt"/>
              </a:rPr>
              <a:t>eV</a:t>
            </a:r>
            <a:endParaRPr lang="fi-FI" sz="1600" b="0" i="0" dirty="0">
              <a:solidFill>
                <a:srgbClr val="282828"/>
              </a:solidFill>
              <a:effectLst/>
              <a:latin typeface="+mn-lt"/>
            </a:endParaRPr>
          </a:p>
          <a:p>
            <a:pPr algn="l" fontAlgn="base"/>
            <a:endParaRPr lang="fi-FI" sz="1600" b="1" i="0" dirty="0">
              <a:solidFill>
                <a:srgbClr val="282828"/>
              </a:solidFill>
              <a:effectLst/>
              <a:latin typeface="+mn-lt"/>
            </a:endParaRPr>
          </a:p>
          <a:p>
            <a:pPr algn="l" fontAlgn="base"/>
            <a:r>
              <a:rPr lang="fi-FI" sz="1600" b="1" i="0" dirty="0">
                <a:solidFill>
                  <a:srgbClr val="282828"/>
                </a:solidFill>
                <a:effectLst/>
                <a:latin typeface="+mn-lt"/>
              </a:rPr>
              <a:t>Vastaus:</a:t>
            </a:r>
            <a:br>
              <a:rPr lang="fi-FI" sz="1600" b="0" i="0" dirty="0">
                <a:solidFill>
                  <a:srgbClr val="282828"/>
                </a:solidFill>
                <a:effectLst/>
                <a:latin typeface="+mn-lt"/>
              </a:rPr>
            </a:br>
            <a:r>
              <a:rPr lang="fi-FI" sz="1600" b="0" i="0" dirty="0">
                <a:solidFill>
                  <a:srgbClr val="282828"/>
                </a:solidFill>
                <a:effectLst/>
                <a:latin typeface="+mn-lt"/>
              </a:rPr>
              <a:t>Vetyatomin </a:t>
            </a:r>
            <a:r>
              <a:rPr lang="fi-FI" sz="1600" b="0" i="0" u="none" strike="noStrike" dirty="0">
                <a:solidFill>
                  <a:srgbClr val="282828"/>
                </a:solidFill>
                <a:effectLst/>
                <a:latin typeface="+mn-lt"/>
                <a:hlinkClick r:id="rId3"/>
              </a:rPr>
              <a:t>ionisaatioenergia</a:t>
            </a:r>
            <a:r>
              <a:rPr lang="fi-FI" sz="1600" b="0" i="0" dirty="0">
                <a:solidFill>
                  <a:srgbClr val="282828"/>
                </a:solidFill>
                <a:effectLst/>
                <a:latin typeface="+mn-lt"/>
              </a:rPr>
              <a:t> on 13.7 </a:t>
            </a:r>
            <a:r>
              <a:rPr lang="fi-FI" sz="1600" b="0" i="0" dirty="0" err="1">
                <a:solidFill>
                  <a:srgbClr val="282828"/>
                </a:solidFill>
                <a:effectLst/>
                <a:latin typeface="+mn-lt"/>
              </a:rPr>
              <a:t>eV</a:t>
            </a:r>
            <a:endParaRPr lang="fi-FI" sz="1600" b="0" i="0" dirty="0">
              <a:solidFill>
                <a:srgbClr val="282828"/>
              </a:solidFill>
              <a:effectLst/>
              <a:latin typeface="+mn-lt"/>
            </a:endParaRPr>
          </a:p>
        </p:txBody>
      </p:sp>
      <p:pic>
        <p:nvPicPr>
          <p:cNvPr id="6" name="Picture 5">
            <a:extLst>
              <a:ext uri="{FF2B5EF4-FFF2-40B4-BE49-F238E27FC236}">
                <a16:creationId xmlns:a16="http://schemas.microsoft.com/office/drawing/2014/main" id="{DD0C015D-1BF1-959A-C8BB-2664B2C11C4A}"/>
              </a:ext>
            </a:extLst>
          </p:cNvPr>
          <p:cNvPicPr>
            <a:picLocks noChangeAspect="1"/>
          </p:cNvPicPr>
          <p:nvPr/>
        </p:nvPicPr>
        <p:blipFill>
          <a:blip r:embed="rId4"/>
          <a:stretch>
            <a:fillRect/>
          </a:stretch>
        </p:blipFill>
        <p:spPr>
          <a:xfrm>
            <a:off x="1691410" y="3873155"/>
            <a:ext cx="3943900" cy="1133633"/>
          </a:xfrm>
          <a:prstGeom prst="rect">
            <a:avLst/>
          </a:prstGeom>
        </p:spPr>
      </p:pic>
      <p:sp>
        <p:nvSpPr>
          <p:cNvPr id="8" name="TextBox 7">
            <a:extLst>
              <a:ext uri="{FF2B5EF4-FFF2-40B4-BE49-F238E27FC236}">
                <a16:creationId xmlns:a16="http://schemas.microsoft.com/office/drawing/2014/main" id="{BFF6B1E2-787C-577D-953E-1E18430B231E}"/>
              </a:ext>
            </a:extLst>
          </p:cNvPr>
          <p:cNvSpPr txBox="1"/>
          <p:nvPr/>
        </p:nvSpPr>
        <p:spPr>
          <a:xfrm>
            <a:off x="6358660" y="3656993"/>
            <a:ext cx="4328390" cy="2800767"/>
          </a:xfrm>
          <a:prstGeom prst="rect">
            <a:avLst/>
          </a:prstGeom>
          <a:noFill/>
        </p:spPr>
        <p:txBody>
          <a:bodyPr wrap="square">
            <a:spAutoFit/>
          </a:bodyPr>
          <a:lstStyle/>
          <a:p>
            <a:pPr algn="l" fontAlgn="base"/>
            <a:r>
              <a:rPr lang="fi-FI" sz="1600" b="1" i="0" dirty="0">
                <a:solidFill>
                  <a:srgbClr val="282828"/>
                </a:solidFill>
                <a:effectLst/>
                <a:latin typeface="+mn-lt"/>
              </a:rPr>
              <a:t>Ratkaisu b):</a:t>
            </a:r>
          </a:p>
          <a:p>
            <a:pPr algn="l" fontAlgn="base"/>
            <a:endParaRPr lang="fi-FI" sz="1600" b="1" dirty="0">
              <a:solidFill>
                <a:srgbClr val="282828"/>
              </a:solidFill>
              <a:latin typeface="+mn-lt"/>
            </a:endParaRPr>
          </a:p>
          <a:p>
            <a:pPr algn="l" fontAlgn="base"/>
            <a:r>
              <a:rPr lang="fi-FI" sz="1600" dirty="0">
                <a:solidFill>
                  <a:srgbClr val="282828"/>
                </a:solidFill>
                <a:latin typeface="+mn-lt"/>
              </a:rPr>
              <a:t>m</a:t>
            </a:r>
            <a:r>
              <a:rPr lang="fi-FI" sz="1600" i="0" dirty="0">
                <a:solidFill>
                  <a:srgbClr val="282828"/>
                </a:solidFill>
                <a:effectLst/>
                <a:latin typeface="+mn-lt"/>
              </a:rPr>
              <a:t> = E/</a:t>
            </a:r>
            <a:r>
              <a:rPr lang="fi-FI" sz="1600" b="0" dirty="0"/>
              <a:t>c</a:t>
            </a:r>
            <a:r>
              <a:rPr lang="fi-FI" sz="1600" b="0" baseline="30000" dirty="0"/>
              <a:t>2 </a:t>
            </a:r>
            <a:endParaRPr lang="fi-FI" sz="1600" b="0" i="0" dirty="0">
              <a:solidFill>
                <a:srgbClr val="282828"/>
              </a:solidFill>
              <a:effectLst/>
              <a:latin typeface="+mn-lt"/>
            </a:endParaRPr>
          </a:p>
          <a:p>
            <a:pPr algn="l" fontAlgn="base"/>
            <a:r>
              <a:rPr lang="fi-FI" sz="1600" dirty="0">
                <a:solidFill>
                  <a:srgbClr val="282828"/>
                </a:solidFill>
                <a:latin typeface="+mn-lt"/>
              </a:rPr>
              <a:t>c</a:t>
            </a:r>
            <a:r>
              <a:rPr lang="fi-FI" sz="1600" b="0" i="0" dirty="0">
                <a:solidFill>
                  <a:srgbClr val="282828"/>
                </a:solidFill>
                <a:effectLst/>
                <a:latin typeface="+mn-lt"/>
              </a:rPr>
              <a:t> = 2.99792458⋅10</a:t>
            </a:r>
            <a:r>
              <a:rPr lang="fi-FI" sz="1600" b="0" i="0" baseline="30000" dirty="0">
                <a:solidFill>
                  <a:srgbClr val="282828"/>
                </a:solidFill>
                <a:effectLst/>
                <a:latin typeface="+mn-lt"/>
              </a:rPr>
              <a:t>8 </a:t>
            </a:r>
            <a:r>
              <a:rPr lang="fi-FI" sz="1600" b="0" i="0" dirty="0">
                <a:solidFill>
                  <a:srgbClr val="282828"/>
                </a:solidFill>
                <a:effectLst/>
                <a:latin typeface="+mn-lt"/>
              </a:rPr>
              <a:t>m/s</a:t>
            </a:r>
          </a:p>
          <a:p>
            <a:pPr algn="l" fontAlgn="base"/>
            <a:endParaRPr lang="fi-FI" sz="1600" dirty="0">
              <a:solidFill>
                <a:srgbClr val="282828"/>
              </a:solidFill>
              <a:latin typeface="+mn-lt"/>
            </a:endParaRPr>
          </a:p>
          <a:p>
            <a:pPr algn="l" fontAlgn="base"/>
            <a:endParaRPr lang="fi-FI" sz="1600" b="0" i="0" dirty="0">
              <a:solidFill>
                <a:srgbClr val="282828"/>
              </a:solidFill>
              <a:effectLst/>
              <a:latin typeface="+mn-lt"/>
            </a:endParaRPr>
          </a:p>
          <a:p>
            <a:pPr algn="l" fontAlgn="base"/>
            <a:endParaRPr lang="fi-FI" sz="1600" dirty="0">
              <a:solidFill>
                <a:srgbClr val="282828"/>
              </a:solidFill>
              <a:latin typeface="+mn-lt"/>
            </a:endParaRPr>
          </a:p>
          <a:p>
            <a:pPr algn="l" fontAlgn="base"/>
            <a:endParaRPr lang="fi-FI" sz="1600" b="0" i="0" dirty="0">
              <a:solidFill>
                <a:srgbClr val="282828"/>
              </a:solidFill>
              <a:effectLst/>
              <a:latin typeface="+mn-lt"/>
            </a:endParaRPr>
          </a:p>
          <a:p>
            <a:pPr algn="l" fontAlgn="base"/>
            <a:r>
              <a:rPr lang="fi-FI" sz="1600" dirty="0">
                <a:solidFill>
                  <a:srgbClr val="282828"/>
                </a:solidFill>
                <a:latin typeface="+mn-lt"/>
              </a:rPr>
              <a:t>Laskimeen ja </a:t>
            </a:r>
            <a:r>
              <a:rPr lang="fi-FI" sz="1600" dirty="0" err="1">
                <a:solidFill>
                  <a:srgbClr val="282828"/>
                </a:solidFill>
                <a:latin typeface="+mn-lt"/>
              </a:rPr>
              <a:t>avot</a:t>
            </a:r>
            <a:r>
              <a:rPr lang="fi-FI" sz="1600" dirty="0">
                <a:solidFill>
                  <a:srgbClr val="282828"/>
                </a:solidFill>
                <a:latin typeface="+mn-lt"/>
              </a:rPr>
              <a:t>.</a:t>
            </a:r>
            <a:endParaRPr lang="fi-FI" sz="1600" b="0" i="0" dirty="0">
              <a:solidFill>
                <a:srgbClr val="282828"/>
              </a:solidFill>
              <a:effectLst/>
              <a:latin typeface="+mn-lt"/>
            </a:endParaRPr>
          </a:p>
          <a:p>
            <a:pPr algn="l" fontAlgn="base"/>
            <a:r>
              <a:rPr lang="fi-FI" sz="1600" b="0" i="0" dirty="0">
                <a:solidFill>
                  <a:srgbClr val="282828"/>
                </a:solidFill>
                <a:effectLst/>
                <a:latin typeface="+mn-lt"/>
              </a:rPr>
              <a:t> </a:t>
            </a:r>
          </a:p>
          <a:p>
            <a:pPr algn="l" fontAlgn="base"/>
            <a:endParaRPr lang="fi-FI" sz="1600" b="0" i="0" dirty="0">
              <a:solidFill>
                <a:srgbClr val="282828"/>
              </a:solidFill>
              <a:effectLst/>
              <a:latin typeface="+mn-lt"/>
            </a:endParaRPr>
          </a:p>
        </p:txBody>
      </p:sp>
      <p:pic>
        <p:nvPicPr>
          <p:cNvPr id="15" name="Picture 14">
            <a:extLst>
              <a:ext uri="{FF2B5EF4-FFF2-40B4-BE49-F238E27FC236}">
                <a16:creationId xmlns:a16="http://schemas.microsoft.com/office/drawing/2014/main" id="{5055C3F1-D9FB-AF9E-75DA-CB2E5BACE37E}"/>
              </a:ext>
            </a:extLst>
          </p:cNvPr>
          <p:cNvPicPr>
            <a:picLocks noChangeAspect="1"/>
          </p:cNvPicPr>
          <p:nvPr/>
        </p:nvPicPr>
        <p:blipFill>
          <a:blip r:embed="rId5"/>
          <a:stretch>
            <a:fillRect/>
          </a:stretch>
        </p:blipFill>
        <p:spPr>
          <a:xfrm>
            <a:off x="6441701" y="4939518"/>
            <a:ext cx="5400675" cy="523875"/>
          </a:xfrm>
          <a:prstGeom prst="rect">
            <a:avLst/>
          </a:prstGeom>
        </p:spPr>
      </p:pic>
    </p:spTree>
    <p:extLst>
      <p:ext uri="{BB962C8B-B14F-4D97-AF65-F5344CB8AC3E}">
        <p14:creationId xmlns:p14="http://schemas.microsoft.com/office/powerpoint/2010/main" val="3733672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558D-1A8A-3842-86D4-C883ED809512}"/>
              </a:ext>
            </a:extLst>
          </p:cNvPr>
          <p:cNvSpPr>
            <a:spLocks noGrp="1"/>
          </p:cNvSpPr>
          <p:nvPr>
            <p:ph type="title"/>
          </p:nvPr>
        </p:nvSpPr>
        <p:spPr/>
        <p:txBody>
          <a:bodyPr/>
          <a:lstStyle/>
          <a:p>
            <a:r>
              <a:rPr lang="en-FI" sz="4400" dirty="0"/>
              <a:t>Seuraavat diat eivät varsinaisesti kuulu työpajan sisältöön, mutta voivat olla mielenkiintoisia.</a:t>
            </a:r>
          </a:p>
        </p:txBody>
      </p:sp>
      <p:sp>
        <p:nvSpPr>
          <p:cNvPr id="3" name="Text Placeholder 2">
            <a:extLst>
              <a:ext uri="{FF2B5EF4-FFF2-40B4-BE49-F238E27FC236}">
                <a16:creationId xmlns:a16="http://schemas.microsoft.com/office/drawing/2014/main" id="{577C0D48-8BEB-0444-B44D-23A8DB7C4BA2}"/>
              </a:ext>
            </a:extLst>
          </p:cNvPr>
          <p:cNvSpPr>
            <a:spLocks noGrp="1"/>
          </p:cNvSpPr>
          <p:nvPr>
            <p:ph type="body" idx="1"/>
          </p:nvPr>
        </p:nvSpPr>
        <p:spPr/>
        <p:txBody>
          <a:bodyPr/>
          <a:lstStyle/>
          <a:p>
            <a:endParaRPr lang="en-FI"/>
          </a:p>
        </p:txBody>
      </p:sp>
      <p:sp>
        <p:nvSpPr>
          <p:cNvPr id="4" name="Text Placeholder 3">
            <a:extLst>
              <a:ext uri="{FF2B5EF4-FFF2-40B4-BE49-F238E27FC236}">
                <a16:creationId xmlns:a16="http://schemas.microsoft.com/office/drawing/2014/main" id="{07C707FB-EF0D-5D43-8ADD-224E36840967}"/>
              </a:ext>
            </a:extLst>
          </p:cNvPr>
          <p:cNvSpPr>
            <a:spLocks noGrp="1"/>
          </p:cNvSpPr>
          <p:nvPr>
            <p:ph type="body" idx="2"/>
          </p:nvPr>
        </p:nvSpPr>
        <p:spPr/>
        <p:txBody>
          <a:bodyPr/>
          <a:lstStyle/>
          <a:p>
            <a:endParaRPr lang="en-FI"/>
          </a:p>
        </p:txBody>
      </p:sp>
      <p:sp>
        <p:nvSpPr>
          <p:cNvPr id="5" name="Text Placeholder 4">
            <a:extLst>
              <a:ext uri="{FF2B5EF4-FFF2-40B4-BE49-F238E27FC236}">
                <a16:creationId xmlns:a16="http://schemas.microsoft.com/office/drawing/2014/main" id="{6115A3A4-C3E7-B744-9376-94A8A8055972}"/>
              </a:ext>
            </a:extLst>
          </p:cNvPr>
          <p:cNvSpPr>
            <a:spLocks noGrp="1"/>
          </p:cNvSpPr>
          <p:nvPr>
            <p:ph type="body" idx="3"/>
          </p:nvPr>
        </p:nvSpPr>
        <p:spPr/>
        <p:txBody>
          <a:bodyPr/>
          <a:lstStyle/>
          <a:p>
            <a:endParaRPr lang="en-FI"/>
          </a:p>
        </p:txBody>
      </p:sp>
    </p:spTree>
    <p:extLst>
      <p:ext uri="{BB962C8B-B14F-4D97-AF65-F5344CB8AC3E}">
        <p14:creationId xmlns:p14="http://schemas.microsoft.com/office/powerpoint/2010/main" val="1171637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B9DCE0-07E4-4F7E-A4E2-4BA6D72EEE2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i-FI" smtClean="0"/>
              <a:t>29</a:t>
            </a:fld>
            <a:endParaRPr lang="fi-FI"/>
          </a:p>
        </p:txBody>
      </p:sp>
      <p:sp>
        <p:nvSpPr>
          <p:cNvPr id="3" name="Title 2">
            <a:extLst>
              <a:ext uri="{FF2B5EF4-FFF2-40B4-BE49-F238E27FC236}">
                <a16:creationId xmlns:a16="http://schemas.microsoft.com/office/drawing/2014/main" id="{373FE11F-D35B-4141-B268-AF72483D7854}"/>
              </a:ext>
            </a:extLst>
          </p:cNvPr>
          <p:cNvSpPr>
            <a:spLocks noGrp="1"/>
          </p:cNvSpPr>
          <p:nvPr>
            <p:ph type="title"/>
          </p:nvPr>
        </p:nvSpPr>
        <p:spPr/>
        <p:txBody>
          <a:bodyPr/>
          <a:lstStyle/>
          <a:p>
            <a:r>
              <a:rPr lang="en-US" dirty="0"/>
              <a:t>Lisätietoa </a:t>
            </a:r>
            <a:r>
              <a:rPr lang="en-US" dirty="0" err="1"/>
              <a:t>CMS:n</a:t>
            </a:r>
            <a:r>
              <a:rPr lang="en-US" dirty="0"/>
              <a:t> </a:t>
            </a:r>
            <a:r>
              <a:rPr lang="en-US" dirty="0" err="1"/>
              <a:t>eri</a:t>
            </a:r>
            <a:r>
              <a:rPr lang="en-US" dirty="0"/>
              <a:t> </a:t>
            </a:r>
            <a:r>
              <a:rPr lang="en-US" dirty="0" err="1"/>
              <a:t>kerroksien</a:t>
            </a:r>
            <a:r>
              <a:rPr lang="en-US" dirty="0"/>
              <a:t> </a:t>
            </a:r>
            <a:r>
              <a:rPr lang="en-US" dirty="0" err="1"/>
              <a:t>toiminnasta</a:t>
            </a:r>
            <a:endParaRPr lang="en-US" dirty="0"/>
          </a:p>
        </p:txBody>
      </p:sp>
      <p:sp>
        <p:nvSpPr>
          <p:cNvPr id="4" name="Text Placeholder 3">
            <a:extLst>
              <a:ext uri="{FF2B5EF4-FFF2-40B4-BE49-F238E27FC236}">
                <a16:creationId xmlns:a16="http://schemas.microsoft.com/office/drawing/2014/main" id="{2993570E-3726-4899-A7B6-25AEDDD1658F}"/>
              </a:ext>
            </a:extLst>
          </p:cNvPr>
          <p:cNvSpPr>
            <a:spLocks noGrp="1"/>
          </p:cNvSpPr>
          <p:nvPr>
            <p:ph type="body" idx="1"/>
          </p:nvPr>
        </p:nvSpPr>
        <p:spPr>
          <a:xfrm>
            <a:off x="577851" y="1397000"/>
            <a:ext cx="2457450" cy="5054600"/>
          </a:xfrm>
        </p:spPr>
        <p:txBody>
          <a:bodyPr>
            <a:normAutofit/>
          </a:bodyPr>
          <a:lstStyle/>
          <a:p>
            <a:pPr marL="0" indent="0"/>
            <a:r>
              <a:rPr lang="fi-FI" sz="1400" dirty="0"/>
              <a:t>Jälki-ilmaisin </a:t>
            </a:r>
            <a:r>
              <a:rPr lang="fi-FI" sz="1400" b="0" dirty="0"/>
              <a:t>havaitsee varattujen hiukkasten reitit, kun ne vuorovaikuttavat </a:t>
            </a:r>
            <a:r>
              <a:rPr lang="fi-FI" sz="1400" b="0" dirty="0" err="1"/>
              <a:t>elekromagneettisesti</a:t>
            </a:r>
            <a:r>
              <a:rPr lang="fi-FI" sz="1400" b="0" dirty="0"/>
              <a:t> ilmaisimen kanssa. Protonien törmäyskohdat ja syntyneiden raskaampien ydinten hajoamispaikat voidaan määrittää erittäin tarkan paikkadatan avulla. Hiukkasen momentti voidaan laskea hiukkasen radan kaarevuussäteen avulla.</a:t>
            </a:r>
            <a:endParaRPr lang="en-US" sz="1400" b="0" dirty="0"/>
          </a:p>
        </p:txBody>
      </p:sp>
      <p:sp>
        <p:nvSpPr>
          <p:cNvPr id="6" name="Text Placeholder 5">
            <a:extLst>
              <a:ext uri="{FF2B5EF4-FFF2-40B4-BE49-F238E27FC236}">
                <a16:creationId xmlns:a16="http://schemas.microsoft.com/office/drawing/2014/main" id="{557FE5C4-18E1-465F-8ECA-1FF4D4FF55C7}"/>
              </a:ext>
            </a:extLst>
          </p:cNvPr>
          <p:cNvSpPr>
            <a:spLocks noGrp="1"/>
          </p:cNvSpPr>
          <p:nvPr>
            <p:ph type="body" idx="3"/>
          </p:nvPr>
        </p:nvSpPr>
        <p:spPr>
          <a:xfrm>
            <a:off x="3368675" y="1397000"/>
            <a:ext cx="2409825" cy="3368675"/>
          </a:xfrm>
        </p:spPr>
        <p:txBody>
          <a:bodyPr>
            <a:normAutofit/>
          </a:bodyPr>
          <a:lstStyle/>
          <a:p>
            <a:pPr marL="0" indent="0"/>
            <a:r>
              <a:rPr lang="fi-FI" sz="1400" dirty="0"/>
              <a:t>Sähkömagneettinen kalorimetri (ECAL) </a:t>
            </a:r>
            <a:r>
              <a:rPr lang="fi-FI" sz="1400" b="0" dirty="0"/>
              <a:t>Elektronien ja fotonien energiat saadaan mitattua hyvin tarkasti, sillä niiden törmätessä ECAL-kerrokseen syntyy purskahdus sähkömagneettista säteilyä, joka mitataan tuikeilmaisimilla. Törmänneen elektronin tai fotonin energia on suoraan verrannollinen tuikeilmaisimien havaitsemaan valon määrään.</a:t>
            </a:r>
            <a:endParaRPr lang="en-US" sz="1400" b="0" dirty="0"/>
          </a:p>
        </p:txBody>
      </p:sp>
      <p:sp>
        <p:nvSpPr>
          <p:cNvPr id="8" name="Text Placeholder 7">
            <a:extLst>
              <a:ext uri="{FF2B5EF4-FFF2-40B4-BE49-F238E27FC236}">
                <a16:creationId xmlns:a16="http://schemas.microsoft.com/office/drawing/2014/main" id="{C306AC6B-55F6-40AF-BEEE-2DE85494B4CF}"/>
              </a:ext>
            </a:extLst>
          </p:cNvPr>
          <p:cNvSpPr>
            <a:spLocks noGrp="1"/>
          </p:cNvSpPr>
          <p:nvPr>
            <p:ph type="body" idx="5"/>
          </p:nvPr>
        </p:nvSpPr>
        <p:spPr>
          <a:xfrm>
            <a:off x="6121400" y="1397000"/>
            <a:ext cx="2409825" cy="3368675"/>
          </a:xfrm>
        </p:spPr>
        <p:txBody>
          <a:bodyPr>
            <a:normAutofit/>
          </a:bodyPr>
          <a:lstStyle/>
          <a:p>
            <a:pPr marL="0" indent="0"/>
            <a:r>
              <a:rPr lang="fi-FI" sz="1400" dirty="0"/>
              <a:t>Hadronikalorimetri (HCAL) </a:t>
            </a:r>
            <a:r>
              <a:rPr lang="fi-FI" sz="1400" b="0" dirty="0"/>
              <a:t>pysäyttää hadroneiksi kutsutut hiukkaset, kuten protonit ja neutronit. HCAL-kerrokseen saapuvat hadronit menettävät liike-energiaansa hiukkasryöppyihin, joiden synnyttämien tuikevalojen avulla voidaan laskea hadronin alkuperäinen energia.</a:t>
            </a:r>
            <a:endParaRPr lang="en-US" sz="1400" b="0" dirty="0"/>
          </a:p>
        </p:txBody>
      </p:sp>
      <p:sp>
        <p:nvSpPr>
          <p:cNvPr id="10" name="Text Placeholder 9">
            <a:extLst>
              <a:ext uri="{FF2B5EF4-FFF2-40B4-BE49-F238E27FC236}">
                <a16:creationId xmlns:a16="http://schemas.microsoft.com/office/drawing/2014/main" id="{D014E1A0-4CD2-46EC-B075-B9AD23467C54}"/>
              </a:ext>
            </a:extLst>
          </p:cNvPr>
          <p:cNvSpPr>
            <a:spLocks noGrp="1"/>
          </p:cNvSpPr>
          <p:nvPr>
            <p:ph type="body" idx="7"/>
          </p:nvPr>
        </p:nvSpPr>
        <p:spPr>
          <a:xfrm>
            <a:off x="8912225" y="1397000"/>
            <a:ext cx="2776538" cy="4165600"/>
          </a:xfrm>
        </p:spPr>
        <p:txBody>
          <a:bodyPr>
            <a:noAutofit/>
          </a:bodyPr>
          <a:lstStyle/>
          <a:p>
            <a:pPr marL="0" indent="0"/>
            <a:r>
              <a:rPr lang="fi-FI" sz="1400" dirty="0" err="1"/>
              <a:t>Myonijärjestelmä</a:t>
            </a:r>
            <a:endParaRPr lang="fi-FI" sz="1400" dirty="0"/>
          </a:p>
          <a:p>
            <a:pPr marL="0" indent="0"/>
            <a:r>
              <a:rPr lang="fi-FI" sz="1400" b="0" dirty="0" err="1"/>
              <a:t>Myonit</a:t>
            </a:r>
            <a:r>
              <a:rPr lang="fi-FI" sz="1400" b="0" dirty="0"/>
              <a:t> ovat vaikeasti havaittavia ja ne kulkevatkin ECAL ja HCAL kerrosten läpi pysähtymättä. Ne ovat kuitenkin positiivisia hiukkasia, joten niiden kulkiessa kaasulla täytettyjen kammioiden läpi (</a:t>
            </a:r>
            <a:r>
              <a:rPr lang="fi-FI" sz="1400" b="0" dirty="0" err="1"/>
              <a:t>drift</a:t>
            </a:r>
            <a:r>
              <a:rPr lang="fi-FI" sz="1400" b="0" dirty="0"/>
              <a:t> </a:t>
            </a:r>
            <a:r>
              <a:rPr lang="fi-FI" sz="1400" b="0" dirty="0" err="1"/>
              <a:t>tubes</a:t>
            </a:r>
            <a:r>
              <a:rPr lang="fi-FI" sz="1400" b="0" dirty="0"/>
              <a:t>), kammiossa oleva kaasu ionisoituu. Ionisaatiossa vapautuneet elektronit sekä positiiviset ionit kulkeutuvat anodeille ja katodeille (cathode </a:t>
            </a:r>
            <a:r>
              <a:rPr lang="fi-FI" sz="1400" b="0" dirty="0" err="1"/>
              <a:t>strip</a:t>
            </a:r>
            <a:r>
              <a:rPr lang="fi-FI" sz="1400" b="0" dirty="0"/>
              <a:t> </a:t>
            </a:r>
            <a:r>
              <a:rPr lang="fi-FI" sz="1400" b="0" dirty="0" err="1"/>
              <a:t>chambers</a:t>
            </a:r>
            <a:r>
              <a:rPr lang="fi-FI" sz="1400" b="0" dirty="0"/>
              <a:t>). Kerätyn signaalin avulla voidaan laskea </a:t>
            </a:r>
            <a:r>
              <a:rPr lang="fi-FI" sz="1400" b="0" dirty="0" err="1"/>
              <a:t>myonin</a:t>
            </a:r>
            <a:r>
              <a:rPr lang="fi-FI" sz="1400" b="0" dirty="0"/>
              <a:t> paikka tietyllä ajanhetkellä. </a:t>
            </a:r>
            <a:endParaRPr lang="en-US" sz="1400" b="0" dirty="0"/>
          </a:p>
        </p:txBody>
      </p:sp>
      <p:sp>
        <p:nvSpPr>
          <p:cNvPr id="13" name="TextBox 12">
            <a:extLst>
              <a:ext uri="{FF2B5EF4-FFF2-40B4-BE49-F238E27FC236}">
                <a16:creationId xmlns:a16="http://schemas.microsoft.com/office/drawing/2014/main" id="{4B2580EB-ED77-46C1-8E2A-CD8388410009}"/>
              </a:ext>
            </a:extLst>
          </p:cNvPr>
          <p:cNvSpPr txBox="1"/>
          <p:nvPr/>
        </p:nvSpPr>
        <p:spPr>
          <a:xfrm>
            <a:off x="1711325" y="5199390"/>
            <a:ext cx="6096000" cy="523220"/>
          </a:xfrm>
          <a:prstGeom prst="rect">
            <a:avLst/>
          </a:prstGeom>
          <a:noFill/>
        </p:spPr>
        <p:txBody>
          <a:bodyPr wrap="square">
            <a:spAutoFit/>
          </a:bodyPr>
          <a:lstStyle/>
          <a:p>
            <a:r>
              <a:rPr lang="en-US" b="1" dirty="0" err="1"/>
              <a:t>Kaikkia</a:t>
            </a:r>
            <a:r>
              <a:rPr lang="en-US" b="1" dirty="0"/>
              <a:t> </a:t>
            </a:r>
            <a:r>
              <a:rPr lang="en-US" b="1" dirty="0" err="1"/>
              <a:t>hiukkasia</a:t>
            </a:r>
            <a:r>
              <a:rPr lang="en-US" b="1" dirty="0"/>
              <a:t> </a:t>
            </a:r>
            <a:r>
              <a:rPr lang="en-US" b="1" dirty="0" err="1"/>
              <a:t>ei</a:t>
            </a:r>
            <a:r>
              <a:rPr lang="en-US" b="1" dirty="0"/>
              <a:t> </a:t>
            </a:r>
            <a:r>
              <a:rPr lang="en-US" b="1" dirty="0" err="1"/>
              <a:t>voida</a:t>
            </a:r>
            <a:r>
              <a:rPr lang="en-US" b="1" dirty="0"/>
              <a:t> </a:t>
            </a:r>
            <a:r>
              <a:rPr lang="en-US" b="1" dirty="0" err="1"/>
              <a:t>CMS:n</a:t>
            </a:r>
            <a:r>
              <a:rPr lang="en-US" b="1" dirty="0"/>
              <a:t> </a:t>
            </a:r>
            <a:r>
              <a:rPr lang="en-US" b="1" dirty="0" err="1"/>
              <a:t>avulla</a:t>
            </a:r>
            <a:r>
              <a:rPr lang="en-US" b="1" dirty="0"/>
              <a:t> </a:t>
            </a:r>
            <a:r>
              <a:rPr lang="en-US" b="1" dirty="0" err="1"/>
              <a:t>havaita</a:t>
            </a:r>
            <a:r>
              <a:rPr lang="en-US" b="1" dirty="0"/>
              <a:t>. </a:t>
            </a:r>
            <a:r>
              <a:rPr lang="en-US" b="1" dirty="0" err="1"/>
              <a:t>Esimerkiksi</a:t>
            </a:r>
            <a:r>
              <a:rPr lang="en-US" b="1" dirty="0"/>
              <a:t> </a:t>
            </a:r>
            <a:r>
              <a:rPr lang="en-US" b="1" dirty="0" err="1"/>
              <a:t>neutriinot</a:t>
            </a:r>
            <a:r>
              <a:rPr lang="en-US" b="1" dirty="0"/>
              <a:t> </a:t>
            </a:r>
            <a:r>
              <a:rPr lang="en-US" b="1" dirty="0" err="1"/>
              <a:t>havaitaan</a:t>
            </a:r>
            <a:r>
              <a:rPr lang="en-US" b="1" dirty="0"/>
              <a:t> </a:t>
            </a:r>
            <a:r>
              <a:rPr lang="en-US" b="1" dirty="0" err="1"/>
              <a:t>epäsuorasti</a:t>
            </a:r>
            <a:r>
              <a:rPr lang="en-US" b="1" dirty="0"/>
              <a:t> </a:t>
            </a:r>
            <a:r>
              <a:rPr lang="en-US" b="1" dirty="0" err="1"/>
              <a:t>liikemäärän</a:t>
            </a:r>
            <a:r>
              <a:rPr lang="en-US" b="1" dirty="0"/>
              <a:t> </a:t>
            </a:r>
            <a:r>
              <a:rPr lang="en-US" b="1" dirty="0" err="1"/>
              <a:t>säilymisen</a:t>
            </a:r>
            <a:r>
              <a:rPr lang="en-US" b="1" dirty="0"/>
              <a:t> </a:t>
            </a:r>
            <a:r>
              <a:rPr lang="en-US" b="1" dirty="0" err="1"/>
              <a:t>kautta</a:t>
            </a:r>
            <a:r>
              <a:rPr lang="en-US" b="1" dirty="0"/>
              <a:t>.</a:t>
            </a:r>
          </a:p>
        </p:txBody>
      </p:sp>
    </p:spTree>
    <p:extLst>
      <p:ext uri="{BB962C8B-B14F-4D97-AF65-F5344CB8AC3E}">
        <p14:creationId xmlns:p14="http://schemas.microsoft.com/office/powerpoint/2010/main" val="408638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3"/>
          <p:cNvSpPr txBox="1">
            <a:spLocks noGrp="1"/>
          </p:cNvSpPr>
          <p:nvPr>
            <p:ph type="title"/>
          </p:nvPr>
        </p:nvSpPr>
        <p:spPr>
          <a:xfrm>
            <a:off x="1801234" y="269325"/>
            <a:ext cx="8220075" cy="8286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8000"/>
              <a:buFont typeface="Arial"/>
              <a:buNone/>
            </a:pPr>
            <a:r>
              <a:rPr lang="fi-FI" sz="5400" dirty="0">
                <a:solidFill>
                  <a:schemeClr val="accent1"/>
                </a:solidFill>
                <a:latin typeface="Arial"/>
                <a:ea typeface="Arial"/>
                <a:cs typeface="Arial"/>
                <a:sym typeface="Arial"/>
              </a:rPr>
              <a:t>Hiukkaset hukassa</a:t>
            </a:r>
            <a:endParaRPr lang="fi-FI" sz="1600" dirty="0"/>
          </a:p>
        </p:txBody>
      </p:sp>
      <p:sp>
        <p:nvSpPr>
          <p:cNvPr id="287" name="Google Shape;287;p13"/>
          <p:cNvSpPr txBox="1">
            <a:spLocks noGrp="1"/>
          </p:cNvSpPr>
          <p:nvPr>
            <p:ph type="body" idx="1"/>
          </p:nvPr>
        </p:nvSpPr>
        <p:spPr>
          <a:xfrm>
            <a:off x="1914525" y="1871268"/>
            <a:ext cx="8353426" cy="3600000"/>
          </a:xfrm>
          <a:prstGeom prst="rect">
            <a:avLst/>
          </a:prstGeom>
          <a:noFill/>
          <a:ln>
            <a:noFill/>
          </a:ln>
        </p:spPr>
        <p:txBody>
          <a:bodyPr spcFirstLastPara="1" wrap="square" lIns="0" tIns="0" rIns="0" bIns="0" anchor="t" anchorCtr="0">
            <a:noAutofit/>
          </a:bodyPr>
          <a:lstStyle/>
          <a:p>
            <a:pPr marL="342900" indent="-342900">
              <a:buFont typeface="Arial" panose="020B0604020202020204" pitchFamily="34" charset="0"/>
              <a:buChar char="•"/>
            </a:pPr>
            <a:r>
              <a:rPr lang="fi-FI" sz="2000" b="0" dirty="0">
                <a:latin typeface="Arial" panose="020B0604020202020204" pitchFamily="34" charset="0"/>
              </a:rPr>
              <a:t>Hiukkasfysiikka-aiheinen työpaja, jossa analysoidaan dataa koodaamalla (Pythonilla </a:t>
            </a:r>
            <a:r>
              <a:rPr lang="fi-FI" sz="2000" b="0" dirty="0" err="1">
                <a:latin typeface="Arial" panose="020B0604020202020204" pitchFamily="34" charset="0"/>
              </a:rPr>
              <a:t>Jupyter</a:t>
            </a:r>
            <a:r>
              <a:rPr lang="fi-FI" sz="2000" b="0" dirty="0">
                <a:latin typeface="Arial" panose="020B0604020202020204" pitchFamily="34" charset="0"/>
              </a:rPr>
              <a:t> </a:t>
            </a:r>
            <a:r>
              <a:rPr lang="fi-FI" sz="2000" b="0" dirty="0" err="1">
                <a:latin typeface="Arial" panose="020B0604020202020204" pitchFamily="34" charset="0"/>
              </a:rPr>
              <a:t>notebookissa</a:t>
            </a:r>
            <a:r>
              <a:rPr lang="fi-FI" sz="2000" b="0" dirty="0">
                <a:latin typeface="Arial" panose="020B0604020202020204" pitchFamily="34" charset="0"/>
              </a:rPr>
              <a:t>)</a:t>
            </a:r>
          </a:p>
          <a:p>
            <a:pPr marL="0" indent="0">
              <a:buNone/>
            </a:pPr>
            <a:endParaRPr lang="fi-FI" sz="2000" dirty="0">
              <a:latin typeface="Arial" panose="020B0604020202020204" pitchFamily="34" charset="0"/>
            </a:endParaRPr>
          </a:p>
          <a:p>
            <a:pPr marL="342900" indent="-342900">
              <a:buFont typeface="Arial" panose="020B0604020202020204" pitchFamily="34" charset="0"/>
              <a:buChar char="•"/>
            </a:pPr>
            <a:r>
              <a:rPr lang="fi-FI" sz="2000" dirty="0">
                <a:latin typeface="Arial" panose="020B0604020202020204" pitchFamily="34" charset="0"/>
              </a:rPr>
              <a:t>Työpaja on kaksiosainen</a:t>
            </a:r>
          </a:p>
          <a:p>
            <a:pPr marL="457200" lvl="1" indent="0">
              <a:buNone/>
            </a:pPr>
            <a:r>
              <a:rPr lang="fi-FI" sz="1600" dirty="0">
                <a:latin typeface="Arial" panose="020B0604020202020204" pitchFamily="34" charset="0"/>
                <a:sym typeface="Wingdings" panose="05000000000000000000" pitchFamily="2" charset="2"/>
              </a:rPr>
              <a:t>   </a:t>
            </a:r>
            <a:r>
              <a:rPr lang="fi-FI" sz="1600" b="0" dirty="0">
                <a:latin typeface="Arial" panose="020B0604020202020204" pitchFamily="34" charset="0"/>
              </a:rPr>
              <a:t>Osa 1: esitiedot ennen työpajaa (esim. edeltävällä opetuskerralla tai kotitehtävänä)</a:t>
            </a:r>
          </a:p>
          <a:p>
            <a:pPr marL="800100" lvl="1" indent="-342900">
              <a:buFont typeface="Arial" panose="020B0604020202020204" pitchFamily="34" charset="0"/>
              <a:buChar char="•"/>
            </a:pPr>
            <a:r>
              <a:rPr lang="fi-FI" sz="1600" b="0" dirty="0">
                <a:latin typeface="Arial" panose="020B0604020202020204" pitchFamily="34" charset="0"/>
              </a:rPr>
              <a:t>Osa 2: käytännön osuus (Junior-ohjaajien vetämänä) </a:t>
            </a:r>
          </a:p>
          <a:p>
            <a:pPr marL="342900" indent="-342900">
              <a:buFont typeface="Arial" panose="020B0604020202020204" pitchFamily="34" charset="0"/>
              <a:buChar char="•"/>
            </a:pPr>
            <a:endParaRPr lang="fi-FI" sz="2000" dirty="0">
              <a:effectLst/>
              <a:latin typeface="Arial" panose="020B0604020202020204" pitchFamily="34" charset="0"/>
            </a:endParaRPr>
          </a:p>
          <a:p>
            <a:pPr marL="342900" indent="-342900">
              <a:buFont typeface="Arial" panose="020B0604020202020204" pitchFamily="34" charset="0"/>
              <a:buChar char="•"/>
            </a:pPr>
            <a:r>
              <a:rPr lang="fi-FI" sz="2000" dirty="0">
                <a:latin typeface="Arial" panose="020B0604020202020204" pitchFamily="34" charset="0"/>
              </a:rPr>
              <a:t>Ensimmäisen osan sisältö on tässä kalvopaketissa (itseopiskelu tai tunnilla)</a:t>
            </a:r>
          </a:p>
          <a:p>
            <a:pPr marL="0" indent="0">
              <a:buNone/>
            </a:pPr>
            <a:endParaRPr lang="fi-FI" sz="2000" dirty="0">
              <a:effectLst/>
              <a:latin typeface="Arial" panose="020B0604020202020204" pitchFamily="34" charset="0"/>
            </a:endParaRPr>
          </a:p>
          <a:p>
            <a:pPr marL="342900" indent="-342900">
              <a:buFont typeface="Arial" panose="020B0604020202020204" pitchFamily="34" charset="0"/>
              <a:buChar char="•"/>
            </a:pPr>
            <a:r>
              <a:rPr lang="fi-FI" sz="2000" b="0" dirty="0">
                <a:effectLst/>
                <a:latin typeface="Arial" panose="020B0604020202020204" pitchFamily="34" charset="0"/>
              </a:rPr>
              <a:t>Toinen osa toteutetaan joko etänä tai Junior </a:t>
            </a:r>
            <a:r>
              <a:rPr lang="fi-FI" sz="2000" b="0" dirty="0" err="1">
                <a:effectLst/>
                <a:latin typeface="Arial" panose="020B0604020202020204" pitchFamily="34" charset="0"/>
              </a:rPr>
              <a:t>Labilla</a:t>
            </a:r>
            <a:r>
              <a:rPr lang="fi-FI" sz="2000" b="0" dirty="0">
                <a:effectLst/>
                <a:latin typeface="Arial" panose="020B0604020202020204" pitchFamily="34" charset="0"/>
              </a:rPr>
              <a:t>:</a:t>
            </a:r>
          </a:p>
          <a:p>
            <a:pPr marL="800100" lvl="1" indent="-342900">
              <a:buFont typeface="Arial" panose="020B0604020202020204" pitchFamily="34" charset="0"/>
              <a:buChar char="•"/>
            </a:pPr>
            <a:r>
              <a:rPr lang="fi-FI" sz="1600" b="0" i="1" dirty="0">
                <a:effectLst/>
                <a:latin typeface="Arial" panose="020B0604020202020204" pitchFamily="34" charset="0"/>
              </a:rPr>
              <a:t>Ryhmän salapoliisitaidot pääsevät koetukselle, kun </a:t>
            </a:r>
            <a:r>
              <a:rPr lang="fi-FI" sz="1600" b="0" i="1" dirty="0" err="1">
                <a:effectLst/>
                <a:latin typeface="Arial" panose="020B0604020202020204" pitchFamily="34" charset="0"/>
              </a:rPr>
              <a:t>CERNin</a:t>
            </a:r>
            <a:r>
              <a:rPr lang="fi-FI" sz="1600" b="0" i="1" dirty="0">
                <a:effectLst/>
                <a:latin typeface="Arial" panose="020B0604020202020204" pitchFamily="34" charset="0"/>
              </a:rPr>
              <a:t> kesäopiskelija kutsuu heidät apuun todellisen datan tunnistamisessa. Onneksi isotkaan datamäärät eivät olekaan niin hankalia, kun käytössä ovat oikeat työkalut!</a:t>
            </a:r>
          </a:p>
          <a:p>
            <a:pPr marL="342900" indent="-342900">
              <a:buFont typeface="Arial" panose="020B0604020202020204" pitchFamily="34" charset="0"/>
              <a:buChar char="•"/>
            </a:pPr>
            <a:endParaRPr lang="fi-FI" sz="2000" dirty="0">
              <a:latin typeface="Arial" panose="020B0604020202020204" pitchFamily="34" charset="0"/>
            </a:endParaRPr>
          </a:p>
        </p:txBody>
      </p:sp>
      <p:sp>
        <p:nvSpPr>
          <p:cNvPr id="289" name="Google Shape;289;p13"/>
          <p:cNvSpPr txBox="1">
            <a:spLocks noGrp="1"/>
          </p:cNvSpPr>
          <p:nvPr>
            <p:ph type="sldNum" idx="12"/>
          </p:nvPr>
        </p:nvSpPr>
        <p:spPr>
          <a:xfrm>
            <a:off x="11777663" y="6337301"/>
            <a:ext cx="366712" cy="1968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700"/>
              <a:buNone/>
            </a:pPr>
            <a:fld id="{00000000-1234-1234-1234-123412341234}" type="slidenum">
              <a:rPr lang="fi-FI"/>
              <a:t>3</a:t>
            </a:fld>
            <a:endParaRPr/>
          </a:p>
        </p:txBody>
      </p:sp>
      <p:sp>
        <p:nvSpPr>
          <p:cNvPr id="290" name="Google Shape;290;p13"/>
          <p:cNvSpPr txBox="1">
            <a:spLocks noGrp="1"/>
          </p:cNvSpPr>
          <p:nvPr>
            <p:ph type="body" idx="2"/>
          </p:nvPr>
        </p:nvSpPr>
        <p:spPr>
          <a:xfrm>
            <a:off x="1914525" y="1241747"/>
            <a:ext cx="8220074" cy="485774"/>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1450"/>
              <a:buNone/>
            </a:pPr>
            <a:r>
              <a:rPr lang="en-US" dirty="0">
                <a:effectLst/>
                <a:latin typeface="Courier New" panose="02070309020205020404" pitchFamily="49" charset="0"/>
              </a:rPr>
              <a:t>Aalto Junior x CMS open data</a:t>
            </a:r>
            <a:endParaRPr dirty="0"/>
          </a:p>
        </p:txBody>
      </p:sp>
      <p:pic>
        <p:nvPicPr>
          <p:cNvPr id="3" name="Picture 2" descr="Diagram, schematic&#10;&#10;Description automatically generated">
            <a:extLst>
              <a:ext uri="{FF2B5EF4-FFF2-40B4-BE49-F238E27FC236}">
                <a16:creationId xmlns:a16="http://schemas.microsoft.com/office/drawing/2014/main" id="{DCFDD952-E8FF-42AE-A9C2-2B8CD9235585}"/>
              </a:ext>
            </a:extLst>
          </p:cNvPr>
          <p:cNvPicPr>
            <a:picLocks noChangeAspect="1"/>
          </p:cNvPicPr>
          <p:nvPr/>
        </p:nvPicPr>
        <p:blipFill>
          <a:blip r:embed="rId3"/>
          <a:stretch>
            <a:fillRect/>
          </a:stretch>
        </p:blipFill>
        <p:spPr>
          <a:xfrm>
            <a:off x="404075" y="1262801"/>
            <a:ext cx="1036797" cy="103679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EA71D-417D-4772-8681-3A2D2740A0E9}"/>
              </a:ext>
            </a:extLst>
          </p:cNvPr>
          <p:cNvSpPr>
            <a:spLocks noGrp="1"/>
          </p:cNvSpPr>
          <p:nvPr>
            <p:ph type="title"/>
          </p:nvPr>
        </p:nvSpPr>
        <p:spPr>
          <a:xfrm>
            <a:off x="3133724" y="533400"/>
            <a:ext cx="8220075" cy="676275"/>
          </a:xfrm>
        </p:spPr>
        <p:txBody>
          <a:bodyPr/>
          <a:lstStyle/>
          <a:p>
            <a:r>
              <a:rPr lang="fi-FI" sz="1600" dirty="0"/>
              <a:t>Tarkastelkaa miten eri hiukkaset käyttäytyvät CMS ilmaisimen kerroksissa.</a:t>
            </a:r>
            <a:br>
              <a:rPr lang="fi-FI" sz="1600" dirty="0"/>
            </a:br>
            <a:r>
              <a:rPr lang="fi-FI" sz="1600" dirty="0"/>
              <a:t>Selvitä millainen varaus kuvan hiukkasilla on. </a:t>
            </a:r>
            <a:endParaRPr lang="en-US" sz="1600" dirty="0"/>
          </a:p>
        </p:txBody>
      </p:sp>
      <p:sp>
        <p:nvSpPr>
          <p:cNvPr id="4" name="Slide Number Placeholder 3">
            <a:extLst>
              <a:ext uri="{FF2B5EF4-FFF2-40B4-BE49-F238E27FC236}">
                <a16:creationId xmlns:a16="http://schemas.microsoft.com/office/drawing/2014/main" id="{2EB719E3-E068-427D-8AD4-F0E017AA0197}"/>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i-FI" smtClean="0"/>
              <a:t>30</a:t>
            </a:fld>
            <a:endParaRPr lang="fi-FI"/>
          </a:p>
        </p:txBody>
      </p:sp>
      <p:pic>
        <p:nvPicPr>
          <p:cNvPr id="7" name="Picture 6" descr="Chart&#10;&#10;Description automatically generated">
            <a:extLst>
              <a:ext uri="{FF2B5EF4-FFF2-40B4-BE49-F238E27FC236}">
                <a16:creationId xmlns:a16="http://schemas.microsoft.com/office/drawing/2014/main" id="{EC571455-3B1D-4FA5-9A39-59F4050A32CD}"/>
              </a:ext>
            </a:extLst>
          </p:cNvPr>
          <p:cNvPicPr>
            <a:picLocks noChangeAspect="1"/>
          </p:cNvPicPr>
          <p:nvPr/>
        </p:nvPicPr>
        <p:blipFill>
          <a:blip r:embed="rId2"/>
          <a:stretch>
            <a:fillRect/>
          </a:stretch>
        </p:blipFill>
        <p:spPr>
          <a:xfrm>
            <a:off x="1156304" y="1073574"/>
            <a:ext cx="10621359" cy="5460577"/>
          </a:xfrm>
          <a:prstGeom prst="rect">
            <a:avLst/>
          </a:prstGeom>
          <a:ln>
            <a:solidFill>
              <a:schemeClr val="tx1"/>
            </a:solidFill>
          </a:ln>
        </p:spPr>
      </p:pic>
    </p:spTree>
    <p:extLst>
      <p:ext uri="{BB962C8B-B14F-4D97-AF65-F5344CB8AC3E}">
        <p14:creationId xmlns:p14="http://schemas.microsoft.com/office/powerpoint/2010/main" val="67125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EA71D-417D-4772-8681-3A2D2740A0E9}"/>
              </a:ext>
            </a:extLst>
          </p:cNvPr>
          <p:cNvSpPr>
            <a:spLocks noGrp="1"/>
          </p:cNvSpPr>
          <p:nvPr>
            <p:ph type="title"/>
          </p:nvPr>
        </p:nvSpPr>
        <p:spPr>
          <a:xfrm>
            <a:off x="3133724" y="533400"/>
            <a:ext cx="8220075" cy="676275"/>
          </a:xfrm>
        </p:spPr>
        <p:txBody>
          <a:bodyPr/>
          <a:lstStyle/>
          <a:p>
            <a:r>
              <a:rPr lang="fi-FI" sz="1600" dirty="0"/>
              <a:t>Tarkastelkaa miten eri hiukkaset käyttäytyvät CMS ilmaisimen kerroksissa.</a:t>
            </a:r>
            <a:br>
              <a:rPr lang="fi-FI" sz="1600" dirty="0"/>
            </a:br>
            <a:r>
              <a:rPr lang="fi-FI" sz="1600" dirty="0"/>
              <a:t>Selvitä millainen varaus kuvan hiukkasilla on. </a:t>
            </a:r>
            <a:endParaRPr lang="en-US" sz="1600" dirty="0"/>
          </a:p>
        </p:txBody>
      </p:sp>
      <p:sp>
        <p:nvSpPr>
          <p:cNvPr id="4" name="Slide Number Placeholder 3">
            <a:extLst>
              <a:ext uri="{FF2B5EF4-FFF2-40B4-BE49-F238E27FC236}">
                <a16:creationId xmlns:a16="http://schemas.microsoft.com/office/drawing/2014/main" id="{2EB719E3-E068-427D-8AD4-F0E017AA0197}"/>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i-FI" smtClean="0"/>
              <a:t>31</a:t>
            </a:fld>
            <a:endParaRPr lang="fi-FI"/>
          </a:p>
        </p:txBody>
      </p:sp>
      <p:pic>
        <p:nvPicPr>
          <p:cNvPr id="7" name="Picture 6" descr="Chart&#10;&#10;Description automatically generated">
            <a:extLst>
              <a:ext uri="{FF2B5EF4-FFF2-40B4-BE49-F238E27FC236}">
                <a16:creationId xmlns:a16="http://schemas.microsoft.com/office/drawing/2014/main" id="{EC571455-3B1D-4FA5-9A39-59F4050A32CD}"/>
              </a:ext>
            </a:extLst>
          </p:cNvPr>
          <p:cNvPicPr>
            <a:picLocks noChangeAspect="1"/>
          </p:cNvPicPr>
          <p:nvPr/>
        </p:nvPicPr>
        <p:blipFill>
          <a:blip r:embed="rId2"/>
          <a:stretch>
            <a:fillRect/>
          </a:stretch>
        </p:blipFill>
        <p:spPr>
          <a:xfrm>
            <a:off x="4341046" y="1722649"/>
            <a:ext cx="7619973" cy="3917526"/>
          </a:xfrm>
          <a:prstGeom prst="rect">
            <a:avLst/>
          </a:prstGeom>
          <a:ln>
            <a:solidFill>
              <a:schemeClr val="tx1"/>
            </a:solidFill>
          </a:ln>
        </p:spPr>
      </p:pic>
      <p:pic>
        <p:nvPicPr>
          <p:cNvPr id="8" name="Graphic 7">
            <a:extLst>
              <a:ext uri="{FF2B5EF4-FFF2-40B4-BE49-F238E27FC236}">
                <a16:creationId xmlns:a16="http://schemas.microsoft.com/office/drawing/2014/main" id="{DDCD924B-917B-4106-8708-497157F803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4675" y="1982575"/>
            <a:ext cx="3286860" cy="3657600"/>
          </a:xfrm>
          <a:prstGeom prst="rect">
            <a:avLst/>
          </a:prstGeom>
        </p:spPr>
      </p:pic>
      <p:sp>
        <p:nvSpPr>
          <p:cNvPr id="6" name="TextBox 5">
            <a:extLst>
              <a:ext uri="{FF2B5EF4-FFF2-40B4-BE49-F238E27FC236}">
                <a16:creationId xmlns:a16="http://schemas.microsoft.com/office/drawing/2014/main" id="{22D984A0-657F-48DE-9F94-5AA92ADF9E03}"/>
              </a:ext>
            </a:extLst>
          </p:cNvPr>
          <p:cNvSpPr txBox="1"/>
          <p:nvPr/>
        </p:nvSpPr>
        <p:spPr>
          <a:xfrm>
            <a:off x="762000" y="2184400"/>
            <a:ext cx="787400" cy="317500"/>
          </a:xfrm>
          <a:prstGeom prst="rect">
            <a:avLst/>
          </a:prstGeom>
          <a:noFill/>
        </p:spPr>
        <p:txBody>
          <a:bodyPr wrap="square" rtlCol="0">
            <a:spAutoFit/>
          </a:bodyPr>
          <a:lstStyle/>
          <a:p>
            <a:r>
              <a:rPr lang="en-US" b="1" i="1" dirty="0" err="1"/>
              <a:t>Vinkki</a:t>
            </a:r>
            <a:r>
              <a:rPr lang="en-US" b="1" i="1" dirty="0"/>
              <a:t>:</a:t>
            </a:r>
          </a:p>
        </p:txBody>
      </p:sp>
    </p:spTree>
    <p:extLst>
      <p:ext uri="{BB962C8B-B14F-4D97-AF65-F5344CB8AC3E}">
        <p14:creationId xmlns:p14="http://schemas.microsoft.com/office/powerpoint/2010/main" val="197602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EA71D-417D-4772-8681-3A2D2740A0E9}"/>
              </a:ext>
            </a:extLst>
          </p:cNvPr>
          <p:cNvSpPr>
            <a:spLocks noGrp="1"/>
          </p:cNvSpPr>
          <p:nvPr>
            <p:ph type="title"/>
          </p:nvPr>
        </p:nvSpPr>
        <p:spPr>
          <a:xfrm>
            <a:off x="3133724" y="533400"/>
            <a:ext cx="8220075" cy="676275"/>
          </a:xfrm>
        </p:spPr>
        <p:txBody>
          <a:bodyPr/>
          <a:lstStyle/>
          <a:p>
            <a:r>
              <a:rPr lang="fi-FI" sz="1600" dirty="0"/>
              <a:t>Tarkastelkaa miten eri hiukkaset käyttäytyvät CMS ilmaisimen kerroksissa.</a:t>
            </a:r>
            <a:br>
              <a:rPr lang="fi-FI" sz="1600" dirty="0"/>
            </a:br>
            <a:r>
              <a:rPr lang="fi-FI" sz="1600" dirty="0"/>
              <a:t>Selvitä millainen varaus kuvan hiukkasilla on. </a:t>
            </a:r>
            <a:endParaRPr lang="en-US" sz="1600" dirty="0"/>
          </a:p>
        </p:txBody>
      </p:sp>
      <p:sp>
        <p:nvSpPr>
          <p:cNvPr id="4" name="Slide Number Placeholder 3">
            <a:extLst>
              <a:ext uri="{FF2B5EF4-FFF2-40B4-BE49-F238E27FC236}">
                <a16:creationId xmlns:a16="http://schemas.microsoft.com/office/drawing/2014/main" id="{2EB719E3-E068-427D-8AD4-F0E017AA0197}"/>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i-FI" smtClean="0"/>
              <a:t>32</a:t>
            </a:fld>
            <a:endParaRPr lang="fi-FI"/>
          </a:p>
        </p:txBody>
      </p:sp>
      <p:sp>
        <p:nvSpPr>
          <p:cNvPr id="9" name="TextBox 8">
            <a:extLst>
              <a:ext uri="{FF2B5EF4-FFF2-40B4-BE49-F238E27FC236}">
                <a16:creationId xmlns:a16="http://schemas.microsoft.com/office/drawing/2014/main" id="{67BEBA6D-6C57-4129-9050-C0FCE2B30F55}"/>
              </a:ext>
            </a:extLst>
          </p:cNvPr>
          <p:cNvSpPr txBox="1"/>
          <p:nvPr/>
        </p:nvSpPr>
        <p:spPr>
          <a:xfrm>
            <a:off x="1142999" y="1388190"/>
            <a:ext cx="10210800" cy="5047536"/>
          </a:xfrm>
          <a:prstGeom prst="rect">
            <a:avLst/>
          </a:prstGeom>
          <a:noFill/>
        </p:spPr>
        <p:txBody>
          <a:bodyPr wrap="square" rtlCol="0">
            <a:spAutoFit/>
          </a:bodyPr>
          <a:lstStyle/>
          <a:p>
            <a:r>
              <a:rPr lang="fi-FI" b="1" dirty="0" err="1"/>
              <a:t>Myoneita</a:t>
            </a:r>
            <a:r>
              <a:rPr lang="fi-FI" dirty="0"/>
              <a:t> on vaikea havaita mutta CMS on nimensä (</a:t>
            </a:r>
            <a:r>
              <a:rPr lang="fi-FI" dirty="0" err="1"/>
              <a:t>Compact</a:t>
            </a:r>
            <a:r>
              <a:rPr lang="fi-FI" dirty="0"/>
              <a:t> </a:t>
            </a:r>
            <a:r>
              <a:rPr lang="fi-FI" dirty="0" err="1"/>
              <a:t>Muon</a:t>
            </a:r>
            <a:r>
              <a:rPr lang="fi-FI" dirty="0"/>
              <a:t> </a:t>
            </a:r>
            <a:r>
              <a:rPr lang="fi-FI" dirty="0" err="1"/>
              <a:t>Solenoid</a:t>
            </a:r>
            <a:r>
              <a:rPr lang="fi-FI" dirty="0"/>
              <a:t>) mukaisesti erittäin hyvä myös siinä. </a:t>
            </a:r>
            <a:r>
              <a:rPr lang="fi-FI" dirty="0" err="1"/>
              <a:t>Myonit</a:t>
            </a:r>
            <a:r>
              <a:rPr lang="fi-FI" dirty="0"/>
              <a:t> kulkevat kaikkien kerrosten läpi pysähtymättä jättäen kuitenkin signaaleja pii-ilmaisimiin ja </a:t>
            </a:r>
            <a:r>
              <a:rPr lang="fi-FI" dirty="0" err="1"/>
              <a:t>myoni</a:t>
            </a:r>
            <a:r>
              <a:rPr lang="fi-FI" dirty="0"/>
              <a:t> kammioihin. Kuvassa </a:t>
            </a:r>
            <a:r>
              <a:rPr lang="fi-FI" dirty="0" err="1"/>
              <a:t>myonin</a:t>
            </a:r>
            <a:r>
              <a:rPr lang="fi-FI" dirty="0"/>
              <a:t> rata kääntyy ensin alaspäin ja sitten vahvan </a:t>
            </a:r>
            <a:r>
              <a:rPr lang="fi-FI" dirty="0" err="1"/>
              <a:t>solenoid</a:t>
            </a:r>
            <a:r>
              <a:rPr lang="fi-FI" dirty="0"/>
              <a:t> magneetin ohitettuaan alkaa kaartua ylöspäin. Oikean käden säännön mukaan </a:t>
            </a:r>
            <a:r>
              <a:rPr lang="fi-FI" dirty="0" err="1"/>
              <a:t>myoni</a:t>
            </a:r>
            <a:r>
              <a:rPr lang="fi-FI" dirty="0"/>
              <a:t> on siis negatiivinen hiukkanen. Huomion arvoista on että solenoidi magneetin sisällä magneettikenttä on </a:t>
            </a:r>
            <a:r>
              <a:rPr lang="fi-FI" dirty="0" err="1"/>
              <a:t>vastakkais</a:t>
            </a:r>
            <a:r>
              <a:rPr lang="fi-FI" dirty="0"/>
              <a:t> suuntainen magneetin ulkopuoliseen magneettikenttään verrattuna.</a:t>
            </a:r>
          </a:p>
          <a:p>
            <a:endParaRPr lang="fi-FI" dirty="0"/>
          </a:p>
          <a:p>
            <a:r>
              <a:rPr lang="fi-FI" b="1" dirty="0"/>
              <a:t>'Elektronin</a:t>
            </a:r>
            <a:r>
              <a:rPr lang="fi-FI" dirty="0"/>
              <a:t>' rata kääntyy kuvassa ylöspäin. Tarkastellessamme tilannetta oikean käden säännön avulla päädymme ristiriitaan. Hiukkanen käyttäytyy, kuin positiivinen hiukkanen, mutta jo yläasteelta on tuttua, että elektronit ovat negatiivisesti varautuneita. Kyseessä onkin positroni eli elektronin antihiukkanen joka muistuttaa paljon elektronia, mutta onkin positiivisesti </a:t>
            </a:r>
            <a:r>
              <a:rPr lang="fi-FI" dirty="0" err="1"/>
              <a:t>varautnut</a:t>
            </a:r>
            <a:r>
              <a:rPr lang="fi-FI" dirty="0"/>
              <a:t>. Fyysikot saattavat käyttää välillä termejä hajamielisesti sekaisin, kunhan asiayhteydestä on selvää mistä puhutaan ;)</a:t>
            </a:r>
          </a:p>
          <a:p>
            <a:endParaRPr lang="fi-FI" dirty="0"/>
          </a:p>
          <a:p>
            <a:r>
              <a:rPr lang="fi-FI" b="1" dirty="0"/>
              <a:t>Hadronit: </a:t>
            </a:r>
            <a:r>
              <a:rPr lang="fi-FI" dirty="0"/>
              <a:t>Kuvassa on kaksi hadronia toinen merkittynä vihreällä viivalla ja toinen vihreällä katkoviivalla. Hadronit ovat vähintään kahden kvarkin muodostamia hiukkasia.</a:t>
            </a:r>
          </a:p>
          <a:p>
            <a:pPr marL="285750" indent="-285750">
              <a:buFont typeface="Arial" panose="020B0604020202020204" pitchFamily="34" charset="0"/>
              <a:buChar char="•"/>
            </a:pPr>
            <a:r>
              <a:rPr lang="fi-FI" dirty="0"/>
              <a:t>Katkoviivalla merkityn hiukkasen rata ei taivu ollenkaan 4 </a:t>
            </a:r>
            <a:r>
              <a:rPr lang="fi-FI" dirty="0" err="1"/>
              <a:t>Teslan</a:t>
            </a:r>
            <a:r>
              <a:rPr lang="fi-FI" dirty="0"/>
              <a:t>, eli vahvuudeltaan noin 100,000 kertaa maan magneettikentän vahvuisessa 5 magneettikentässä. Tämä tarkoittanee sitä, että hadroni on varaukseton. Kyseessä voi olla esimerkiksi neutroni. Neutronin vauhti hidastuu hadronikalorimetrissä kun se </a:t>
            </a:r>
            <a:r>
              <a:rPr lang="fi-FI" dirty="0" err="1"/>
              <a:t>vuorovaikuttaa</a:t>
            </a:r>
            <a:r>
              <a:rPr lang="fi-FI" dirty="0"/>
              <a:t> aineen kanssa ja aiheuttaa signaalin.</a:t>
            </a:r>
          </a:p>
          <a:p>
            <a:pPr marL="285750" indent="-285750">
              <a:buFont typeface="Arial" panose="020B0604020202020204" pitchFamily="34" charset="0"/>
              <a:buChar char="•"/>
            </a:pPr>
            <a:r>
              <a:rPr lang="fi-FI" dirty="0"/>
              <a:t>Jatkuvalla viivalla kuvatun hadronin rata kaartuu kuvassa alaspäin. Voimme siis päätellä hiukkasen olevan varaukseltaan negatiivinen. </a:t>
            </a:r>
            <a:r>
              <a:rPr lang="fi-FI" dirty="0" err="1"/>
              <a:t>Tälläinen</a:t>
            </a:r>
            <a:r>
              <a:rPr lang="fi-FI" dirty="0"/>
              <a:t> hadroni on esimerkiksi </a:t>
            </a:r>
            <a:r>
              <a:rPr lang="fi-FI" dirty="0" err="1"/>
              <a:t>Pion</a:t>
            </a:r>
            <a:r>
              <a:rPr lang="fi-FI" dirty="0"/>
              <a:t> ( 𝜋−:𝑑𝜇⎯⎯⎯⎯  ), hadronin liike-energia voidaan mitata sen aiheuttamasta hiukkasryöpystä hadronikalorimetrissä.</a:t>
            </a:r>
          </a:p>
          <a:p>
            <a:pPr marL="285750" indent="-285750">
              <a:buFont typeface="Arial" panose="020B0604020202020204" pitchFamily="34" charset="0"/>
              <a:buChar char="•"/>
            </a:pPr>
            <a:endParaRPr lang="fi-FI" dirty="0"/>
          </a:p>
          <a:p>
            <a:r>
              <a:rPr lang="fi-FI" b="1" dirty="0"/>
              <a:t>Fotonin</a:t>
            </a:r>
            <a:r>
              <a:rPr lang="fi-FI" dirty="0"/>
              <a:t> kulku </a:t>
            </a:r>
            <a:r>
              <a:rPr lang="fi-FI" dirty="0" err="1"/>
              <a:t>CMS:n</a:t>
            </a:r>
            <a:r>
              <a:rPr lang="fi-FI" dirty="0"/>
              <a:t> sisällä on piirretty tummansinisellä katkoviivalla. Viiva on suora ja päättyy </a:t>
            </a:r>
            <a:r>
              <a:rPr lang="fi-FI" dirty="0" err="1"/>
              <a:t>elektrokalorimetrissä</a:t>
            </a:r>
            <a:r>
              <a:rPr lang="fi-FI" dirty="0"/>
              <a:t> syntyvään hiukkasryöppyyn. Fotoni on siis varaukseton.</a:t>
            </a:r>
            <a:endParaRPr lang="en-US" dirty="0"/>
          </a:p>
        </p:txBody>
      </p:sp>
      <p:sp>
        <p:nvSpPr>
          <p:cNvPr id="13" name="TextBox 12">
            <a:extLst>
              <a:ext uri="{FF2B5EF4-FFF2-40B4-BE49-F238E27FC236}">
                <a16:creationId xmlns:a16="http://schemas.microsoft.com/office/drawing/2014/main" id="{D648B420-3E3D-4BBB-ABC4-FF2E9DFD1C02}"/>
              </a:ext>
            </a:extLst>
          </p:cNvPr>
          <p:cNvSpPr txBox="1"/>
          <p:nvPr/>
        </p:nvSpPr>
        <p:spPr>
          <a:xfrm>
            <a:off x="1422400" y="988080"/>
            <a:ext cx="1955800" cy="400110"/>
          </a:xfrm>
          <a:prstGeom prst="rect">
            <a:avLst/>
          </a:prstGeom>
          <a:noFill/>
        </p:spPr>
        <p:txBody>
          <a:bodyPr wrap="square" rtlCol="0">
            <a:spAutoFit/>
          </a:bodyPr>
          <a:lstStyle/>
          <a:p>
            <a:r>
              <a:rPr lang="en-US" sz="2000" b="1" i="1" dirty="0">
                <a:solidFill>
                  <a:schemeClr val="accent2"/>
                </a:solidFill>
              </a:rPr>
              <a:t>VASTAUS</a:t>
            </a:r>
            <a:r>
              <a:rPr lang="en-US" sz="2000" b="1" i="1" dirty="0"/>
              <a:t>:</a:t>
            </a:r>
          </a:p>
        </p:txBody>
      </p:sp>
    </p:spTree>
    <p:extLst>
      <p:ext uri="{BB962C8B-B14F-4D97-AF65-F5344CB8AC3E}">
        <p14:creationId xmlns:p14="http://schemas.microsoft.com/office/powerpoint/2010/main" val="425368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19FC7-FFE3-46CE-8ABF-3E761BB8B92D}"/>
              </a:ext>
            </a:extLst>
          </p:cNvPr>
          <p:cNvSpPr>
            <a:spLocks noGrp="1"/>
          </p:cNvSpPr>
          <p:nvPr>
            <p:ph type="title"/>
          </p:nvPr>
        </p:nvSpPr>
        <p:spPr>
          <a:xfrm>
            <a:off x="1821585" y="382088"/>
            <a:ext cx="8220075" cy="828675"/>
          </a:xfrm>
        </p:spPr>
        <p:txBody>
          <a:bodyPr/>
          <a:lstStyle/>
          <a:p>
            <a:r>
              <a:rPr lang="en-US" sz="3600" dirty="0" err="1"/>
              <a:t>Hiukkasfysiikasta</a:t>
            </a:r>
            <a:endParaRPr lang="en-US" sz="3600" dirty="0"/>
          </a:p>
        </p:txBody>
      </p:sp>
      <p:sp>
        <p:nvSpPr>
          <p:cNvPr id="3" name="Text Placeholder 2">
            <a:extLst>
              <a:ext uri="{FF2B5EF4-FFF2-40B4-BE49-F238E27FC236}">
                <a16:creationId xmlns:a16="http://schemas.microsoft.com/office/drawing/2014/main" id="{44B40936-92A4-4F21-8315-21BA293978BA}"/>
              </a:ext>
            </a:extLst>
          </p:cNvPr>
          <p:cNvSpPr>
            <a:spLocks noGrp="1"/>
          </p:cNvSpPr>
          <p:nvPr>
            <p:ph type="body" idx="1"/>
          </p:nvPr>
        </p:nvSpPr>
        <p:spPr>
          <a:xfrm>
            <a:off x="1754910" y="2159999"/>
            <a:ext cx="9598890" cy="4517892"/>
          </a:xfrm>
        </p:spPr>
        <p:txBody>
          <a:bodyPr>
            <a:normAutofit/>
          </a:bodyPr>
          <a:lstStyle/>
          <a:p>
            <a:pPr>
              <a:buFont typeface="Arial" panose="020B0604020202020204" pitchFamily="34" charset="0"/>
              <a:buChar char="•"/>
            </a:pPr>
            <a:r>
              <a:rPr lang="fi-FI" b="0" i="0" dirty="0">
                <a:effectLst/>
                <a:latin typeface="+mn-lt"/>
              </a:rPr>
              <a:t>Hiukkasfysiikka yrittää selvittää vastauksia perustavanlaatuisiin kysymyksiin maailmankaikkeuden rakenteesta ja jokapäiväisistä vuorovaikutuksista.</a:t>
            </a:r>
            <a:br>
              <a:rPr lang="fi-FI" b="0" i="0" dirty="0">
                <a:effectLst/>
                <a:latin typeface="+mn-lt"/>
              </a:rPr>
            </a:br>
            <a:endParaRPr lang="fi-FI" b="0" i="0" dirty="0">
              <a:effectLst/>
              <a:latin typeface="+mn-lt"/>
            </a:endParaRPr>
          </a:p>
          <a:p>
            <a:pPr>
              <a:buFont typeface="Arial" panose="020B0604020202020204" pitchFamily="34" charset="0"/>
              <a:buChar char="•"/>
            </a:pPr>
            <a:r>
              <a:rPr lang="fi-FI" i="0" dirty="0">
                <a:effectLst/>
                <a:latin typeface="+mn-lt"/>
              </a:rPr>
              <a:t>Molekyylit ja atomit</a:t>
            </a:r>
            <a:r>
              <a:rPr lang="fi-FI" dirty="0">
                <a:latin typeface="+mn-lt"/>
              </a:rPr>
              <a:t> </a:t>
            </a:r>
            <a:r>
              <a:rPr lang="fi-FI" b="0" dirty="0">
                <a:latin typeface="+mn-lt"/>
              </a:rPr>
              <a:t>ovat tuttuja tieteen rakennuspalikoita joita on helppo havaita, mutta saadaksemme vastauksia, on tutkittava millaisista rakennuspalikoista ne vuorostaan koostuvat.</a:t>
            </a:r>
            <a:br>
              <a:rPr lang="fi-FI" b="0" dirty="0">
                <a:latin typeface="+mn-lt"/>
              </a:rPr>
            </a:br>
            <a:endParaRPr lang="fi-FI" b="0" i="0" dirty="0">
              <a:effectLst/>
              <a:latin typeface="+mn-lt"/>
            </a:endParaRPr>
          </a:p>
          <a:p>
            <a:pPr>
              <a:buFont typeface="Arial" panose="020B0604020202020204" pitchFamily="34" charset="0"/>
              <a:buChar char="•"/>
            </a:pPr>
            <a:r>
              <a:rPr lang="fi-FI" b="0" i="0" dirty="0">
                <a:effectLst/>
                <a:latin typeface="+mn-lt"/>
              </a:rPr>
              <a:t>Nämä palikat ovat </a:t>
            </a:r>
            <a:r>
              <a:rPr lang="fi-FI" i="0" dirty="0">
                <a:effectLst/>
                <a:latin typeface="+mn-lt"/>
              </a:rPr>
              <a:t>alkeishiukkasia.</a:t>
            </a:r>
          </a:p>
          <a:p>
            <a:pPr lvl="1">
              <a:buFont typeface="Arial" panose="020B0604020202020204" pitchFamily="34" charset="0"/>
              <a:buChar char="•"/>
            </a:pPr>
            <a:r>
              <a:rPr lang="fi-FI" sz="1800" b="0" i="0" dirty="0">
                <a:effectLst/>
                <a:latin typeface="+mn-lt"/>
              </a:rPr>
              <a:t>Ei omaa sisäistä rakennetta: eivät siis koostu muista hiukkasista</a:t>
            </a:r>
          </a:p>
          <a:p>
            <a:pPr lvl="1">
              <a:buFont typeface="Arial" panose="020B0604020202020204" pitchFamily="34" charset="0"/>
              <a:buChar char="•"/>
            </a:pPr>
            <a:r>
              <a:rPr lang="fi-FI" sz="1800" b="0" i="0" dirty="0">
                <a:effectLst/>
                <a:latin typeface="+mn-lt"/>
              </a:rPr>
              <a:t>Mahdottoman pieniä havaittavaksi suoraan</a:t>
            </a:r>
          </a:p>
          <a:p>
            <a:pPr lvl="1">
              <a:buFont typeface="Arial" panose="020B0604020202020204" pitchFamily="34" charset="0"/>
              <a:buChar char="•"/>
            </a:pPr>
            <a:r>
              <a:rPr lang="fi-FI" sz="1800" b="0" dirty="0">
                <a:latin typeface="+mn-lt"/>
              </a:rPr>
              <a:t>Useimmat eivät voi esiintyä vapaina hiukkasina luonnollisissa olosuhteissa</a:t>
            </a:r>
          </a:p>
          <a:p>
            <a:pPr lvl="1">
              <a:buFont typeface="Arial" panose="020B0604020202020204" pitchFamily="34" charset="0"/>
              <a:buChar char="•"/>
            </a:pPr>
            <a:endParaRPr lang="fi-FI" sz="1800" b="0" dirty="0">
              <a:latin typeface="+mn-lt"/>
            </a:endParaRPr>
          </a:p>
          <a:p>
            <a:pPr>
              <a:buFont typeface="Arial" panose="020B0604020202020204" pitchFamily="34" charset="0"/>
              <a:buChar char="•"/>
            </a:pPr>
            <a:r>
              <a:rPr lang="fi-FI" sz="2200" b="0" dirty="0">
                <a:latin typeface="+mn-lt"/>
              </a:rPr>
              <a:t>Alkeishiukkaset muodostavat </a:t>
            </a:r>
            <a:r>
              <a:rPr lang="fi-FI" sz="2200" dirty="0">
                <a:latin typeface="+mn-lt"/>
              </a:rPr>
              <a:t>standardimallin </a:t>
            </a:r>
          </a:p>
          <a:p>
            <a:pPr lvl="1">
              <a:buFont typeface="Arial" panose="020B0604020202020204" pitchFamily="34" charset="0"/>
              <a:buChar char="•"/>
            </a:pPr>
            <a:endParaRPr lang="fi-FI" b="0" i="0" dirty="0">
              <a:effectLst/>
              <a:latin typeface="+mn-lt"/>
            </a:endParaRPr>
          </a:p>
          <a:p>
            <a:pPr>
              <a:buFont typeface="Arial" panose="020B0604020202020204" pitchFamily="34" charset="0"/>
              <a:buChar char="•"/>
            </a:pPr>
            <a:endParaRPr lang="en-US"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033B063F-F4F8-497D-8507-885B224EE12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i-FI" smtClean="0"/>
              <a:t>4</a:t>
            </a:fld>
            <a:endParaRPr lang="fi-FI"/>
          </a:p>
        </p:txBody>
      </p:sp>
      <p:sp>
        <p:nvSpPr>
          <p:cNvPr id="5" name="Text Placeholder 4">
            <a:extLst>
              <a:ext uri="{FF2B5EF4-FFF2-40B4-BE49-F238E27FC236}">
                <a16:creationId xmlns:a16="http://schemas.microsoft.com/office/drawing/2014/main" id="{9A47C1A1-1BE9-4BE2-9324-2D4DA6BCBD71}"/>
              </a:ext>
            </a:extLst>
          </p:cNvPr>
          <p:cNvSpPr>
            <a:spLocks noGrp="1"/>
          </p:cNvSpPr>
          <p:nvPr>
            <p:ph type="body" idx="2"/>
          </p:nvPr>
        </p:nvSpPr>
        <p:spPr>
          <a:xfrm>
            <a:off x="1754910" y="1314451"/>
            <a:ext cx="9598889" cy="485774"/>
          </a:xfrm>
        </p:spPr>
        <p:txBody>
          <a:bodyPr>
            <a:normAutofit lnSpcReduction="10000"/>
          </a:bodyPr>
          <a:lstStyle/>
          <a:p>
            <a:pPr indent="-14288"/>
            <a:r>
              <a:rPr lang="en-US" sz="1600" i="1" dirty="0" err="1"/>
              <a:t>Mitä</a:t>
            </a:r>
            <a:r>
              <a:rPr lang="en-US" sz="1600" i="1" dirty="0"/>
              <a:t> </a:t>
            </a:r>
            <a:r>
              <a:rPr lang="en-US" sz="1600" i="1" dirty="0" err="1"/>
              <a:t>painovoima</a:t>
            </a:r>
            <a:r>
              <a:rPr lang="en-US" sz="1600" i="1" dirty="0"/>
              <a:t> on? Mihin </a:t>
            </a:r>
            <a:r>
              <a:rPr lang="en-US" sz="1600" i="1" dirty="0" err="1"/>
              <a:t>antimateria</a:t>
            </a:r>
            <a:r>
              <a:rPr lang="en-US" sz="1600" i="1" dirty="0"/>
              <a:t> </a:t>
            </a:r>
            <a:r>
              <a:rPr lang="en-US" sz="1600" i="1" dirty="0" err="1"/>
              <a:t>hävisi</a:t>
            </a:r>
            <a:r>
              <a:rPr lang="en-US" sz="1600" i="1" dirty="0"/>
              <a:t> </a:t>
            </a:r>
            <a:r>
              <a:rPr lang="en-US" sz="1600" i="1" dirty="0" err="1"/>
              <a:t>alkuräjähdyksen</a:t>
            </a:r>
            <a:r>
              <a:rPr lang="en-US" sz="1600" i="1" dirty="0"/>
              <a:t> </a:t>
            </a:r>
            <a:r>
              <a:rPr lang="en-US" sz="1600" i="1" dirty="0" err="1"/>
              <a:t>jälkeen</a:t>
            </a:r>
            <a:r>
              <a:rPr lang="en-US" sz="1600" i="1" dirty="0"/>
              <a:t>, </a:t>
            </a:r>
            <a:r>
              <a:rPr lang="en-US" sz="1600" i="1" dirty="0" err="1"/>
              <a:t>jättäen</a:t>
            </a:r>
            <a:r>
              <a:rPr lang="en-US" sz="1600" i="1" dirty="0"/>
              <a:t> </a:t>
            </a:r>
            <a:r>
              <a:rPr lang="en-US" sz="1600" i="1" dirty="0" err="1"/>
              <a:t>jälkeensä</a:t>
            </a:r>
            <a:r>
              <a:rPr lang="en-US" sz="1600" i="1" dirty="0"/>
              <a:t> </a:t>
            </a:r>
            <a:r>
              <a:rPr lang="en-US" sz="1600" i="1" dirty="0" err="1"/>
              <a:t>aineesta</a:t>
            </a:r>
            <a:r>
              <a:rPr lang="en-US" sz="1600" i="1" dirty="0"/>
              <a:t> </a:t>
            </a:r>
            <a:r>
              <a:rPr lang="en-US" sz="1600" i="1" dirty="0" err="1"/>
              <a:t>muodostuvan</a:t>
            </a:r>
            <a:r>
              <a:rPr lang="en-US" sz="1600" i="1" dirty="0"/>
              <a:t> </a:t>
            </a:r>
            <a:r>
              <a:rPr lang="en-US" sz="1600" i="1" dirty="0" err="1"/>
              <a:t>universumin</a:t>
            </a:r>
            <a:r>
              <a:rPr lang="en-US" sz="1600" i="1" dirty="0"/>
              <a:t>? </a:t>
            </a:r>
            <a:r>
              <a:rPr lang="en-US" sz="1600" i="1" dirty="0" err="1"/>
              <a:t>Mitä</a:t>
            </a:r>
            <a:r>
              <a:rPr lang="en-US" sz="1600" i="1" dirty="0"/>
              <a:t> </a:t>
            </a:r>
            <a:r>
              <a:rPr lang="en-US" sz="1600" i="1" dirty="0" err="1"/>
              <a:t>massa</a:t>
            </a:r>
            <a:r>
              <a:rPr lang="en-US" sz="1600" i="1" dirty="0"/>
              <a:t> on?</a:t>
            </a:r>
          </a:p>
        </p:txBody>
      </p:sp>
    </p:spTree>
    <p:extLst>
      <p:ext uri="{BB962C8B-B14F-4D97-AF65-F5344CB8AC3E}">
        <p14:creationId xmlns:p14="http://schemas.microsoft.com/office/powerpoint/2010/main" val="1592487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13354-FAEE-45C2-8D67-67BC0D5936EF}"/>
              </a:ext>
            </a:extLst>
          </p:cNvPr>
          <p:cNvSpPr>
            <a:spLocks noGrp="1"/>
          </p:cNvSpPr>
          <p:nvPr>
            <p:ph type="title"/>
          </p:nvPr>
        </p:nvSpPr>
        <p:spPr>
          <a:xfrm>
            <a:off x="1800000" y="337127"/>
            <a:ext cx="8229600" cy="828675"/>
          </a:xfrm>
        </p:spPr>
        <p:txBody>
          <a:bodyPr/>
          <a:lstStyle/>
          <a:p>
            <a:r>
              <a:rPr lang="en-US" sz="3200" dirty="0" err="1"/>
              <a:t>Alkeishiukkaset</a:t>
            </a:r>
            <a:endParaRPr lang="en-US" sz="3200" dirty="0"/>
          </a:p>
        </p:txBody>
      </p:sp>
      <p:sp>
        <p:nvSpPr>
          <p:cNvPr id="5" name="Slide Number Placeholder 4">
            <a:extLst>
              <a:ext uri="{FF2B5EF4-FFF2-40B4-BE49-F238E27FC236}">
                <a16:creationId xmlns:a16="http://schemas.microsoft.com/office/drawing/2014/main" id="{58ABFE9C-BDC1-491F-B00B-58A0F9CF9ED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i-FI" smtClean="0"/>
              <a:t>5</a:t>
            </a:fld>
            <a:endParaRPr lang="fi-FI"/>
          </a:p>
        </p:txBody>
      </p:sp>
      <p:sp>
        <p:nvSpPr>
          <p:cNvPr id="11" name="Text Placeholder 3">
            <a:extLst>
              <a:ext uri="{FF2B5EF4-FFF2-40B4-BE49-F238E27FC236}">
                <a16:creationId xmlns:a16="http://schemas.microsoft.com/office/drawing/2014/main" id="{A11E3D3D-C2AA-48FD-85C6-5D75A657D788}"/>
              </a:ext>
            </a:extLst>
          </p:cNvPr>
          <p:cNvSpPr txBox="1">
            <a:spLocks/>
          </p:cNvSpPr>
          <p:nvPr/>
        </p:nvSpPr>
        <p:spPr>
          <a:xfrm>
            <a:off x="743898" y="1490288"/>
            <a:ext cx="5085402" cy="4612669"/>
          </a:xfrm>
          <a:prstGeom prst="rect">
            <a:avLst/>
          </a:prstGeom>
          <a:noFill/>
          <a:ln>
            <a:noFill/>
          </a:ln>
        </p:spPr>
        <p:txBody>
          <a:bodyPr spcFirstLastPara="1" wrap="square" lIns="0" tIns="0" rIns="0" bIns="0" anchor="t" anchorCtr="0">
            <a:normAutofit lnSpcReduction="10000"/>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FFFFFF"/>
              </a:buClr>
              <a:buSzPts val="1800"/>
              <a:buFont typeface="Noto Sans Symbols"/>
              <a:buChar char="∙"/>
              <a:defRPr sz="1500" b="1" i="0" u="none" strike="noStrike" cap="none">
                <a:solidFill>
                  <a:srgbClr val="FFFFFF"/>
                </a:solidFill>
                <a:latin typeface="Arial"/>
                <a:ea typeface="Arial"/>
                <a:cs typeface="Arial"/>
                <a:sym typeface="Arial"/>
              </a:defRPr>
            </a:lvl1pPr>
            <a:lvl2pPr marL="914400" marR="0" lvl="1" indent="-323850" algn="l" rtl="0">
              <a:lnSpc>
                <a:spcPct val="100000"/>
              </a:lnSpc>
              <a:spcBef>
                <a:spcPts val="500"/>
              </a:spcBef>
              <a:spcAft>
                <a:spcPts val="0"/>
              </a:spcAft>
              <a:buClr>
                <a:srgbClr val="FFFFFF"/>
              </a:buClr>
              <a:buSzPts val="1500"/>
              <a:buFont typeface="Noto Sans Symbols"/>
              <a:buChar char="∙"/>
              <a:defRPr sz="1500" b="1" i="0" u="none" strike="noStrike" cap="none">
                <a:solidFill>
                  <a:srgbClr val="FFFFFF"/>
                </a:solidFill>
                <a:latin typeface="Arial"/>
                <a:ea typeface="Arial"/>
                <a:cs typeface="Arial"/>
                <a:sym typeface="Arial"/>
              </a:defRPr>
            </a:lvl2pPr>
            <a:lvl3pPr marL="1371600" marR="0" lvl="2" indent="-311150" algn="l" rtl="0">
              <a:lnSpc>
                <a:spcPct val="90000"/>
              </a:lnSpc>
              <a:spcBef>
                <a:spcPts val="500"/>
              </a:spcBef>
              <a:spcAft>
                <a:spcPts val="0"/>
              </a:spcAft>
              <a:buClr>
                <a:srgbClr val="FFFFFF"/>
              </a:buClr>
              <a:buSzPts val="1300"/>
              <a:buFont typeface="Noto Sans Symbols"/>
              <a:buChar char="∙"/>
              <a:defRPr sz="1300" b="1" i="0" u="none" strike="noStrike" cap="none">
                <a:solidFill>
                  <a:srgbClr val="FFFFFF"/>
                </a:solidFill>
                <a:latin typeface="Arial"/>
                <a:ea typeface="Arial"/>
                <a:cs typeface="Arial"/>
                <a:sym typeface="Arial"/>
              </a:defRPr>
            </a:lvl3pPr>
            <a:lvl4pPr marL="1828800" marR="0" lvl="3" indent="-311150" algn="l" rtl="0">
              <a:lnSpc>
                <a:spcPct val="90000"/>
              </a:lnSpc>
              <a:spcBef>
                <a:spcPts val="500"/>
              </a:spcBef>
              <a:spcAft>
                <a:spcPts val="0"/>
              </a:spcAft>
              <a:buClr>
                <a:srgbClr val="FFFFFF"/>
              </a:buClr>
              <a:buSzPts val="1300"/>
              <a:buFont typeface="Noto Sans Symbols"/>
              <a:buChar char="∙"/>
              <a:defRPr sz="1300" b="1" i="0" u="none" strike="noStrike" cap="none">
                <a:solidFill>
                  <a:srgbClr val="FFFFFF"/>
                </a:solidFill>
                <a:latin typeface="Arial"/>
                <a:ea typeface="Arial"/>
                <a:cs typeface="Arial"/>
                <a:sym typeface="Arial"/>
              </a:defRPr>
            </a:lvl4pPr>
            <a:lvl5pPr marL="2286000" marR="0" lvl="4" indent="-311150" algn="l" rtl="0">
              <a:lnSpc>
                <a:spcPct val="90000"/>
              </a:lnSpc>
              <a:spcBef>
                <a:spcPts val="500"/>
              </a:spcBef>
              <a:spcAft>
                <a:spcPts val="0"/>
              </a:spcAft>
              <a:buClr>
                <a:srgbClr val="FFFFFF"/>
              </a:buClr>
              <a:buSzPts val="1300"/>
              <a:buFont typeface="Noto Sans Symbols"/>
              <a:buChar char="∙"/>
              <a:defRPr sz="1300" b="1" i="0" u="none" strike="noStrike" cap="none">
                <a:solidFill>
                  <a:srgbClr val="FFFFF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460375" indent="-285750">
              <a:buFont typeface="Arial" panose="020B0604020202020204" pitchFamily="34" charset="0"/>
              <a:buChar char="•"/>
            </a:pPr>
            <a:r>
              <a:rPr lang="fi-FI" sz="1800" b="0" dirty="0">
                <a:solidFill>
                  <a:schemeClr val="bg1"/>
                </a:solidFill>
              </a:rPr>
              <a:t>Alkeishiukkaset ovat ne fysikaaliset rakennuskivet, joista kaikki universumin atomit koostuvat.</a:t>
            </a:r>
          </a:p>
          <a:p>
            <a:pPr marL="174625" indent="0">
              <a:buNone/>
            </a:pPr>
            <a:endParaRPr lang="fi-FI" sz="1800" b="0" dirty="0">
              <a:solidFill>
                <a:schemeClr val="bg1"/>
              </a:solidFill>
            </a:endParaRPr>
          </a:p>
          <a:p>
            <a:pPr marL="460375" indent="-285750">
              <a:buFont typeface="Arial" panose="020B0604020202020204" pitchFamily="34" charset="0"/>
              <a:buChar char="•"/>
            </a:pPr>
            <a:r>
              <a:rPr lang="fi-FI" sz="1800" b="0" dirty="0">
                <a:solidFill>
                  <a:schemeClr val="bg1"/>
                </a:solidFill>
              </a:rPr>
              <a:t>12 eri tyyppiä, mutta luonnollisissa oloissa niistä esiintyy nykyään vain neljää – elektroneja, elektronin neutriinoja, </a:t>
            </a:r>
            <a:r>
              <a:rPr lang="fi-FI" sz="1800" b="0" dirty="0" err="1">
                <a:solidFill>
                  <a:schemeClr val="bg1"/>
                </a:solidFill>
              </a:rPr>
              <a:t>ylöskvarkkeja</a:t>
            </a:r>
            <a:r>
              <a:rPr lang="fi-FI" sz="1800" b="0" dirty="0">
                <a:solidFill>
                  <a:schemeClr val="bg1"/>
                </a:solidFill>
              </a:rPr>
              <a:t> ja </a:t>
            </a:r>
            <a:r>
              <a:rPr lang="fi-FI" sz="1800" b="0" dirty="0" err="1">
                <a:solidFill>
                  <a:schemeClr val="bg1"/>
                </a:solidFill>
              </a:rPr>
              <a:t>alaskvarkkeja</a:t>
            </a:r>
            <a:r>
              <a:rPr lang="fi-FI" sz="1800" b="0" dirty="0">
                <a:solidFill>
                  <a:schemeClr val="bg1"/>
                </a:solidFill>
              </a:rPr>
              <a:t>.</a:t>
            </a:r>
          </a:p>
          <a:p>
            <a:pPr marL="917575" lvl="1" indent="-285750">
              <a:buFont typeface="Arial" panose="020B0604020202020204" pitchFamily="34" charset="0"/>
              <a:buChar char="•"/>
            </a:pPr>
            <a:r>
              <a:rPr lang="fi-FI" sz="1600" b="0" dirty="0">
                <a:solidFill>
                  <a:schemeClr val="bg1"/>
                </a:solidFill>
              </a:rPr>
              <a:t>Muita oli luonnossa vain heti alkuräjähdyksen jälkeen, koska hiukkasten luominen vaatii korkeita energioita. Se tapahtuu tyypillisesti vain kosmisen säteilyn aiheuttamana tai </a:t>
            </a:r>
            <a:r>
              <a:rPr lang="fi-FI" sz="1600" b="1" dirty="0">
                <a:solidFill>
                  <a:schemeClr val="bg1"/>
                </a:solidFill>
              </a:rPr>
              <a:t>hiukkaskiihdyttimissä</a:t>
            </a:r>
          </a:p>
          <a:p>
            <a:pPr marL="460375" indent="-285750">
              <a:buFont typeface="Arial" panose="020B0604020202020204" pitchFamily="34" charset="0"/>
              <a:buChar char="•"/>
            </a:pPr>
            <a:endParaRPr lang="fi-FI" sz="1600" b="0" dirty="0">
              <a:solidFill>
                <a:schemeClr val="bg1"/>
              </a:solidFill>
            </a:endParaRPr>
          </a:p>
          <a:p>
            <a:pPr marL="460375" indent="-285750">
              <a:buFont typeface="Arial" panose="020B0604020202020204" pitchFamily="34" charset="0"/>
              <a:buChar char="•"/>
            </a:pPr>
            <a:r>
              <a:rPr lang="fi-FI" sz="1800" b="0" dirty="0">
                <a:solidFill>
                  <a:schemeClr val="bg1"/>
                </a:solidFill>
              </a:rPr>
              <a:t>Alkeishiukkaset on järjestelty osaksi </a:t>
            </a:r>
            <a:r>
              <a:rPr lang="fi-FI" sz="1800" dirty="0">
                <a:solidFill>
                  <a:schemeClr val="bg1"/>
                </a:solidFill>
              </a:rPr>
              <a:t>standardimallia</a:t>
            </a:r>
            <a:r>
              <a:rPr lang="fi-FI" sz="1800" b="0" dirty="0">
                <a:solidFill>
                  <a:schemeClr val="bg1"/>
                </a:solidFill>
              </a:rPr>
              <a:t>, joka pyrkii selittämään mistä aine koostuu sekä asiaankuuluvat vuorovaikutukset</a:t>
            </a:r>
          </a:p>
        </p:txBody>
      </p:sp>
      <p:sp>
        <p:nvSpPr>
          <p:cNvPr id="15" name="Text Placeholder 14">
            <a:extLst>
              <a:ext uri="{FF2B5EF4-FFF2-40B4-BE49-F238E27FC236}">
                <a16:creationId xmlns:a16="http://schemas.microsoft.com/office/drawing/2014/main" id="{F6363D6F-3298-47B9-892C-4892B6473E9B}"/>
              </a:ext>
            </a:extLst>
          </p:cNvPr>
          <p:cNvSpPr>
            <a:spLocks noGrp="1"/>
          </p:cNvSpPr>
          <p:nvPr>
            <p:ph type="body" idx="2"/>
          </p:nvPr>
        </p:nvSpPr>
        <p:spPr>
          <a:xfrm>
            <a:off x="7322568" y="1823057"/>
            <a:ext cx="3600000" cy="3600000"/>
          </a:xfrm>
        </p:spPr>
        <p:txBody>
          <a:bodyPr/>
          <a:lstStyle/>
          <a:p>
            <a:endParaRPr lang="en-US" dirty="0"/>
          </a:p>
        </p:txBody>
      </p:sp>
      <p:grpSp>
        <p:nvGrpSpPr>
          <p:cNvPr id="7" name="Group 6">
            <a:extLst>
              <a:ext uri="{FF2B5EF4-FFF2-40B4-BE49-F238E27FC236}">
                <a16:creationId xmlns:a16="http://schemas.microsoft.com/office/drawing/2014/main" id="{73F633EF-9DD7-32AA-04EB-961F6CC1571E}"/>
              </a:ext>
            </a:extLst>
          </p:cNvPr>
          <p:cNvGrpSpPr/>
          <p:nvPr/>
        </p:nvGrpSpPr>
        <p:grpSpPr>
          <a:xfrm>
            <a:off x="5982649" y="1016680"/>
            <a:ext cx="6085526" cy="4824640"/>
            <a:chOff x="4692072" y="1209675"/>
            <a:chExt cx="6796727" cy="5127626"/>
          </a:xfrm>
        </p:grpSpPr>
        <p:sp>
          <p:nvSpPr>
            <p:cNvPr id="8" name="Rectangle 7">
              <a:extLst>
                <a:ext uri="{FF2B5EF4-FFF2-40B4-BE49-F238E27FC236}">
                  <a16:creationId xmlns:a16="http://schemas.microsoft.com/office/drawing/2014/main" id="{01533B83-E94A-5CCE-9B23-AD3082889650}"/>
                </a:ext>
              </a:extLst>
            </p:cNvPr>
            <p:cNvSpPr/>
            <p:nvPr/>
          </p:nvSpPr>
          <p:spPr>
            <a:xfrm>
              <a:off x="4692073" y="1209675"/>
              <a:ext cx="6796726" cy="5127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036E2258-72D9-10B8-D3C2-2C0E43A356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92072" y="1209675"/>
              <a:ext cx="6796726" cy="5101935"/>
            </a:xfrm>
            <a:prstGeom prst="rect">
              <a:avLst/>
            </a:prstGeom>
          </p:spPr>
        </p:pic>
      </p:grpSp>
    </p:spTree>
    <p:extLst>
      <p:ext uri="{BB962C8B-B14F-4D97-AF65-F5344CB8AC3E}">
        <p14:creationId xmlns:p14="http://schemas.microsoft.com/office/powerpoint/2010/main" val="3326653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B91B22-CD77-498A-A63B-5BF8540E4B0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i-FI" smtClean="0"/>
              <a:t>6</a:t>
            </a:fld>
            <a:endParaRPr lang="fi-FI"/>
          </a:p>
        </p:txBody>
      </p:sp>
      <p:sp>
        <p:nvSpPr>
          <p:cNvPr id="7" name="Title 1">
            <a:extLst>
              <a:ext uri="{FF2B5EF4-FFF2-40B4-BE49-F238E27FC236}">
                <a16:creationId xmlns:a16="http://schemas.microsoft.com/office/drawing/2014/main" id="{BDB434EF-0EFF-47DF-A9BB-811A323FB43A}"/>
              </a:ext>
            </a:extLst>
          </p:cNvPr>
          <p:cNvSpPr txBox="1">
            <a:spLocks/>
          </p:cNvSpPr>
          <p:nvPr/>
        </p:nvSpPr>
        <p:spPr>
          <a:xfrm>
            <a:off x="1800000" y="337127"/>
            <a:ext cx="8229600" cy="82867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500"/>
              <a:buFont typeface="Arial"/>
              <a:buNone/>
              <a:defRPr sz="25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dirty="0" err="1"/>
              <a:t>Standardimalli</a:t>
            </a:r>
            <a:r>
              <a:rPr lang="en-US" sz="3200" dirty="0"/>
              <a:t> </a:t>
            </a:r>
            <a:r>
              <a:rPr lang="en-US" sz="3200" dirty="0" err="1"/>
              <a:t>avattuna</a:t>
            </a:r>
            <a:r>
              <a:rPr lang="en-US" sz="3200" dirty="0"/>
              <a:t> (1/2)</a:t>
            </a:r>
          </a:p>
        </p:txBody>
      </p:sp>
      <p:sp>
        <p:nvSpPr>
          <p:cNvPr id="8" name="Text Placeholder 12">
            <a:extLst>
              <a:ext uri="{FF2B5EF4-FFF2-40B4-BE49-F238E27FC236}">
                <a16:creationId xmlns:a16="http://schemas.microsoft.com/office/drawing/2014/main" id="{E7FBC14E-BC3B-4365-9EAA-7A464C03A27D}"/>
              </a:ext>
            </a:extLst>
          </p:cNvPr>
          <p:cNvSpPr txBox="1">
            <a:spLocks/>
          </p:cNvSpPr>
          <p:nvPr/>
        </p:nvSpPr>
        <p:spPr>
          <a:xfrm>
            <a:off x="1028475" y="1435101"/>
            <a:ext cx="5067525" cy="5029200"/>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FFFFFF"/>
              </a:buClr>
              <a:buSzPts val="1800"/>
              <a:buFont typeface="Noto Sans Symbols"/>
              <a:buChar char="∙"/>
              <a:defRPr sz="1500" b="1" i="0" u="none" strike="noStrike" cap="none">
                <a:solidFill>
                  <a:srgbClr val="FFFFFF"/>
                </a:solidFill>
                <a:latin typeface="Arial"/>
                <a:ea typeface="Arial"/>
                <a:cs typeface="Arial"/>
                <a:sym typeface="Arial"/>
              </a:defRPr>
            </a:lvl1pPr>
            <a:lvl2pPr marL="914400" marR="0" lvl="1" indent="-323850" algn="l" rtl="0">
              <a:lnSpc>
                <a:spcPct val="100000"/>
              </a:lnSpc>
              <a:spcBef>
                <a:spcPts val="500"/>
              </a:spcBef>
              <a:spcAft>
                <a:spcPts val="0"/>
              </a:spcAft>
              <a:buClr>
                <a:srgbClr val="FFFFFF"/>
              </a:buClr>
              <a:buSzPts val="1500"/>
              <a:buFont typeface="Noto Sans Symbols"/>
              <a:buChar char="∙"/>
              <a:defRPr sz="1500" b="1" i="0" u="none" strike="noStrike" cap="none">
                <a:solidFill>
                  <a:srgbClr val="FFFFFF"/>
                </a:solidFill>
                <a:latin typeface="Arial"/>
                <a:ea typeface="Arial"/>
                <a:cs typeface="Arial"/>
                <a:sym typeface="Arial"/>
              </a:defRPr>
            </a:lvl2pPr>
            <a:lvl3pPr marL="1371600" marR="0" lvl="2" indent="-311150" algn="l" rtl="0">
              <a:lnSpc>
                <a:spcPct val="90000"/>
              </a:lnSpc>
              <a:spcBef>
                <a:spcPts val="500"/>
              </a:spcBef>
              <a:spcAft>
                <a:spcPts val="0"/>
              </a:spcAft>
              <a:buClr>
                <a:srgbClr val="FFFFFF"/>
              </a:buClr>
              <a:buSzPts val="1300"/>
              <a:buFont typeface="Noto Sans Symbols"/>
              <a:buChar char="∙"/>
              <a:defRPr sz="1300" b="1" i="0" u="none" strike="noStrike" cap="none">
                <a:solidFill>
                  <a:srgbClr val="FFFFFF"/>
                </a:solidFill>
                <a:latin typeface="Arial"/>
                <a:ea typeface="Arial"/>
                <a:cs typeface="Arial"/>
                <a:sym typeface="Arial"/>
              </a:defRPr>
            </a:lvl3pPr>
            <a:lvl4pPr marL="1828800" marR="0" lvl="3" indent="-311150" algn="l" rtl="0">
              <a:lnSpc>
                <a:spcPct val="90000"/>
              </a:lnSpc>
              <a:spcBef>
                <a:spcPts val="500"/>
              </a:spcBef>
              <a:spcAft>
                <a:spcPts val="0"/>
              </a:spcAft>
              <a:buClr>
                <a:srgbClr val="FFFFFF"/>
              </a:buClr>
              <a:buSzPts val="1300"/>
              <a:buFont typeface="Noto Sans Symbols"/>
              <a:buChar char="∙"/>
              <a:defRPr sz="1300" b="1" i="0" u="none" strike="noStrike" cap="none">
                <a:solidFill>
                  <a:srgbClr val="FFFFFF"/>
                </a:solidFill>
                <a:latin typeface="Arial"/>
                <a:ea typeface="Arial"/>
                <a:cs typeface="Arial"/>
                <a:sym typeface="Arial"/>
              </a:defRPr>
            </a:lvl4pPr>
            <a:lvl5pPr marL="2286000" marR="0" lvl="4" indent="-311150" algn="l" rtl="0">
              <a:lnSpc>
                <a:spcPct val="90000"/>
              </a:lnSpc>
              <a:spcBef>
                <a:spcPts val="500"/>
              </a:spcBef>
              <a:spcAft>
                <a:spcPts val="0"/>
              </a:spcAft>
              <a:buClr>
                <a:srgbClr val="FFFFFF"/>
              </a:buClr>
              <a:buSzPts val="1300"/>
              <a:buFont typeface="Noto Sans Symbols"/>
              <a:buChar char="∙"/>
              <a:defRPr sz="1300" b="1" i="0" u="none" strike="noStrike" cap="none">
                <a:solidFill>
                  <a:srgbClr val="FFFFF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14300" indent="0">
              <a:buFont typeface="Noto Sans Symbols"/>
              <a:buNone/>
            </a:pPr>
            <a:r>
              <a:rPr lang="fi-FI" sz="1800" dirty="0">
                <a:latin typeface="+mn-lt"/>
              </a:rPr>
              <a:t>Ainehiukkaset, </a:t>
            </a:r>
            <a:r>
              <a:rPr lang="fi-FI" sz="1800" b="0" dirty="0">
                <a:latin typeface="+mn-lt"/>
              </a:rPr>
              <a:t>eli </a:t>
            </a:r>
            <a:r>
              <a:rPr lang="fi-FI" sz="1800" dirty="0" err="1">
                <a:latin typeface="+mn-lt"/>
              </a:rPr>
              <a:t>fermionit</a:t>
            </a:r>
            <a:r>
              <a:rPr lang="fi-FI" sz="1800" b="0" dirty="0">
                <a:latin typeface="+mn-lt"/>
              </a:rPr>
              <a:t> on jaoteltu eri ryhmiin sen mukaan, koostuvatko ne yhdestä </a:t>
            </a:r>
            <a:r>
              <a:rPr lang="fi-FI" sz="1800" dirty="0">
                <a:latin typeface="+mn-lt"/>
              </a:rPr>
              <a:t>alkeishiukkasesta </a:t>
            </a:r>
            <a:r>
              <a:rPr lang="fi-FI" sz="1800" b="0" dirty="0">
                <a:latin typeface="+mn-lt"/>
              </a:rPr>
              <a:t>vai niiden yhdistelmistä.</a:t>
            </a:r>
            <a:endParaRPr lang="fi-FI" sz="1800" dirty="0">
              <a:latin typeface="+mn-lt"/>
            </a:endParaRPr>
          </a:p>
          <a:p>
            <a:pPr marL="114300" indent="0">
              <a:buFont typeface="Noto Sans Symbols"/>
              <a:buNone/>
            </a:pPr>
            <a:endParaRPr lang="fi-FI" sz="1800" dirty="0">
              <a:latin typeface="+mn-lt"/>
            </a:endParaRPr>
          </a:p>
          <a:p>
            <a:r>
              <a:rPr lang="fi-FI" sz="1800" dirty="0">
                <a:latin typeface="+mn-lt"/>
              </a:rPr>
              <a:t>Kvarkit </a:t>
            </a:r>
            <a:r>
              <a:rPr lang="fi-FI" sz="1800" b="0" dirty="0">
                <a:latin typeface="+mn-lt"/>
              </a:rPr>
              <a:t>ovat alkeishiukkasia</a:t>
            </a:r>
          </a:p>
          <a:p>
            <a:pPr lvl="1"/>
            <a:r>
              <a:rPr lang="fi-FI" sz="1800" b="0" dirty="0">
                <a:latin typeface="+mn-lt"/>
              </a:rPr>
              <a:t>6 eri tyyppiä: ylös, alas, outo, lumo, pohja, huippu</a:t>
            </a:r>
          </a:p>
          <a:p>
            <a:pPr lvl="1"/>
            <a:r>
              <a:rPr lang="fi-FI" sz="1800" b="0" dirty="0">
                <a:latin typeface="+mn-lt"/>
              </a:rPr>
              <a:t>muodostavat </a:t>
            </a:r>
            <a:r>
              <a:rPr lang="fi-FI" sz="1800" dirty="0">
                <a:latin typeface="+mn-lt"/>
              </a:rPr>
              <a:t>hadroneita, </a:t>
            </a:r>
            <a:r>
              <a:rPr lang="fi-FI" sz="1800" b="0" dirty="0">
                <a:latin typeface="+mn-lt"/>
              </a:rPr>
              <a:t>yhdistelmähiukkasia</a:t>
            </a:r>
            <a:r>
              <a:rPr lang="fi-FI" sz="1800" dirty="0">
                <a:latin typeface="+mn-lt"/>
              </a:rPr>
              <a:t>, </a:t>
            </a:r>
            <a:r>
              <a:rPr lang="fi-FI" sz="1800" b="0" dirty="0">
                <a:latin typeface="+mn-lt"/>
              </a:rPr>
              <a:t>esim. protoni ja neutroni</a:t>
            </a:r>
          </a:p>
          <a:p>
            <a:endParaRPr lang="fi-FI" sz="1800" dirty="0">
              <a:latin typeface="+mn-lt"/>
            </a:endParaRPr>
          </a:p>
          <a:p>
            <a:r>
              <a:rPr lang="fi-FI" sz="1800" dirty="0">
                <a:latin typeface="+mn-lt"/>
              </a:rPr>
              <a:t>Leptonit </a:t>
            </a:r>
            <a:r>
              <a:rPr lang="fi-FI" sz="1800" b="0" dirty="0">
                <a:latin typeface="+mn-lt"/>
              </a:rPr>
              <a:t>ovat myös alkeishiukkasia. Niitäkin on kuutta eri lajia, mutta vain elektroni toimii tavallisen aineen rakennusosana.</a:t>
            </a:r>
          </a:p>
          <a:p>
            <a:pPr lvl="1"/>
            <a:r>
              <a:rPr lang="fi-FI" sz="1800" b="0" dirty="0">
                <a:latin typeface="+mn-lt"/>
              </a:rPr>
              <a:t>Elektroni, </a:t>
            </a:r>
            <a:r>
              <a:rPr lang="fi-FI" sz="1800" b="0" dirty="0" err="1">
                <a:latin typeface="+mn-lt"/>
              </a:rPr>
              <a:t>myoni</a:t>
            </a:r>
            <a:r>
              <a:rPr lang="fi-FI" sz="1800" b="0" dirty="0">
                <a:latin typeface="+mn-lt"/>
              </a:rPr>
              <a:t> ja tau, sekä niitä vastaavat neutriinot</a:t>
            </a:r>
          </a:p>
          <a:p>
            <a:pPr marL="114300" indent="0">
              <a:buNone/>
            </a:pPr>
            <a:endParaRPr lang="fi-FI" sz="1800" b="0" dirty="0">
              <a:latin typeface="+mn-lt"/>
            </a:endParaRPr>
          </a:p>
        </p:txBody>
      </p:sp>
      <p:pic>
        <p:nvPicPr>
          <p:cNvPr id="3074" name="Picture 2">
            <a:extLst>
              <a:ext uri="{FF2B5EF4-FFF2-40B4-BE49-F238E27FC236}">
                <a16:creationId xmlns:a16="http://schemas.microsoft.com/office/drawing/2014/main" id="{FB2F03E7-AF5D-9EE6-C722-C5FE390614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4475" y="1435101"/>
            <a:ext cx="5067525" cy="39414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09E4500-13E4-9B9F-D2DD-17AE2C255E4F}"/>
              </a:ext>
            </a:extLst>
          </p:cNvPr>
          <p:cNvSpPr txBox="1"/>
          <p:nvPr/>
        </p:nvSpPr>
        <p:spPr>
          <a:xfrm>
            <a:off x="7362825" y="5476875"/>
            <a:ext cx="4133850" cy="307777"/>
          </a:xfrm>
          <a:prstGeom prst="rect">
            <a:avLst/>
          </a:prstGeom>
          <a:noFill/>
        </p:spPr>
        <p:txBody>
          <a:bodyPr wrap="square" rtlCol="0">
            <a:spAutoFit/>
          </a:bodyPr>
          <a:lstStyle/>
          <a:p>
            <a:r>
              <a:rPr lang="fi-FI" dirty="0">
                <a:solidFill>
                  <a:schemeClr val="bg1"/>
                </a:solidFill>
              </a:rPr>
              <a:t>Kuva ensimmäisestä neutriinohavainnosta (1970)</a:t>
            </a:r>
          </a:p>
        </p:txBody>
      </p:sp>
    </p:spTree>
    <p:extLst>
      <p:ext uri="{BB962C8B-B14F-4D97-AF65-F5344CB8AC3E}">
        <p14:creationId xmlns:p14="http://schemas.microsoft.com/office/powerpoint/2010/main" val="2156029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B91B22-CD77-498A-A63B-5BF8540E4B0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i-FI" smtClean="0"/>
              <a:t>7</a:t>
            </a:fld>
            <a:endParaRPr lang="fi-FI"/>
          </a:p>
        </p:txBody>
      </p:sp>
      <p:sp>
        <p:nvSpPr>
          <p:cNvPr id="7" name="Title 1">
            <a:extLst>
              <a:ext uri="{FF2B5EF4-FFF2-40B4-BE49-F238E27FC236}">
                <a16:creationId xmlns:a16="http://schemas.microsoft.com/office/drawing/2014/main" id="{BDB434EF-0EFF-47DF-A9BB-811A323FB43A}"/>
              </a:ext>
            </a:extLst>
          </p:cNvPr>
          <p:cNvSpPr txBox="1">
            <a:spLocks/>
          </p:cNvSpPr>
          <p:nvPr/>
        </p:nvSpPr>
        <p:spPr>
          <a:xfrm>
            <a:off x="1800000" y="337127"/>
            <a:ext cx="8229600" cy="82867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500"/>
              <a:buFont typeface="Arial"/>
              <a:buNone/>
              <a:defRPr sz="25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dirty="0" err="1"/>
              <a:t>Standardimalli</a:t>
            </a:r>
            <a:r>
              <a:rPr lang="en-US" sz="3200" dirty="0"/>
              <a:t> </a:t>
            </a:r>
            <a:r>
              <a:rPr lang="en-US" sz="3200" dirty="0" err="1"/>
              <a:t>avattuna</a:t>
            </a:r>
            <a:r>
              <a:rPr lang="en-US" sz="3200" dirty="0"/>
              <a:t> (2/2)</a:t>
            </a:r>
          </a:p>
        </p:txBody>
      </p:sp>
      <p:sp>
        <p:nvSpPr>
          <p:cNvPr id="2" name="Text Placeholder 12">
            <a:extLst>
              <a:ext uri="{FF2B5EF4-FFF2-40B4-BE49-F238E27FC236}">
                <a16:creationId xmlns:a16="http://schemas.microsoft.com/office/drawing/2014/main" id="{1878D738-B415-9858-7B38-80CD0A416FDC}"/>
              </a:ext>
            </a:extLst>
          </p:cNvPr>
          <p:cNvSpPr>
            <a:spLocks noGrp="1"/>
          </p:cNvSpPr>
          <p:nvPr>
            <p:ph type="body" idx="1"/>
          </p:nvPr>
        </p:nvSpPr>
        <p:spPr>
          <a:xfrm>
            <a:off x="5914800" y="1301751"/>
            <a:ext cx="4914900" cy="3775074"/>
          </a:xfrm>
        </p:spPr>
        <p:txBody>
          <a:bodyPr>
            <a:normAutofit/>
          </a:bodyPr>
          <a:lstStyle/>
          <a:p>
            <a:pPr marL="114300" indent="0">
              <a:buNone/>
            </a:pPr>
            <a:r>
              <a:rPr lang="fi-FI" sz="1600" b="0" dirty="0">
                <a:latin typeface="+mn-lt"/>
              </a:rPr>
              <a:t>Voimia välittävät hiukkaset eli </a:t>
            </a:r>
            <a:r>
              <a:rPr lang="fi-FI" sz="1600" dirty="0">
                <a:latin typeface="+mn-lt"/>
              </a:rPr>
              <a:t>bosonit </a:t>
            </a:r>
            <a:r>
              <a:rPr lang="fi-FI" sz="1600" b="0" dirty="0">
                <a:latin typeface="+mn-lt"/>
              </a:rPr>
              <a:t>pitävät rakennusosaset kasassa. Ne välittävät atomeihin neljää luonnon perusvoimaa:</a:t>
            </a:r>
          </a:p>
          <a:p>
            <a:pPr marL="114300" indent="0">
              <a:buNone/>
            </a:pPr>
            <a:endParaRPr lang="fi-FI" sz="1600" dirty="0">
              <a:latin typeface="+mn-lt"/>
            </a:endParaRPr>
          </a:p>
          <a:p>
            <a:pPr algn="l"/>
            <a:r>
              <a:rPr lang="fi-FI" sz="1600" b="1" i="0" dirty="0">
                <a:effectLst/>
                <a:latin typeface="+mn-lt"/>
              </a:rPr>
              <a:t>Fotoni </a:t>
            </a:r>
            <a:r>
              <a:rPr lang="fi-FI" sz="1600" b="0" i="0" dirty="0">
                <a:effectLst/>
                <a:latin typeface="+mn-lt"/>
              </a:rPr>
              <a:t>on</a:t>
            </a:r>
            <a:r>
              <a:rPr lang="fi-FI" sz="1600" b="1" i="0" dirty="0">
                <a:effectLst/>
                <a:latin typeface="+mn-lt"/>
              </a:rPr>
              <a:t> </a:t>
            </a:r>
            <a:r>
              <a:rPr lang="fi-FI" sz="1600" b="0" i="0" dirty="0">
                <a:effectLst/>
                <a:latin typeface="+mn-lt"/>
              </a:rPr>
              <a:t>massaton valohiukkanen, joka välittää sähkömagneettista voimaa.</a:t>
            </a:r>
            <a:br>
              <a:rPr lang="fi-FI" sz="1600" b="0" i="0" dirty="0">
                <a:effectLst/>
                <a:latin typeface="+mn-lt"/>
              </a:rPr>
            </a:br>
            <a:endParaRPr lang="fi-FI" sz="1600" b="0" i="0" dirty="0">
              <a:effectLst/>
              <a:latin typeface="+mn-lt"/>
            </a:endParaRPr>
          </a:p>
          <a:p>
            <a:pPr algn="l"/>
            <a:r>
              <a:rPr lang="fi-FI" sz="1600" b="1" i="0" dirty="0">
                <a:effectLst/>
                <a:latin typeface="+mn-lt"/>
              </a:rPr>
              <a:t>Gluonit</a:t>
            </a:r>
            <a:r>
              <a:rPr lang="fi-FI" sz="1600" b="0" dirty="0">
                <a:latin typeface="+mn-lt"/>
              </a:rPr>
              <a:t> </a:t>
            </a:r>
            <a:r>
              <a:rPr lang="fi-FI" sz="1600" b="0" i="0" dirty="0">
                <a:effectLst/>
                <a:latin typeface="+mn-lt"/>
              </a:rPr>
              <a:t>liimaavat kvarkit yhteen alkeishiukkasissa ja välittävät vahvaa ydinvuorovaikutus.</a:t>
            </a:r>
            <a:br>
              <a:rPr lang="fi-FI" sz="1600" b="0" i="0" dirty="0">
                <a:effectLst/>
                <a:latin typeface="+mn-lt"/>
              </a:rPr>
            </a:br>
            <a:endParaRPr lang="fi-FI" sz="1600" b="0" i="0" dirty="0">
              <a:effectLst/>
              <a:latin typeface="+mn-lt"/>
            </a:endParaRPr>
          </a:p>
          <a:p>
            <a:pPr algn="l"/>
            <a:r>
              <a:rPr lang="fi-FI" sz="1600" b="1" i="0" dirty="0" err="1">
                <a:effectLst/>
                <a:latin typeface="+mn-lt"/>
              </a:rPr>
              <a:t>W</a:t>
            </a:r>
            <a:r>
              <a:rPr lang="fi-FI" sz="1600" b="0" i="0" dirty="0" err="1">
                <a:effectLst/>
                <a:latin typeface="+mn-lt"/>
              </a:rPr>
              <a:t>-ja</a:t>
            </a:r>
            <a:r>
              <a:rPr lang="fi-FI" sz="1600" b="0" i="0" dirty="0">
                <a:effectLst/>
                <a:latin typeface="+mn-lt"/>
              </a:rPr>
              <a:t> </a:t>
            </a:r>
            <a:r>
              <a:rPr lang="fi-FI" sz="1600" b="1" i="0" dirty="0">
                <a:effectLst/>
                <a:latin typeface="+mn-lt"/>
              </a:rPr>
              <a:t>Z</a:t>
            </a:r>
            <a:r>
              <a:rPr lang="fi-FI" sz="1600" b="0" i="0" dirty="0">
                <a:effectLst/>
                <a:latin typeface="+mn-lt"/>
              </a:rPr>
              <a:t>-hiukkaset välittävät heikkoa ydinvuorovaikutus. Ne liittyvät tietynlaisiin radioaktiivisuuden muotoihin.</a:t>
            </a:r>
          </a:p>
          <a:p>
            <a:pPr marL="114300" indent="0" algn="l">
              <a:buNone/>
            </a:pPr>
            <a:endParaRPr lang="fi-FI" sz="1600" b="0" dirty="0">
              <a:latin typeface="+mn-lt"/>
            </a:endParaRPr>
          </a:p>
        </p:txBody>
      </p:sp>
      <p:sp>
        <p:nvSpPr>
          <p:cNvPr id="4" name="TextBox 3">
            <a:extLst>
              <a:ext uri="{FF2B5EF4-FFF2-40B4-BE49-F238E27FC236}">
                <a16:creationId xmlns:a16="http://schemas.microsoft.com/office/drawing/2014/main" id="{D5CBBA12-B6C4-D8A4-734D-DE66276DD54C}"/>
              </a:ext>
            </a:extLst>
          </p:cNvPr>
          <p:cNvSpPr txBox="1"/>
          <p:nvPr/>
        </p:nvSpPr>
        <p:spPr>
          <a:xfrm>
            <a:off x="5914800" y="4899083"/>
            <a:ext cx="5760243" cy="1323439"/>
          </a:xfrm>
          <a:prstGeom prst="rect">
            <a:avLst/>
          </a:prstGeom>
          <a:noFill/>
        </p:spPr>
        <p:txBody>
          <a:bodyPr wrap="square">
            <a:spAutoFit/>
          </a:bodyPr>
          <a:lstStyle/>
          <a:p>
            <a:pPr marL="114300" indent="0">
              <a:buNone/>
            </a:pPr>
            <a:r>
              <a:rPr lang="fi-FI" sz="1600" dirty="0">
                <a:solidFill>
                  <a:schemeClr val="bg1"/>
                </a:solidFill>
                <a:latin typeface="+mn-lt"/>
              </a:rPr>
              <a:t>Lisäksi on olemassa </a:t>
            </a:r>
            <a:r>
              <a:rPr lang="fi-FI" sz="1600" b="1" dirty="0" err="1">
                <a:solidFill>
                  <a:schemeClr val="bg1"/>
                </a:solidFill>
                <a:latin typeface="+mn-lt"/>
              </a:rPr>
              <a:t>Higgsin</a:t>
            </a:r>
            <a:r>
              <a:rPr lang="fi-FI" sz="1600" b="1" dirty="0">
                <a:solidFill>
                  <a:schemeClr val="bg1"/>
                </a:solidFill>
                <a:latin typeface="+mn-lt"/>
              </a:rPr>
              <a:t> hiukkanen</a:t>
            </a:r>
            <a:r>
              <a:rPr lang="fi-FI" sz="1600" dirty="0">
                <a:solidFill>
                  <a:schemeClr val="bg1"/>
                </a:solidFill>
                <a:latin typeface="+mn-lt"/>
              </a:rPr>
              <a:t>. Se löytyi 99,99 prosentin todennäköisyydellä vuonna 2012. Hiukkanen antaa atomien rakennusosasille massan. Kvarkit kiinnittyvät voimakkaammin </a:t>
            </a:r>
            <a:r>
              <a:rPr lang="fi-FI" sz="1600" dirty="0" err="1">
                <a:solidFill>
                  <a:schemeClr val="bg1"/>
                </a:solidFill>
                <a:latin typeface="+mn-lt"/>
              </a:rPr>
              <a:t>Higgsin</a:t>
            </a:r>
            <a:r>
              <a:rPr lang="fi-FI" sz="1600" dirty="0">
                <a:solidFill>
                  <a:schemeClr val="bg1"/>
                </a:solidFill>
                <a:latin typeface="+mn-lt"/>
              </a:rPr>
              <a:t> hiukkasiin, ja siksi ne ovat raskaampia kuin esimerkiksi elektronit.</a:t>
            </a:r>
            <a:endParaRPr lang="en-US" sz="1600" dirty="0">
              <a:solidFill>
                <a:schemeClr val="bg1"/>
              </a:solidFill>
              <a:latin typeface="+mn-lt"/>
            </a:endParaRPr>
          </a:p>
        </p:txBody>
      </p:sp>
      <p:pic>
        <p:nvPicPr>
          <p:cNvPr id="7172" name="Picture 4" descr="Understanding Higgs Boson">
            <a:extLst>
              <a:ext uri="{FF2B5EF4-FFF2-40B4-BE49-F238E27FC236}">
                <a16:creationId xmlns:a16="http://schemas.microsoft.com/office/drawing/2014/main" id="{D4A74D47-E241-2C3B-5D8E-5B8001E1F5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699" r="17250"/>
          <a:stretch/>
        </p:blipFill>
        <p:spPr bwMode="auto">
          <a:xfrm>
            <a:off x="428626" y="2295524"/>
            <a:ext cx="4914900" cy="2410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60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13354-FAEE-45C2-8D67-67BC0D5936EF}"/>
              </a:ext>
            </a:extLst>
          </p:cNvPr>
          <p:cNvSpPr>
            <a:spLocks noGrp="1"/>
          </p:cNvSpPr>
          <p:nvPr>
            <p:ph type="title"/>
          </p:nvPr>
        </p:nvSpPr>
        <p:spPr>
          <a:xfrm>
            <a:off x="1800000" y="337127"/>
            <a:ext cx="8229600" cy="828675"/>
          </a:xfrm>
        </p:spPr>
        <p:txBody>
          <a:bodyPr/>
          <a:lstStyle/>
          <a:p>
            <a:r>
              <a:rPr lang="en-US" sz="3200" dirty="0" err="1"/>
              <a:t>Standardimalli</a:t>
            </a:r>
            <a:endParaRPr lang="en-US" sz="3200" dirty="0"/>
          </a:p>
        </p:txBody>
      </p:sp>
      <p:sp>
        <p:nvSpPr>
          <p:cNvPr id="4" name="Text Placeholder 3">
            <a:extLst>
              <a:ext uri="{FF2B5EF4-FFF2-40B4-BE49-F238E27FC236}">
                <a16:creationId xmlns:a16="http://schemas.microsoft.com/office/drawing/2014/main" id="{86978343-CF93-48DC-AB4E-2E3614193B9E}"/>
              </a:ext>
            </a:extLst>
          </p:cNvPr>
          <p:cNvSpPr>
            <a:spLocks noGrp="1"/>
          </p:cNvSpPr>
          <p:nvPr>
            <p:ph type="body" idx="2"/>
          </p:nvPr>
        </p:nvSpPr>
        <p:spPr>
          <a:xfrm>
            <a:off x="570542" y="1165802"/>
            <a:ext cx="4742501" cy="4612669"/>
          </a:xfrm>
        </p:spPr>
        <p:txBody>
          <a:bodyPr>
            <a:normAutofit/>
          </a:bodyPr>
          <a:lstStyle/>
          <a:p>
            <a:pPr>
              <a:buFont typeface="Arial" panose="020B0604020202020204" pitchFamily="34" charset="0"/>
              <a:buChar char="•"/>
            </a:pPr>
            <a:endParaRPr lang="fi-FI" sz="1800" dirty="0"/>
          </a:p>
          <a:p>
            <a:pPr>
              <a:buFont typeface="Arial" panose="020B0604020202020204" pitchFamily="34" charset="0"/>
              <a:buChar char="•"/>
            </a:pPr>
            <a:r>
              <a:rPr lang="fi-FI" sz="1800" b="0" dirty="0"/>
              <a:t>Matemaattinen malli joka kuvaa:</a:t>
            </a:r>
          </a:p>
          <a:p>
            <a:pPr lvl="1">
              <a:buFont typeface="Arial" panose="020B0604020202020204" pitchFamily="34" charset="0"/>
              <a:buChar char="•"/>
            </a:pPr>
            <a:r>
              <a:rPr lang="fi-FI" sz="1600" b="0" dirty="0"/>
              <a:t>tunnetut alkeishiukkaset</a:t>
            </a:r>
          </a:p>
          <a:p>
            <a:pPr lvl="1">
              <a:buFont typeface="Arial" panose="020B0604020202020204" pitchFamily="34" charset="0"/>
              <a:buChar char="•"/>
            </a:pPr>
            <a:r>
              <a:rPr lang="fi-FI" sz="1600" b="0" dirty="0"/>
              <a:t>heikon ja vahvan vuorovaikutuksen</a:t>
            </a:r>
          </a:p>
          <a:p>
            <a:pPr lvl="1">
              <a:buFont typeface="Arial" panose="020B0604020202020204" pitchFamily="34" charset="0"/>
              <a:buChar char="•"/>
            </a:pPr>
            <a:r>
              <a:rPr lang="fi-FI" sz="1600" b="0" dirty="0"/>
              <a:t>sähkömagneettisen vuorovaikutuksen</a:t>
            </a:r>
          </a:p>
          <a:p>
            <a:pPr marL="114300" indent="0">
              <a:buNone/>
            </a:pPr>
            <a:endParaRPr lang="fi-FI" sz="1800" b="0" dirty="0"/>
          </a:p>
          <a:p>
            <a:pPr>
              <a:buFont typeface="Arial" panose="020B0604020202020204" pitchFamily="34" charset="0"/>
              <a:buChar char="•"/>
            </a:pPr>
            <a:r>
              <a:rPr lang="fi-FI" sz="1800" b="0" dirty="0"/>
              <a:t>Standardimalli ei ole ”kaiken teoria”, vaan siitä puuttuu vielä palasia. </a:t>
            </a:r>
            <a:r>
              <a:rPr lang="fi-FI" sz="1800" b="0" dirty="0" err="1"/>
              <a:t>Higgsin</a:t>
            </a:r>
            <a:r>
              <a:rPr lang="fi-FI" sz="1800" b="0" dirty="0"/>
              <a:t> bosonin löydön jälkeen sen ominaisuuksia on tutkittu tiiviisti.</a:t>
            </a:r>
            <a:endParaRPr lang="en-US" sz="1800" b="0" dirty="0"/>
          </a:p>
        </p:txBody>
      </p:sp>
      <p:sp>
        <p:nvSpPr>
          <p:cNvPr id="5" name="Slide Number Placeholder 4">
            <a:extLst>
              <a:ext uri="{FF2B5EF4-FFF2-40B4-BE49-F238E27FC236}">
                <a16:creationId xmlns:a16="http://schemas.microsoft.com/office/drawing/2014/main" id="{58ABFE9C-BDC1-491F-B00B-58A0F9CF9ED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i-FI" smtClean="0"/>
              <a:t>8</a:t>
            </a:fld>
            <a:endParaRPr lang="fi-FI"/>
          </a:p>
        </p:txBody>
      </p:sp>
      <p:sp>
        <p:nvSpPr>
          <p:cNvPr id="10" name="Text Placeholder 3">
            <a:extLst>
              <a:ext uri="{FF2B5EF4-FFF2-40B4-BE49-F238E27FC236}">
                <a16:creationId xmlns:a16="http://schemas.microsoft.com/office/drawing/2014/main" id="{964A81C1-339E-417C-8918-09B0AAD87F87}"/>
              </a:ext>
            </a:extLst>
          </p:cNvPr>
          <p:cNvSpPr txBox="1">
            <a:spLocks/>
          </p:cNvSpPr>
          <p:nvPr/>
        </p:nvSpPr>
        <p:spPr>
          <a:xfrm>
            <a:off x="1419226" y="4615111"/>
            <a:ext cx="3514724" cy="2737427"/>
          </a:xfrm>
          <a:prstGeom prst="roundRect">
            <a:avLst/>
          </a:prstGeom>
          <a:solidFill>
            <a:schemeClr val="tx2"/>
          </a:solid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FFFFFF"/>
              </a:buClr>
              <a:buSzPts val="1800"/>
              <a:buFont typeface="Noto Sans Symbols"/>
              <a:buChar char="∙"/>
              <a:defRPr sz="1500" b="1" i="0" u="none" strike="noStrike" cap="none">
                <a:solidFill>
                  <a:srgbClr val="FFFFFF"/>
                </a:solidFill>
                <a:latin typeface="Arial"/>
                <a:ea typeface="Arial"/>
                <a:cs typeface="Arial"/>
                <a:sym typeface="Arial"/>
              </a:defRPr>
            </a:lvl1pPr>
            <a:lvl2pPr marL="914400" marR="0" lvl="1" indent="-323850" algn="l" rtl="0">
              <a:lnSpc>
                <a:spcPct val="100000"/>
              </a:lnSpc>
              <a:spcBef>
                <a:spcPts val="500"/>
              </a:spcBef>
              <a:spcAft>
                <a:spcPts val="0"/>
              </a:spcAft>
              <a:buClr>
                <a:srgbClr val="FFFFFF"/>
              </a:buClr>
              <a:buSzPts val="1500"/>
              <a:buFont typeface="Noto Sans Symbols"/>
              <a:buChar char="∙"/>
              <a:defRPr sz="1500" b="1" i="0" u="none" strike="noStrike" cap="none">
                <a:solidFill>
                  <a:srgbClr val="FFFFFF"/>
                </a:solidFill>
                <a:latin typeface="Arial"/>
                <a:ea typeface="Arial"/>
                <a:cs typeface="Arial"/>
                <a:sym typeface="Arial"/>
              </a:defRPr>
            </a:lvl2pPr>
            <a:lvl3pPr marL="1371600" marR="0" lvl="2" indent="-311150" algn="l" rtl="0">
              <a:lnSpc>
                <a:spcPct val="90000"/>
              </a:lnSpc>
              <a:spcBef>
                <a:spcPts val="500"/>
              </a:spcBef>
              <a:spcAft>
                <a:spcPts val="0"/>
              </a:spcAft>
              <a:buClr>
                <a:srgbClr val="FFFFFF"/>
              </a:buClr>
              <a:buSzPts val="1300"/>
              <a:buFont typeface="Noto Sans Symbols"/>
              <a:buChar char="∙"/>
              <a:defRPr sz="1300" b="1" i="0" u="none" strike="noStrike" cap="none">
                <a:solidFill>
                  <a:srgbClr val="FFFFFF"/>
                </a:solidFill>
                <a:latin typeface="Arial"/>
                <a:ea typeface="Arial"/>
                <a:cs typeface="Arial"/>
                <a:sym typeface="Arial"/>
              </a:defRPr>
            </a:lvl3pPr>
            <a:lvl4pPr marL="1828800" marR="0" lvl="3" indent="-311150" algn="l" rtl="0">
              <a:lnSpc>
                <a:spcPct val="90000"/>
              </a:lnSpc>
              <a:spcBef>
                <a:spcPts val="500"/>
              </a:spcBef>
              <a:spcAft>
                <a:spcPts val="0"/>
              </a:spcAft>
              <a:buClr>
                <a:srgbClr val="FFFFFF"/>
              </a:buClr>
              <a:buSzPts val="1300"/>
              <a:buFont typeface="Noto Sans Symbols"/>
              <a:buChar char="∙"/>
              <a:defRPr sz="1300" b="1" i="0" u="none" strike="noStrike" cap="none">
                <a:solidFill>
                  <a:srgbClr val="FFFFFF"/>
                </a:solidFill>
                <a:latin typeface="Arial"/>
                <a:ea typeface="Arial"/>
                <a:cs typeface="Arial"/>
                <a:sym typeface="Arial"/>
              </a:defRPr>
            </a:lvl4pPr>
            <a:lvl5pPr marL="2286000" marR="0" lvl="4" indent="-311150" algn="l" rtl="0">
              <a:lnSpc>
                <a:spcPct val="90000"/>
              </a:lnSpc>
              <a:spcBef>
                <a:spcPts val="500"/>
              </a:spcBef>
              <a:spcAft>
                <a:spcPts val="0"/>
              </a:spcAft>
              <a:buClr>
                <a:srgbClr val="FFFFFF"/>
              </a:buClr>
              <a:buSzPts val="1300"/>
              <a:buFont typeface="Noto Sans Symbols"/>
              <a:buChar char="∙"/>
              <a:defRPr sz="1300" b="1" i="0" u="none" strike="noStrike" cap="none">
                <a:solidFill>
                  <a:srgbClr val="FFFFF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090613" indent="0">
              <a:buNone/>
            </a:pPr>
            <a:endParaRPr lang="fi-FI" b="0" dirty="0"/>
          </a:p>
          <a:p>
            <a:pPr marL="447675" indent="0">
              <a:buFont typeface="Noto Sans Symbols"/>
              <a:buNone/>
            </a:pPr>
            <a:r>
              <a:rPr lang="fi-FI" sz="1100" dirty="0">
                <a:solidFill>
                  <a:schemeClr val="tx1"/>
                </a:solidFill>
              </a:rPr>
              <a:t>Mitä tarkoittaa malli?</a:t>
            </a:r>
          </a:p>
          <a:p>
            <a:pPr marL="1090613" indent="0">
              <a:buFont typeface="Noto Sans Symbols"/>
              <a:buNone/>
            </a:pPr>
            <a:endParaRPr lang="fi-FI" sz="1100" b="0" dirty="0">
              <a:solidFill>
                <a:schemeClr val="tx1"/>
              </a:solidFill>
            </a:endParaRPr>
          </a:p>
          <a:p>
            <a:pPr marL="266700" indent="0" defTabSz="1077913">
              <a:buFont typeface="Noto Sans Symbols"/>
              <a:buNone/>
            </a:pPr>
            <a:r>
              <a:rPr lang="fi-FI" sz="1100" b="0" i="1" dirty="0">
                <a:solidFill>
                  <a:schemeClr val="tx1"/>
                </a:solidFill>
              </a:rPr>
              <a:t>Malli on yksinkertaistettu kuvaus todellisuudesta. Fysiikan mallit rakennetaan teorian ja kokeellisen tutkimuksen yhteistyönä. Teoreetikot rakentavat malleja joita sitten testataan kokeellisesti ja muokataan sitä mukaan, kun tutkimus kehittyy ja löydetään uusia osasia palapeliin.</a:t>
            </a:r>
          </a:p>
          <a:p>
            <a:pPr marL="266700" indent="0" defTabSz="1077913">
              <a:buFont typeface="Noto Sans Symbols"/>
              <a:buNone/>
            </a:pPr>
            <a:endParaRPr lang="fi-FI" b="0" i="1" dirty="0">
              <a:solidFill>
                <a:schemeClr val="tx1"/>
              </a:solidFill>
            </a:endParaRPr>
          </a:p>
          <a:p>
            <a:pPr marL="266700" indent="0" defTabSz="1077913">
              <a:buFont typeface="Noto Sans Symbols"/>
              <a:buNone/>
            </a:pPr>
            <a:endParaRPr lang="fi-FI" b="0" i="1" dirty="0">
              <a:solidFill>
                <a:schemeClr val="tx1"/>
              </a:solidFill>
            </a:endParaRPr>
          </a:p>
          <a:p>
            <a:pPr marL="266700" indent="0" defTabSz="1077913">
              <a:buFont typeface="Noto Sans Symbols"/>
              <a:buNone/>
            </a:pPr>
            <a:endParaRPr lang="fi-FI" b="0" i="1" dirty="0">
              <a:solidFill>
                <a:schemeClr val="tx1"/>
              </a:solidFill>
            </a:endParaRPr>
          </a:p>
          <a:p>
            <a:pPr marL="266700" indent="0" defTabSz="1077913">
              <a:buFont typeface="Noto Sans Symbols"/>
              <a:buNone/>
            </a:pPr>
            <a:endParaRPr lang="fi-FI" b="0" i="1" dirty="0">
              <a:solidFill>
                <a:schemeClr val="tx1"/>
              </a:solidFill>
            </a:endParaRPr>
          </a:p>
        </p:txBody>
      </p:sp>
      <p:sp>
        <p:nvSpPr>
          <p:cNvPr id="11" name="TextBox 10">
            <a:extLst>
              <a:ext uri="{FF2B5EF4-FFF2-40B4-BE49-F238E27FC236}">
                <a16:creationId xmlns:a16="http://schemas.microsoft.com/office/drawing/2014/main" id="{656F104A-4147-48D4-94F2-37D242E46CDE}"/>
              </a:ext>
            </a:extLst>
          </p:cNvPr>
          <p:cNvSpPr txBox="1"/>
          <p:nvPr/>
        </p:nvSpPr>
        <p:spPr>
          <a:xfrm>
            <a:off x="5572857" y="6029524"/>
            <a:ext cx="6096000" cy="307777"/>
          </a:xfrm>
          <a:prstGeom prst="rect">
            <a:avLst/>
          </a:prstGeom>
          <a:noFill/>
        </p:spPr>
        <p:txBody>
          <a:bodyPr wrap="square">
            <a:spAutoFit/>
          </a:bodyPr>
          <a:lstStyle/>
          <a:p>
            <a:r>
              <a:rPr lang="en-US" dirty="0">
                <a:solidFill>
                  <a:schemeClr val="bg1"/>
                </a:solidFill>
                <a:hlinkClick r:id="rId2">
                  <a:extLst>
                    <a:ext uri="{A12FA001-AC4F-418D-AE19-62706E023703}">
                      <ahyp:hlinkClr xmlns:ahyp="http://schemas.microsoft.com/office/drawing/2018/hyperlinkcolor" val="tx"/>
                    </a:ext>
                  </a:extLst>
                </a:hlinkClick>
              </a:rPr>
              <a:t>https://home.cern/science/physics/standard-model</a:t>
            </a:r>
            <a:r>
              <a:rPr lang="en-US" dirty="0">
                <a:solidFill>
                  <a:schemeClr val="bg1"/>
                </a:solidFill>
              </a:rPr>
              <a:t> </a:t>
            </a:r>
          </a:p>
        </p:txBody>
      </p:sp>
      <p:pic>
        <p:nvPicPr>
          <p:cNvPr id="13" name="Picture 2">
            <a:extLst>
              <a:ext uri="{FF2B5EF4-FFF2-40B4-BE49-F238E27FC236}">
                <a16:creationId xmlns:a16="http://schemas.microsoft.com/office/drawing/2014/main" id="{7D0D3F50-F7F9-A1A6-BADD-B3BBD1809F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8354" y="751464"/>
            <a:ext cx="5503104" cy="5155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877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95B2BD3-9F2D-477F-8835-E8508A08062C}"/>
              </a:ext>
            </a:extLst>
          </p:cNvPr>
          <p:cNvSpPr>
            <a:spLocks noGrp="1"/>
          </p:cNvSpPr>
          <p:nvPr>
            <p:ph type="body" idx="1"/>
          </p:nvPr>
        </p:nvSpPr>
        <p:spPr>
          <a:xfrm>
            <a:off x="826744" y="1409700"/>
            <a:ext cx="4726331" cy="4800600"/>
          </a:xfrm>
        </p:spPr>
        <p:txBody>
          <a:bodyPr>
            <a:normAutofit lnSpcReduction="100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0" cap="none" spc="0" normalizeH="0" baseline="0" noProof="0" dirty="0" err="1">
                <a:ln>
                  <a:noFill/>
                </a:ln>
                <a:solidFill>
                  <a:srgbClr val="FFFFFF"/>
                </a:solidFill>
                <a:effectLst/>
                <a:uLnTx/>
                <a:uFillTx/>
                <a:latin typeface="Arial" panose="020B0604020202020204" pitchFamily="34" charset="0"/>
                <a:ea typeface="STIXMathJax_Main"/>
                <a:cs typeface="Arial"/>
                <a:sym typeface="Arial"/>
              </a:rPr>
              <a:t>Mit</a:t>
            </a:r>
            <a:r>
              <a:rPr kumimoji="0" lang="en-US" altLang="en-US" sz="1800" b="1" i="0" u="none" strike="noStrike" kern="0" cap="none" spc="0" normalizeH="0" baseline="0" noProof="0" dirty="0" err="1">
                <a:ln>
                  <a:noFill/>
                </a:ln>
                <a:solidFill>
                  <a:srgbClr val="FFFFFF"/>
                </a:solidFill>
                <a:effectLst/>
                <a:uLnTx/>
                <a:uFillTx/>
                <a:latin typeface="Arial" panose="020B0604020202020204" pitchFamily="34" charset="0"/>
                <a:ea typeface="STIXMathJax_Latin"/>
                <a:cs typeface="Arial"/>
                <a:sym typeface="Arial"/>
              </a:rPr>
              <a:t>ä</a:t>
            </a:r>
            <a:r>
              <a:rPr kumimoji="0" lang="en-US" altLang="en-US" sz="1800" b="1" i="0" u="none" strike="noStrike" kern="0" cap="none" spc="0" normalizeH="0" baseline="0" noProof="0" dirty="0">
                <a:ln>
                  <a:noFill/>
                </a:ln>
                <a:solidFill>
                  <a:srgbClr val="FFFFFF"/>
                </a:solidFill>
                <a:effectLst/>
                <a:uLnTx/>
                <a:uFillTx/>
                <a:latin typeface="Arial" panose="020B0604020202020204" pitchFamily="34" charset="0"/>
                <a:ea typeface="STIXMathJax_Main"/>
                <a:cs typeface="Arial"/>
                <a:sym typeface="Arial"/>
              </a:rPr>
              <a:t> </a:t>
            </a:r>
            <a:r>
              <a:rPr kumimoji="0" lang="en-US" altLang="en-US" sz="1800" b="1" i="0" u="none" strike="noStrike" kern="0" cap="none" spc="0" normalizeH="0" baseline="0" noProof="0" dirty="0" err="1">
                <a:ln>
                  <a:noFill/>
                </a:ln>
                <a:solidFill>
                  <a:srgbClr val="FFFFFF"/>
                </a:solidFill>
                <a:effectLst/>
                <a:uLnTx/>
                <a:uFillTx/>
                <a:latin typeface="Arial" panose="020B0604020202020204" pitchFamily="34" charset="0"/>
                <a:ea typeface="STIXMathJax_Main"/>
                <a:cs typeface="Arial"/>
                <a:sym typeface="Arial"/>
              </a:rPr>
              <a:t>standardimalli</a:t>
            </a:r>
            <a:r>
              <a:rPr kumimoji="0" lang="en-US" altLang="en-US" sz="1800" b="1" i="0" u="none" strike="noStrike" kern="0" cap="none" spc="0" normalizeH="0" baseline="0" noProof="0" dirty="0">
                <a:ln>
                  <a:noFill/>
                </a:ln>
                <a:solidFill>
                  <a:srgbClr val="FFFFFF"/>
                </a:solidFill>
                <a:effectLst/>
                <a:uLnTx/>
                <a:uFillTx/>
                <a:latin typeface="Arial" panose="020B0604020202020204" pitchFamily="34" charset="0"/>
                <a:ea typeface="STIXMathJax_Main"/>
                <a:cs typeface="Arial"/>
                <a:sym typeface="Arial"/>
              </a:rPr>
              <a:t> </a:t>
            </a:r>
            <a:r>
              <a:rPr kumimoji="0" lang="en-US" altLang="en-US" sz="1800" b="1" i="0" u="none" strike="noStrike" kern="0" cap="none" spc="0" normalizeH="0" baseline="0" noProof="0" dirty="0" err="1">
                <a:ln>
                  <a:noFill/>
                </a:ln>
                <a:solidFill>
                  <a:srgbClr val="FFFFFF"/>
                </a:solidFill>
                <a:effectLst/>
                <a:uLnTx/>
                <a:uFillTx/>
                <a:latin typeface="Arial" panose="020B0604020202020204" pitchFamily="34" charset="0"/>
                <a:ea typeface="STIXMathJax_Main"/>
                <a:cs typeface="Arial"/>
                <a:sym typeface="Arial"/>
              </a:rPr>
              <a:t>ei</a:t>
            </a:r>
            <a:r>
              <a:rPr kumimoji="0" lang="en-US" altLang="en-US" sz="1800" b="1" i="0" u="none" strike="noStrike" kern="0" cap="none" spc="0" normalizeH="0" baseline="0" noProof="0" dirty="0">
                <a:ln>
                  <a:noFill/>
                </a:ln>
                <a:solidFill>
                  <a:srgbClr val="FFFFFF"/>
                </a:solidFill>
                <a:effectLst/>
                <a:uLnTx/>
                <a:uFillTx/>
                <a:latin typeface="Arial" panose="020B0604020202020204" pitchFamily="34" charset="0"/>
                <a:ea typeface="STIXMathJax_Main"/>
                <a:cs typeface="Arial"/>
                <a:sym typeface="Arial"/>
              </a:rPr>
              <a:t> </a:t>
            </a:r>
            <a:r>
              <a:rPr kumimoji="0" lang="en-US" altLang="en-US" sz="1800" b="1" i="0" u="none" strike="noStrike" kern="0" cap="none" spc="0" normalizeH="0" baseline="0" noProof="0" dirty="0" err="1">
                <a:ln>
                  <a:noFill/>
                </a:ln>
                <a:solidFill>
                  <a:srgbClr val="FFFFFF"/>
                </a:solidFill>
                <a:effectLst/>
                <a:uLnTx/>
                <a:uFillTx/>
                <a:latin typeface="Arial" panose="020B0604020202020204" pitchFamily="34" charset="0"/>
                <a:ea typeface="STIXMathJax_Main"/>
                <a:cs typeface="Arial"/>
                <a:sym typeface="Arial"/>
              </a:rPr>
              <a:t>selit</a:t>
            </a:r>
            <a:r>
              <a:rPr kumimoji="0" lang="en-US" altLang="en-US" sz="1800" b="1" i="0" u="none" strike="noStrike" kern="0" cap="none" spc="0" normalizeH="0" baseline="0" noProof="0" dirty="0" err="1">
                <a:ln>
                  <a:noFill/>
                </a:ln>
                <a:solidFill>
                  <a:srgbClr val="FFFFFF"/>
                </a:solidFill>
                <a:effectLst/>
                <a:uLnTx/>
                <a:uFillTx/>
                <a:latin typeface="Arial" panose="020B0604020202020204" pitchFamily="34" charset="0"/>
                <a:ea typeface="STIXMathJax_Latin"/>
                <a:cs typeface="Arial"/>
                <a:sym typeface="Arial"/>
              </a:rPr>
              <a:t>ä</a:t>
            </a:r>
            <a:r>
              <a:rPr kumimoji="0" lang="en-US" altLang="en-US" sz="1800" b="1" i="0" u="none" strike="noStrike" kern="0" cap="none" spc="0" normalizeH="0" baseline="0" noProof="0" dirty="0">
                <a:ln>
                  <a:noFill/>
                </a:ln>
                <a:solidFill>
                  <a:srgbClr val="FFFFFF"/>
                </a:solidFill>
                <a:effectLst/>
                <a:uLnTx/>
                <a:uFillTx/>
                <a:latin typeface="Arial" panose="020B0604020202020204" pitchFamily="34" charset="0"/>
                <a:ea typeface="STIXMathJax_Main"/>
                <a:cs typeface="Arial"/>
                <a:sym typeface="Arial"/>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ea typeface="STIXMathJax_Main"/>
              <a:cs typeface="Arial"/>
              <a:sym typeface="Arial"/>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600" b="0" i="0" u="none" strike="noStrike" kern="0" cap="none" spc="0" normalizeH="0" baseline="0" noProof="0" dirty="0">
                <a:ln>
                  <a:noFill/>
                </a:ln>
                <a:solidFill>
                  <a:srgbClr val="FFFFFF"/>
                </a:solidFill>
                <a:effectLst/>
                <a:uLnTx/>
                <a:uFillTx/>
                <a:latin typeface="Arial" panose="020B0604020202020204" pitchFamily="34" charset="0"/>
                <a:ea typeface="-apple-system"/>
                <a:cs typeface="Arial"/>
                <a:sym typeface="Arial"/>
              </a:rPr>
              <a:t>Onko </a:t>
            </a:r>
            <a:r>
              <a:rPr kumimoji="0" lang="en-US" altLang="en-US" sz="1600" b="0" i="0" u="none" strike="noStrike" kern="0" cap="none" spc="0" normalizeH="0" baseline="0" noProof="0" dirty="0" err="1">
                <a:ln>
                  <a:noFill/>
                </a:ln>
                <a:solidFill>
                  <a:srgbClr val="FFFFFF"/>
                </a:solidFill>
                <a:effectLst/>
                <a:uLnTx/>
                <a:uFillTx/>
                <a:latin typeface="Arial" panose="020B0604020202020204" pitchFamily="34" charset="0"/>
                <a:ea typeface="-apple-system"/>
                <a:cs typeface="Arial"/>
                <a:sym typeface="Arial"/>
              </a:rPr>
              <a:t>löytämämme</a:t>
            </a:r>
            <a:r>
              <a:rPr kumimoji="0" lang="en-US" altLang="en-US" sz="1600" b="0" i="0" u="none" strike="noStrike" kern="0" cap="none" spc="0" normalizeH="0" baseline="0" noProof="0" dirty="0">
                <a:ln>
                  <a:noFill/>
                </a:ln>
                <a:solidFill>
                  <a:srgbClr val="FFFFFF"/>
                </a:solidFill>
                <a:effectLst/>
                <a:uLnTx/>
                <a:uFillTx/>
                <a:latin typeface="Arial" panose="020B0604020202020204" pitchFamily="34" charset="0"/>
                <a:ea typeface="-apple-system"/>
                <a:cs typeface="Arial"/>
                <a:sym typeface="Arial"/>
              </a:rPr>
              <a:t> </a:t>
            </a:r>
            <a:r>
              <a:rPr kumimoji="0" lang="en-US" altLang="en-US" sz="1600" b="0" i="0" u="none" strike="noStrike" kern="0" cap="none" spc="0" normalizeH="0" baseline="0" noProof="0" dirty="0" err="1">
                <a:ln>
                  <a:noFill/>
                </a:ln>
                <a:solidFill>
                  <a:srgbClr val="FFFFFF"/>
                </a:solidFill>
                <a:effectLst/>
                <a:uLnTx/>
                <a:uFillTx/>
                <a:latin typeface="Arial" panose="020B0604020202020204" pitchFamily="34" charset="0"/>
                <a:ea typeface="-apple-system"/>
                <a:cs typeface="Arial"/>
                <a:sym typeface="Arial"/>
              </a:rPr>
              <a:t>Higgsin</a:t>
            </a:r>
            <a:r>
              <a:rPr kumimoji="0" lang="en-US" altLang="en-US" sz="1600" b="0" i="0" u="none" strike="noStrike" kern="0" cap="none" spc="0" normalizeH="0" baseline="0" noProof="0" dirty="0">
                <a:ln>
                  <a:noFill/>
                </a:ln>
                <a:solidFill>
                  <a:srgbClr val="FFFFFF"/>
                </a:solidFill>
                <a:effectLst/>
                <a:uLnTx/>
                <a:uFillTx/>
                <a:latin typeface="Arial" panose="020B0604020202020204" pitchFamily="34" charset="0"/>
                <a:ea typeface="-apple-system"/>
                <a:cs typeface="Arial"/>
                <a:sym typeface="Arial"/>
              </a:rPr>
              <a:t> </a:t>
            </a:r>
            <a:r>
              <a:rPr kumimoji="0" lang="en-US" altLang="en-US" sz="1600" b="0" i="0" u="none" strike="noStrike" kern="0" cap="none" spc="0" normalizeH="0" baseline="0" noProof="0" dirty="0" err="1">
                <a:ln>
                  <a:noFill/>
                </a:ln>
                <a:solidFill>
                  <a:srgbClr val="FFFFFF"/>
                </a:solidFill>
                <a:effectLst/>
                <a:uLnTx/>
                <a:uFillTx/>
                <a:latin typeface="Arial" panose="020B0604020202020204" pitchFamily="34" charset="0"/>
                <a:ea typeface="-apple-system"/>
                <a:cs typeface="Arial"/>
                <a:sym typeface="Arial"/>
              </a:rPr>
              <a:t>bosoni</a:t>
            </a:r>
            <a:r>
              <a:rPr kumimoji="0" lang="en-US" altLang="en-US" sz="1600" b="0" i="0" u="none" strike="noStrike" kern="0" cap="none" spc="0" normalizeH="0" baseline="0" noProof="0" dirty="0">
                <a:ln>
                  <a:noFill/>
                </a:ln>
                <a:solidFill>
                  <a:srgbClr val="FFFFFF"/>
                </a:solidFill>
                <a:effectLst/>
                <a:uLnTx/>
                <a:uFillTx/>
                <a:latin typeface="Arial" panose="020B0604020202020204" pitchFamily="34" charset="0"/>
                <a:ea typeface="-apple-system"/>
                <a:cs typeface="Arial"/>
                <a:sym typeface="Arial"/>
              </a:rPr>
              <a:t> </a:t>
            </a:r>
            <a:r>
              <a:rPr kumimoji="0" lang="en-US" altLang="en-US" sz="1600" b="0" i="0" u="none" strike="noStrike" kern="0" cap="none" spc="0" normalizeH="0" baseline="0" noProof="0" dirty="0" err="1">
                <a:ln>
                  <a:noFill/>
                </a:ln>
                <a:solidFill>
                  <a:srgbClr val="FFFFFF"/>
                </a:solidFill>
                <a:effectLst/>
                <a:uLnTx/>
                <a:uFillTx/>
                <a:latin typeface="Arial" panose="020B0604020202020204" pitchFamily="34" charset="0"/>
                <a:ea typeface="-apple-system"/>
                <a:cs typeface="Arial"/>
                <a:sym typeface="Arial"/>
              </a:rPr>
              <a:t>standardimallin</a:t>
            </a:r>
            <a:r>
              <a:rPr kumimoji="0" lang="en-US" altLang="en-US" sz="1600" b="0" i="0" u="none" strike="noStrike" kern="0" cap="none" spc="0" normalizeH="0" baseline="0" noProof="0" dirty="0">
                <a:ln>
                  <a:noFill/>
                </a:ln>
                <a:solidFill>
                  <a:srgbClr val="FFFFFF"/>
                </a:solidFill>
                <a:effectLst/>
                <a:uLnTx/>
                <a:uFillTx/>
                <a:latin typeface="Arial" panose="020B0604020202020204" pitchFamily="34" charset="0"/>
                <a:ea typeface="-apple-system"/>
                <a:cs typeface="Arial"/>
                <a:sym typeface="Arial"/>
              </a:rPr>
              <a:t> </a:t>
            </a:r>
            <a:r>
              <a:rPr kumimoji="0" lang="en-US" altLang="en-US" sz="1600" b="0" i="0" u="none" strike="noStrike" kern="0" cap="none" spc="0" normalizeH="0" baseline="0" noProof="0" dirty="0" err="1">
                <a:ln>
                  <a:noFill/>
                </a:ln>
                <a:solidFill>
                  <a:srgbClr val="FFFFFF"/>
                </a:solidFill>
                <a:effectLst/>
                <a:uLnTx/>
                <a:uFillTx/>
                <a:latin typeface="Arial" panose="020B0604020202020204" pitchFamily="34" charset="0"/>
                <a:ea typeface="-apple-system"/>
                <a:cs typeface="Arial"/>
                <a:sym typeface="Arial"/>
              </a:rPr>
              <a:t>mukainen</a:t>
            </a:r>
            <a:r>
              <a:rPr kumimoji="0" lang="en-US" altLang="en-US" sz="1600" b="0" i="0" u="none" strike="noStrike" kern="0" cap="none" spc="0" normalizeH="0" baseline="0" noProof="0" dirty="0">
                <a:ln>
                  <a:noFill/>
                </a:ln>
                <a:solidFill>
                  <a:srgbClr val="FFFFFF"/>
                </a:solidFill>
                <a:effectLst/>
                <a:uLnTx/>
                <a:uFillTx/>
                <a:latin typeface="Arial" panose="020B0604020202020204" pitchFamily="34" charset="0"/>
                <a:ea typeface="-apple-system"/>
                <a:cs typeface="Arial"/>
                <a:sym typeface="Arial"/>
              </a:rPr>
              <a:t> ja </a:t>
            </a:r>
            <a:r>
              <a:rPr kumimoji="0" lang="en-US" altLang="en-US" sz="1600" b="0" i="0" u="none" strike="noStrike" kern="0" cap="none" spc="0" normalizeH="0" baseline="0" noProof="0" dirty="0" err="1">
                <a:ln>
                  <a:noFill/>
                </a:ln>
                <a:solidFill>
                  <a:srgbClr val="FFFFFF"/>
                </a:solidFill>
                <a:effectLst/>
                <a:uLnTx/>
                <a:uFillTx/>
                <a:latin typeface="Arial" panose="020B0604020202020204" pitchFamily="34" charset="0"/>
                <a:ea typeface="-apple-system"/>
                <a:cs typeface="Arial"/>
                <a:sym typeface="Arial"/>
              </a:rPr>
              <a:t>ainoa</a:t>
            </a:r>
            <a:r>
              <a:rPr kumimoji="0" lang="en-US" altLang="en-US" sz="1600" b="0" i="0" u="none" strike="noStrike" kern="0" cap="none" spc="0" normalizeH="0" baseline="0" noProof="0" dirty="0">
                <a:ln>
                  <a:noFill/>
                </a:ln>
                <a:solidFill>
                  <a:srgbClr val="FFFFFF"/>
                </a:solidFill>
                <a:effectLst/>
                <a:uLnTx/>
                <a:uFillTx/>
                <a:latin typeface="Arial" panose="020B0604020202020204" pitchFamily="34" charset="0"/>
                <a:ea typeface="-apple-system"/>
                <a:cs typeface="Arial"/>
                <a:sym typeface="Arial"/>
              </a:rPr>
              <a:t>?</a:t>
            </a:r>
            <a:br>
              <a:rPr kumimoji="0" lang="en-US" altLang="en-US" sz="1600" b="0" i="0" u="none" strike="noStrike" kern="0" cap="none" spc="0" normalizeH="0" baseline="0" noProof="0" dirty="0">
                <a:ln>
                  <a:noFill/>
                </a:ln>
                <a:solidFill>
                  <a:srgbClr val="FFFFFF"/>
                </a:solidFill>
                <a:effectLst/>
                <a:uLnTx/>
                <a:uFillTx/>
                <a:latin typeface="Arial" panose="020B0604020202020204" pitchFamily="34" charset="0"/>
                <a:ea typeface="-apple-system"/>
                <a:cs typeface="Arial"/>
                <a:sym typeface="Arial"/>
              </a:rPr>
            </a:br>
            <a:endParaRPr kumimoji="0" lang="en-US" altLang="en-US" sz="1200" b="0" i="0" u="none" strike="noStrike" kern="0" cap="none" spc="0" normalizeH="0" baseline="0" noProof="0" dirty="0">
              <a:ln>
                <a:noFill/>
              </a:ln>
              <a:solidFill>
                <a:srgbClr val="FFFFFF"/>
              </a:solidFill>
              <a:effectLst/>
              <a:uLnTx/>
              <a:uFillTx/>
              <a:latin typeface="Arial" panose="020B0604020202020204" pitchFamily="34" charset="0"/>
              <a:cs typeface="Arial"/>
              <a:sym typeface="Arial"/>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600" b="0" i="0" u="none" strike="noStrike" kern="0" cap="none" spc="0" normalizeH="0" baseline="0" noProof="0" dirty="0" err="1">
                <a:ln>
                  <a:noFill/>
                </a:ln>
                <a:solidFill>
                  <a:srgbClr val="FFFFFF"/>
                </a:solidFill>
                <a:effectLst/>
                <a:uLnTx/>
                <a:uFillTx/>
                <a:latin typeface="Arial" panose="020B0604020202020204" pitchFamily="34" charset="0"/>
                <a:ea typeface="-apple-system"/>
                <a:cs typeface="Arial"/>
                <a:sym typeface="Arial"/>
              </a:rPr>
              <a:t>Miksi</a:t>
            </a:r>
            <a:r>
              <a:rPr kumimoji="0" lang="en-US" altLang="en-US" sz="1600" b="0" i="0" u="none" strike="noStrike" kern="0" cap="none" spc="0" normalizeH="0" baseline="0" noProof="0" dirty="0">
                <a:ln>
                  <a:noFill/>
                </a:ln>
                <a:solidFill>
                  <a:srgbClr val="FFFFFF"/>
                </a:solidFill>
                <a:effectLst/>
                <a:uLnTx/>
                <a:uFillTx/>
                <a:latin typeface="Arial" panose="020B0604020202020204" pitchFamily="34" charset="0"/>
                <a:ea typeface="-apple-system"/>
                <a:cs typeface="Arial"/>
                <a:sym typeface="Arial"/>
              </a:rPr>
              <a:t> </a:t>
            </a:r>
            <a:r>
              <a:rPr kumimoji="0" lang="en-US" altLang="en-US" sz="1600" b="0" i="0" u="none" strike="noStrike" kern="0" cap="none" spc="0" normalizeH="0" baseline="0" noProof="0" dirty="0" err="1">
                <a:ln>
                  <a:noFill/>
                </a:ln>
                <a:solidFill>
                  <a:srgbClr val="FFFFFF"/>
                </a:solidFill>
                <a:effectLst/>
                <a:uLnTx/>
                <a:uFillTx/>
                <a:latin typeface="Arial" panose="020B0604020202020204" pitchFamily="34" charset="0"/>
                <a:ea typeface="-apple-system"/>
                <a:cs typeface="Arial"/>
                <a:sym typeface="Arial"/>
              </a:rPr>
              <a:t>maailmankaikkeudessa</a:t>
            </a:r>
            <a:r>
              <a:rPr kumimoji="0" lang="en-US" altLang="en-US" sz="1600" b="0" i="0" u="none" strike="noStrike" kern="0" cap="none" spc="0" normalizeH="0" baseline="0" noProof="0" dirty="0">
                <a:ln>
                  <a:noFill/>
                </a:ln>
                <a:solidFill>
                  <a:srgbClr val="FFFFFF"/>
                </a:solidFill>
                <a:effectLst/>
                <a:uLnTx/>
                <a:uFillTx/>
                <a:latin typeface="Arial" panose="020B0604020202020204" pitchFamily="34" charset="0"/>
                <a:ea typeface="-apple-system"/>
                <a:cs typeface="Arial"/>
                <a:sym typeface="Arial"/>
              </a:rPr>
              <a:t> on </a:t>
            </a:r>
            <a:r>
              <a:rPr kumimoji="0" lang="en-US" altLang="en-US" sz="1600" b="0" i="0" u="none" strike="noStrike" kern="0" cap="none" spc="0" normalizeH="0" baseline="0" noProof="0" dirty="0" err="1">
                <a:ln>
                  <a:noFill/>
                </a:ln>
                <a:solidFill>
                  <a:srgbClr val="FFFFFF"/>
                </a:solidFill>
                <a:effectLst/>
                <a:uLnTx/>
                <a:uFillTx/>
                <a:latin typeface="Arial" panose="020B0604020202020204" pitchFamily="34" charset="0"/>
                <a:ea typeface="-apple-system"/>
                <a:cs typeface="Arial"/>
                <a:sym typeface="Arial"/>
              </a:rPr>
              <a:t>enemmän</a:t>
            </a:r>
            <a:r>
              <a:rPr kumimoji="0" lang="en-US" altLang="en-US" sz="1600" b="0" i="0" u="none" strike="noStrike" kern="0" cap="none" spc="0" normalizeH="0" baseline="0" noProof="0" dirty="0">
                <a:ln>
                  <a:noFill/>
                </a:ln>
                <a:solidFill>
                  <a:srgbClr val="FFFFFF"/>
                </a:solidFill>
                <a:effectLst/>
                <a:uLnTx/>
                <a:uFillTx/>
                <a:latin typeface="Arial" panose="020B0604020202020204" pitchFamily="34" charset="0"/>
                <a:ea typeface="-apple-system"/>
                <a:cs typeface="Arial"/>
                <a:sym typeface="Arial"/>
              </a:rPr>
              <a:t> </a:t>
            </a:r>
            <a:r>
              <a:rPr kumimoji="0" lang="en-US" altLang="en-US" sz="1600" b="0" i="0" u="none" strike="noStrike" kern="0" cap="none" spc="0" normalizeH="0" baseline="0" noProof="0" dirty="0" err="1">
                <a:ln>
                  <a:noFill/>
                </a:ln>
                <a:solidFill>
                  <a:srgbClr val="FFFFFF"/>
                </a:solidFill>
                <a:effectLst/>
                <a:uLnTx/>
                <a:uFillTx/>
                <a:latin typeface="Arial" panose="020B0604020202020204" pitchFamily="34" charset="0"/>
                <a:ea typeface="-apple-system"/>
                <a:cs typeface="Arial"/>
                <a:sym typeface="Arial"/>
              </a:rPr>
              <a:t>materiaa</a:t>
            </a:r>
            <a:r>
              <a:rPr kumimoji="0" lang="en-US" altLang="en-US" sz="1600" b="0" i="0" u="none" strike="noStrike" kern="0" cap="none" spc="0" normalizeH="0" baseline="0" noProof="0" dirty="0">
                <a:ln>
                  <a:noFill/>
                </a:ln>
                <a:solidFill>
                  <a:srgbClr val="FFFFFF"/>
                </a:solidFill>
                <a:effectLst/>
                <a:uLnTx/>
                <a:uFillTx/>
                <a:latin typeface="Arial" panose="020B0604020202020204" pitchFamily="34" charset="0"/>
                <a:ea typeface="-apple-system"/>
                <a:cs typeface="Arial"/>
                <a:sym typeface="Arial"/>
              </a:rPr>
              <a:t> </a:t>
            </a:r>
            <a:r>
              <a:rPr kumimoji="0" lang="en-US" altLang="en-US" sz="1600" b="0" i="0" u="none" strike="noStrike" kern="0" cap="none" spc="0" normalizeH="0" baseline="0" noProof="0" dirty="0" err="1">
                <a:ln>
                  <a:noFill/>
                </a:ln>
                <a:solidFill>
                  <a:srgbClr val="FFFFFF"/>
                </a:solidFill>
                <a:effectLst/>
                <a:uLnTx/>
                <a:uFillTx/>
                <a:latin typeface="Arial" panose="020B0604020202020204" pitchFamily="34" charset="0"/>
                <a:ea typeface="-apple-system"/>
                <a:cs typeface="Arial"/>
                <a:sym typeface="Arial"/>
              </a:rPr>
              <a:t>kuin</a:t>
            </a:r>
            <a:r>
              <a:rPr kumimoji="0" lang="en-US" altLang="en-US" sz="1600" b="0" i="0" u="none" strike="noStrike" kern="0" cap="none" spc="0" normalizeH="0" baseline="0" noProof="0" dirty="0">
                <a:ln>
                  <a:noFill/>
                </a:ln>
                <a:solidFill>
                  <a:srgbClr val="FFFFFF"/>
                </a:solidFill>
                <a:effectLst/>
                <a:uLnTx/>
                <a:uFillTx/>
                <a:latin typeface="Arial" panose="020B0604020202020204" pitchFamily="34" charset="0"/>
                <a:ea typeface="-apple-system"/>
                <a:cs typeface="Arial"/>
                <a:sym typeface="Arial"/>
              </a:rPr>
              <a:t> </a:t>
            </a:r>
            <a:r>
              <a:rPr kumimoji="0" lang="en-US" altLang="en-US" sz="1600" b="0" i="0" u="none" strike="noStrike" kern="0" cap="none" spc="0" normalizeH="0" baseline="0" noProof="0" dirty="0" err="1">
                <a:ln>
                  <a:noFill/>
                </a:ln>
                <a:solidFill>
                  <a:srgbClr val="FFFFFF"/>
                </a:solidFill>
                <a:effectLst/>
                <a:uLnTx/>
                <a:uFillTx/>
                <a:latin typeface="Arial" panose="020B0604020202020204" pitchFamily="34" charset="0"/>
                <a:ea typeface="-apple-system"/>
                <a:cs typeface="Arial"/>
                <a:sym typeface="Arial"/>
              </a:rPr>
              <a:t>antimateriaa</a:t>
            </a:r>
            <a:r>
              <a:rPr kumimoji="0" lang="en-US" altLang="en-US" sz="1600" b="0" i="0" u="none" strike="noStrike" kern="0" cap="none" spc="0" normalizeH="0" baseline="0" noProof="0" dirty="0">
                <a:ln>
                  <a:noFill/>
                </a:ln>
                <a:solidFill>
                  <a:srgbClr val="FFFFFF"/>
                </a:solidFill>
                <a:effectLst/>
                <a:uLnTx/>
                <a:uFillTx/>
                <a:latin typeface="Arial" panose="020B0604020202020204" pitchFamily="34" charset="0"/>
                <a:ea typeface="-apple-system"/>
                <a:cs typeface="Arial"/>
                <a:sym typeface="Arial"/>
              </a:rPr>
              <a:t>?</a:t>
            </a:r>
            <a:br>
              <a:rPr kumimoji="0" lang="en-US" altLang="en-US" sz="1600" b="0" i="0" u="none" strike="noStrike" kern="0" cap="none" spc="0" normalizeH="0" baseline="0" noProof="0" dirty="0">
                <a:ln>
                  <a:noFill/>
                </a:ln>
                <a:solidFill>
                  <a:srgbClr val="FFFFFF"/>
                </a:solidFill>
                <a:effectLst/>
                <a:uLnTx/>
                <a:uFillTx/>
                <a:latin typeface="Arial" panose="020B0604020202020204" pitchFamily="34" charset="0"/>
                <a:ea typeface="-apple-system"/>
                <a:cs typeface="Arial"/>
                <a:sym typeface="Arial"/>
              </a:rPr>
            </a:br>
            <a:endParaRPr kumimoji="0" lang="en-US" altLang="en-US" sz="1200" b="0" i="0" u="none" strike="noStrike" kern="0" cap="none" spc="0" normalizeH="0" baseline="0" noProof="0" dirty="0">
              <a:ln>
                <a:noFill/>
              </a:ln>
              <a:solidFill>
                <a:srgbClr val="FFFFFF"/>
              </a:solidFill>
              <a:effectLst/>
              <a:uLnTx/>
              <a:uFillTx/>
              <a:latin typeface="Arial" panose="020B0604020202020204" pitchFamily="34" charset="0"/>
              <a:cs typeface="Arial"/>
              <a:sym typeface="Arial"/>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600" b="0" i="0" u="none" strike="noStrike" kern="0" cap="none" spc="0" normalizeH="0" baseline="0" noProof="0" dirty="0" err="1">
                <a:ln>
                  <a:noFill/>
                </a:ln>
                <a:solidFill>
                  <a:srgbClr val="FFFFFF"/>
                </a:solidFill>
                <a:effectLst/>
                <a:uLnTx/>
                <a:uFillTx/>
                <a:latin typeface="Arial" panose="020B0604020202020204" pitchFamily="34" charset="0"/>
                <a:ea typeface="-apple-system"/>
                <a:cs typeface="Arial"/>
                <a:sym typeface="Arial"/>
              </a:rPr>
              <a:t>Miten</a:t>
            </a:r>
            <a:r>
              <a:rPr kumimoji="0" lang="en-US" altLang="en-US" sz="1600" b="0" i="0" u="none" strike="noStrike" kern="0" cap="none" spc="0" normalizeH="0" baseline="0" noProof="0" dirty="0">
                <a:ln>
                  <a:noFill/>
                </a:ln>
                <a:solidFill>
                  <a:srgbClr val="FFFFFF"/>
                </a:solidFill>
                <a:effectLst/>
                <a:uLnTx/>
                <a:uFillTx/>
                <a:latin typeface="Arial" panose="020B0604020202020204" pitchFamily="34" charset="0"/>
                <a:ea typeface="-apple-system"/>
                <a:cs typeface="Arial"/>
                <a:sym typeface="Arial"/>
              </a:rPr>
              <a:t> </a:t>
            </a:r>
            <a:r>
              <a:rPr kumimoji="0" lang="en-US" altLang="en-US" sz="1600" b="0" i="0" u="none" strike="noStrike" kern="0" cap="none" spc="0" normalizeH="0" baseline="0" noProof="0" dirty="0" err="1">
                <a:ln>
                  <a:noFill/>
                </a:ln>
                <a:solidFill>
                  <a:srgbClr val="FFFFFF"/>
                </a:solidFill>
                <a:effectLst/>
                <a:uLnTx/>
                <a:uFillTx/>
                <a:latin typeface="Arial" panose="020B0604020202020204" pitchFamily="34" charset="0"/>
                <a:ea typeface="-apple-system"/>
                <a:cs typeface="Arial"/>
                <a:sym typeface="Arial"/>
              </a:rPr>
              <a:t>selittää</a:t>
            </a:r>
            <a:r>
              <a:rPr kumimoji="0" lang="en-US" altLang="en-US" sz="1600" b="0" i="0" u="none" strike="noStrike" kern="0" cap="none" spc="0" normalizeH="0" baseline="0" noProof="0" dirty="0">
                <a:ln>
                  <a:noFill/>
                </a:ln>
                <a:solidFill>
                  <a:srgbClr val="FFFFFF"/>
                </a:solidFill>
                <a:effectLst/>
                <a:uLnTx/>
                <a:uFillTx/>
                <a:latin typeface="Arial" panose="020B0604020202020204" pitchFamily="34" charset="0"/>
                <a:ea typeface="-apple-system"/>
                <a:cs typeface="Arial"/>
                <a:sym typeface="Arial"/>
              </a:rPr>
              <a:t> </a:t>
            </a:r>
            <a:r>
              <a:rPr kumimoji="0" lang="en-US" altLang="en-US" sz="1600" b="0" i="0" u="none" strike="noStrike" kern="0" cap="none" spc="0" normalizeH="0" baseline="0" noProof="0" dirty="0" err="1">
                <a:ln>
                  <a:noFill/>
                </a:ln>
                <a:solidFill>
                  <a:srgbClr val="FFFFFF"/>
                </a:solidFill>
                <a:effectLst/>
                <a:uLnTx/>
                <a:uFillTx/>
                <a:latin typeface="Arial" panose="020B0604020202020204" pitchFamily="34" charset="0"/>
                <a:ea typeface="-apple-system"/>
                <a:cs typeface="Arial"/>
                <a:sym typeface="Arial"/>
              </a:rPr>
              <a:t>neutriinojen</a:t>
            </a:r>
            <a:r>
              <a:rPr kumimoji="0" lang="en-US" altLang="en-US" sz="1600" b="0" i="0" u="none" strike="noStrike" kern="0" cap="none" spc="0" normalizeH="0" baseline="0" noProof="0" dirty="0">
                <a:ln>
                  <a:noFill/>
                </a:ln>
                <a:solidFill>
                  <a:srgbClr val="FFFFFF"/>
                </a:solidFill>
                <a:effectLst/>
                <a:uLnTx/>
                <a:uFillTx/>
                <a:latin typeface="Arial" panose="020B0604020202020204" pitchFamily="34" charset="0"/>
                <a:ea typeface="-apple-system"/>
                <a:cs typeface="Arial"/>
                <a:sym typeface="Arial"/>
              </a:rPr>
              <a:t> </a:t>
            </a:r>
            <a:r>
              <a:rPr kumimoji="0" lang="en-US" altLang="en-US" sz="1600" b="0" i="0" u="none" strike="noStrike" kern="0" cap="none" spc="0" normalizeH="0" baseline="0" noProof="0" dirty="0" err="1">
                <a:ln>
                  <a:noFill/>
                </a:ln>
                <a:solidFill>
                  <a:srgbClr val="FFFFFF"/>
                </a:solidFill>
                <a:effectLst/>
                <a:uLnTx/>
                <a:uFillTx/>
                <a:latin typeface="Arial" panose="020B0604020202020204" pitchFamily="34" charset="0"/>
                <a:ea typeface="-apple-system"/>
                <a:cs typeface="Arial"/>
                <a:sym typeface="Arial"/>
              </a:rPr>
              <a:t>massa</a:t>
            </a:r>
            <a:r>
              <a:rPr kumimoji="0" lang="en-US" altLang="en-US" sz="1600" b="0" i="0" u="none" strike="noStrike" kern="0" cap="none" spc="0" normalizeH="0" baseline="0" noProof="0" dirty="0">
                <a:ln>
                  <a:noFill/>
                </a:ln>
                <a:solidFill>
                  <a:srgbClr val="FFFFFF"/>
                </a:solidFill>
                <a:effectLst/>
                <a:uLnTx/>
                <a:uFillTx/>
                <a:latin typeface="Arial" panose="020B0604020202020204" pitchFamily="34" charset="0"/>
                <a:ea typeface="-apple-system"/>
                <a:cs typeface="Arial"/>
                <a:sym typeface="Arial"/>
              </a:rPr>
              <a:t>?</a:t>
            </a:r>
            <a:br>
              <a:rPr kumimoji="0" lang="en-US" altLang="en-US" sz="1600" b="0" i="0" u="none" strike="noStrike" kern="0" cap="none" spc="0" normalizeH="0" baseline="0" noProof="0" dirty="0">
                <a:ln>
                  <a:noFill/>
                </a:ln>
                <a:solidFill>
                  <a:srgbClr val="FFFFFF"/>
                </a:solidFill>
                <a:effectLst/>
                <a:uLnTx/>
                <a:uFillTx/>
                <a:latin typeface="Arial" panose="020B0604020202020204" pitchFamily="34" charset="0"/>
                <a:ea typeface="-apple-system"/>
                <a:cs typeface="Arial"/>
                <a:sym typeface="Arial"/>
              </a:rPr>
            </a:br>
            <a:endParaRPr kumimoji="0" lang="en-US" altLang="en-US" sz="1200" b="0" i="0" u="none" strike="noStrike" kern="0" cap="none" spc="0" normalizeH="0" baseline="0" noProof="0" dirty="0">
              <a:ln>
                <a:noFill/>
              </a:ln>
              <a:solidFill>
                <a:srgbClr val="FFFFFF"/>
              </a:solidFill>
              <a:effectLst/>
              <a:uLnTx/>
              <a:uFillTx/>
              <a:latin typeface="Arial" panose="020B0604020202020204" pitchFamily="34" charset="0"/>
              <a:cs typeface="Arial"/>
              <a:sym typeface="Arial"/>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600" b="0" i="0" u="none" strike="noStrike" kern="0" cap="none" spc="0" normalizeH="0" baseline="0" noProof="0" dirty="0" err="1">
                <a:ln>
                  <a:noFill/>
                </a:ln>
                <a:solidFill>
                  <a:srgbClr val="FFFFFF"/>
                </a:solidFill>
                <a:effectLst/>
                <a:uLnTx/>
                <a:uFillTx/>
                <a:latin typeface="Arial" panose="020B0604020202020204" pitchFamily="34" charset="0"/>
                <a:ea typeface="-apple-system"/>
                <a:cs typeface="Arial"/>
                <a:sym typeface="Arial"/>
              </a:rPr>
              <a:t>Mitä</a:t>
            </a:r>
            <a:r>
              <a:rPr kumimoji="0" lang="en-US" altLang="en-US" sz="1600" b="0" i="0" u="none" strike="noStrike" kern="0" cap="none" spc="0" normalizeH="0" baseline="0" noProof="0" dirty="0">
                <a:ln>
                  <a:noFill/>
                </a:ln>
                <a:solidFill>
                  <a:srgbClr val="FFFFFF"/>
                </a:solidFill>
                <a:effectLst/>
                <a:uLnTx/>
                <a:uFillTx/>
                <a:latin typeface="Arial" panose="020B0604020202020204" pitchFamily="34" charset="0"/>
                <a:ea typeface="-apple-system"/>
                <a:cs typeface="Arial"/>
                <a:sym typeface="Arial"/>
              </a:rPr>
              <a:t> on </a:t>
            </a:r>
            <a:r>
              <a:rPr kumimoji="0" lang="en-US" altLang="en-US" sz="1600" b="0" i="0" u="none" strike="noStrike" kern="0" cap="none" spc="0" normalizeH="0" baseline="0" noProof="0" dirty="0" err="1">
                <a:ln>
                  <a:noFill/>
                </a:ln>
                <a:solidFill>
                  <a:srgbClr val="FFFFFF"/>
                </a:solidFill>
                <a:effectLst/>
                <a:uLnTx/>
                <a:uFillTx/>
                <a:latin typeface="Arial" panose="020B0604020202020204" pitchFamily="34" charset="0"/>
                <a:ea typeface="-apple-system"/>
                <a:cs typeface="Arial"/>
                <a:sym typeface="Arial"/>
              </a:rPr>
              <a:t>pimeä</a:t>
            </a:r>
            <a:r>
              <a:rPr kumimoji="0" lang="en-US" altLang="en-US" sz="1600" b="0" i="0" u="none" strike="noStrike" kern="0" cap="none" spc="0" normalizeH="0" baseline="0" noProof="0" dirty="0">
                <a:ln>
                  <a:noFill/>
                </a:ln>
                <a:solidFill>
                  <a:srgbClr val="FFFFFF"/>
                </a:solidFill>
                <a:effectLst/>
                <a:uLnTx/>
                <a:uFillTx/>
                <a:latin typeface="Arial" panose="020B0604020202020204" pitchFamily="34" charset="0"/>
                <a:ea typeface="-apple-system"/>
                <a:cs typeface="Arial"/>
                <a:sym typeface="Arial"/>
              </a:rPr>
              <a:t> </a:t>
            </a:r>
            <a:r>
              <a:rPr kumimoji="0" lang="en-US" altLang="en-US" sz="1600" b="0" i="0" u="none" strike="noStrike" kern="0" cap="none" spc="0" normalizeH="0" baseline="0" noProof="0" dirty="0" err="1">
                <a:ln>
                  <a:noFill/>
                </a:ln>
                <a:solidFill>
                  <a:srgbClr val="FFFFFF"/>
                </a:solidFill>
                <a:effectLst/>
                <a:uLnTx/>
                <a:uFillTx/>
                <a:latin typeface="Arial" panose="020B0604020202020204" pitchFamily="34" charset="0"/>
                <a:ea typeface="-apple-system"/>
                <a:cs typeface="Arial"/>
                <a:sym typeface="Arial"/>
              </a:rPr>
              <a:t>aine</a:t>
            </a:r>
            <a:r>
              <a:rPr kumimoji="0" lang="en-US" altLang="en-US" sz="1600" b="0" i="0" u="none" strike="noStrike" kern="0" cap="none" spc="0" normalizeH="0" baseline="0" noProof="0" dirty="0">
                <a:ln>
                  <a:noFill/>
                </a:ln>
                <a:solidFill>
                  <a:srgbClr val="FFFFFF"/>
                </a:solidFill>
                <a:effectLst/>
                <a:uLnTx/>
                <a:uFillTx/>
                <a:latin typeface="Arial" panose="020B0604020202020204" pitchFamily="34" charset="0"/>
                <a:ea typeface="-apple-system"/>
                <a:cs typeface="Arial"/>
                <a:sym typeface="Arial"/>
              </a:rPr>
              <a:t>?</a:t>
            </a:r>
            <a:br>
              <a:rPr kumimoji="0" lang="en-US" altLang="en-US" sz="1600" b="0" i="0" u="none" strike="noStrike" kern="0" cap="none" spc="0" normalizeH="0" baseline="0" noProof="0" dirty="0">
                <a:ln>
                  <a:noFill/>
                </a:ln>
                <a:solidFill>
                  <a:srgbClr val="FFFFFF"/>
                </a:solidFill>
                <a:effectLst/>
                <a:uLnTx/>
                <a:uFillTx/>
                <a:latin typeface="Arial" panose="020B0604020202020204" pitchFamily="34" charset="0"/>
                <a:ea typeface="-apple-system"/>
                <a:cs typeface="Arial"/>
                <a:sym typeface="Arial"/>
              </a:rPr>
            </a:br>
            <a:endParaRPr kumimoji="0" lang="en-US" altLang="en-US" sz="1200" b="0" i="0" u="none" strike="noStrike" kern="0" cap="none" spc="0" normalizeH="0" baseline="0" noProof="0" dirty="0">
              <a:ln>
                <a:noFill/>
              </a:ln>
              <a:solidFill>
                <a:srgbClr val="FFFFFF"/>
              </a:solidFill>
              <a:effectLst/>
              <a:uLnTx/>
              <a:uFillTx/>
              <a:latin typeface="Arial" panose="020B0604020202020204" pitchFamily="34" charset="0"/>
              <a:cs typeface="Arial"/>
              <a:sym typeface="Arial"/>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600" b="0" i="0" u="none" strike="noStrike" kern="0" cap="none" spc="0" normalizeH="0" baseline="0" noProof="0" dirty="0" err="1">
                <a:ln>
                  <a:noFill/>
                </a:ln>
                <a:solidFill>
                  <a:srgbClr val="FFFFFF"/>
                </a:solidFill>
                <a:effectLst/>
                <a:uLnTx/>
                <a:uFillTx/>
                <a:latin typeface="Arial" panose="020B0604020202020204" pitchFamily="34" charset="0"/>
                <a:ea typeface="-apple-system"/>
                <a:cs typeface="Arial"/>
                <a:sym typeface="Arial"/>
              </a:rPr>
              <a:t>Entä</a:t>
            </a:r>
            <a:r>
              <a:rPr kumimoji="0" lang="en-US" altLang="en-US" sz="1600" b="0" i="0" u="none" strike="noStrike" kern="0" cap="none" spc="0" normalizeH="0" baseline="0" noProof="0" dirty="0">
                <a:ln>
                  <a:noFill/>
                </a:ln>
                <a:solidFill>
                  <a:srgbClr val="FFFFFF"/>
                </a:solidFill>
                <a:effectLst/>
                <a:uLnTx/>
                <a:uFillTx/>
                <a:latin typeface="Arial" panose="020B0604020202020204" pitchFamily="34" charset="0"/>
                <a:ea typeface="-apple-system"/>
                <a:cs typeface="Arial"/>
                <a:sym typeface="Arial"/>
              </a:rPr>
              <a:t> </a:t>
            </a:r>
            <a:r>
              <a:rPr kumimoji="0" lang="en-US" altLang="en-US" sz="1600" b="0" i="0" u="none" strike="noStrike" kern="0" cap="none" spc="0" normalizeH="0" baseline="0" noProof="0" dirty="0" err="1">
                <a:ln>
                  <a:noFill/>
                </a:ln>
                <a:solidFill>
                  <a:srgbClr val="FFFFFF"/>
                </a:solidFill>
                <a:effectLst/>
                <a:uLnTx/>
                <a:uFillTx/>
                <a:latin typeface="Arial" panose="020B0604020202020204" pitchFamily="34" charset="0"/>
                <a:ea typeface="-apple-system"/>
                <a:cs typeface="Arial"/>
                <a:sym typeface="Arial"/>
              </a:rPr>
              <a:t>pimeä</a:t>
            </a:r>
            <a:r>
              <a:rPr kumimoji="0" lang="en-US" altLang="en-US" sz="1600" b="0" i="0" u="none" strike="noStrike" kern="0" cap="none" spc="0" normalizeH="0" baseline="0" noProof="0" dirty="0">
                <a:ln>
                  <a:noFill/>
                </a:ln>
                <a:solidFill>
                  <a:srgbClr val="FFFFFF"/>
                </a:solidFill>
                <a:effectLst/>
                <a:uLnTx/>
                <a:uFillTx/>
                <a:latin typeface="Arial" panose="020B0604020202020204" pitchFamily="34" charset="0"/>
                <a:ea typeface="-apple-system"/>
                <a:cs typeface="Arial"/>
                <a:sym typeface="Arial"/>
              </a:rPr>
              <a:t> </a:t>
            </a:r>
            <a:r>
              <a:rPr kumimoji="0" lang="en-US" altLang="en-US" sz="1600" b="0" i="0" u="none" strike="noStrike" kern="0" cap="none" spc="0" normalizeH="0" baseline="0" noProof="0" dirty="0" err="1">
                <a:ln>
                  <a:noFill/>
                </a:ln>
                <a:solidFill>
                  <a:srgbClr val="FFFFFF"/>
                </a:solidFill>
                <a:effectLst/>
                <a:uLnTx/>
                <a:uFillTx/>
                <a:latin typeface="Arial" panose="020B0604020202020204" pitchFamily="34" charset="0"/>
                <a:ea typeface="-apple-system"/>
                <a:cs typeface="Arial"/>
                <a:sym typeface="Arial"/>
              </a:rPr>
              <a:t>energia</a:t>
            </a:r>
            <a:r>
              <a:rPr kumimoji="0" lang="en-US" altLang="en-US" sz="1600" b="0" i="0" u="none" strike="noStrike" kern="0" cap="none" spc="0" normalizeH="0" baseline="0" noProof="0" dirty="0">
                <a:ln>
                  <a:noFill/>
                </a:ln>
                <a:solidFill>
                  <a:srgbClr val="FFFFFF"/>
                </a:solidFill>
                <a:effectLst/>
                <a:uLnTx/>
                <a:uFillTx/>
                <a:latin typeface="Arial" panose="020B0604020202020204" pitchFamily="34" charset="0"/>
                <a:ea typeface="-apple-system"/>
                <a:cs typeface="Arial"/>
                <a:sym typeface="Arial"/>
              </a:rPr>
              <a:t>? </a:t>
            </a:r>
            <a:r>
              <a:rPr kumimoji="0" lang="en-US" altLang="en-US" sz="1600" b="0" i="0" u="none" strike="noStrike" kern="0" cap="none" spc="0" normalizeH="0" baseline="0" noProof="0" dirty="0" err="1">
                <a:ln>
                  <a:noFill/>
                </a:ln>
                <a:solidFill>
                  <a:srgbClr val="FFFFFF"/>
                </a:solidFill>
                <a:effectLst/>
                <a:uLnTx/>
                <a:uFillTx/>
                <a:latin typeface="Arial" panose="020B0604020202020204" pitchFamily="34" charset="0"/>
                <a:ea typeface="-apple-system"/>
                <a:cs typeface="Arial"/>
                <a:sym typeface="Arial"/>
              </a:rPr>
              <a:t>Miten</a:t>
            </a:r>
            <a:r>
              <a:rPr kumimoji="0" lang="en-US" altLang="en-US" sz="1600" b="0" i="0" u="none" strike="noStrike" kern="0" cap="none" spc="0" normalizeH="0" baseline="0" noProof="0" dirty="0">
                <a:ln>
                  <a:noFill/>
                </a:ln>
                <a:solidFill>
                  <a:srgbClr val="FFFFFF"/>
                </a:solidFill>
                <a:effectLst/>
                <a:uLnTx/>
                <a:uFillTx/>
                <a:latin typeface="Arial" panose="020B0604020202020204" pitchFamily="34" charset="0"/>
                <a:ea typeface="-apple-system"/>
                <a:cs typeface="Arial"/>
                <a:sym typeface="Arial"/>
              </a:rPr>
              <a:t> </a:t>
            </a:r>
            <a:r>
              <a:rPr kumimoji="0" lang="en-US" altLang="en-US" sz="1600" b="0" i="0" u="none" strike="noStrike" kern="0" cap="none" spc="0" normalizeH="0" baseline="0" noProof="0" dirty="0" err="1">
                <a:ln>
                  <a:noFill/>
                </a:ln>
                <a:solidFill>
                  <a:srgbClr val="FFFFFF"/>
                </a:solidFill>
                <a:effectLst/>
                <a:uLnTx/>
                <a:uFillTx/>
                <a:latin typeface="Arial" panose="020B0604020202020204" pitchFamily="34" charset="0"/>
                <a:ea typeface="-apple-system"/>
                <a:cs typeface="Arial"/>
                <a:sym typeface="Arial"/>
              </a:rPr>
              <a:t>gravitaatio</a:t>
            </a:r>
            <a:r>
              <a:rPr kumimoji="0" lang="en-US" altLang="en-US" sz="1600" b="0" i="0" u="none" strike="noStrike" kern="0" cap="none" spc="0" normalizeH="0" baseline="0" noProof="0" dirty="0">
                <a:ln>
                  <a:noFill/>
                </a:ln>
                <a:solidFill>
                  <a:srgbClr val="FFFFFF"/>
                </a:solidFill>
                <a:effectLst/>
                <a:uLnTx/>
                <a:uFillTx/>
                <a:latin typeface="Arial" panose="020B0604020202020204" pitchFamily="34" charset="0"/>
                <a:ea typeface="-apple-system"/>
                <a:cs typeface="Arial"/>
                <a:sym typeface="Arial"/>
              </a:rPr>
              <a:t> </a:t>
            </a:r>
            <a:r>
              <a:rPr kumimoji="0" lang="en-US" altLang="en-US" sz="1600" b="0" i="0" u="none" strike="noStrike" kern="0" cap="none" spc="0" normalizeH="0" baseline="0" noProof="0" dirty="0" err="1">
                <a:ln>
                  <a:noFill/>
                </a:ln>
                <a:solidFill>
                  <a:srgbClr val="FFFFFF"/>
                </a:solidFill>
                <a:effectLst/>
                <a:uLnTx/>
                <a:uFillTx/>
                <a:latin typeface="Arial" panose="020B0604020202020204" pitchFamily="34" charset="0"/>
                <a:ea typeface="-apple-system"/>
                <a:cs typeface="Arial"/>
                <a:sym typeface="Arial"/>
              </a:rPr>
              <a:t>yhdistetään</a:t>
            </a:r>
            <a:r>
              <a:rPr kumimoji="0" lang="en-US" altLang="en-US" sz="1600" b="0" i="0" u="none" strike="noStrike" kern="0" cap="none" spc="0" normalizeH="0" baseline="0" noProof="0" dirty="0">
                <a:ln>
                  <a:noFill/>
                </a:ln>
                <a:solidFill>
                  <a:srgbClr val="FFFFFF"/>
                </a:solidFill>
                <a:effectLst/>
                <a:uLnTx/>
                <a:uFillTx/>
                <a:latin typeface="Arial" panose="020B0604020202020204" pitchFamily="34" charset="0"/>
                <a:ea typeface="-apple-system"/>
                <a:cs typeface="Arial"/>
                <a:sym typeface="Arial"/>
              </a:rPr>
              <a:t> </a:t>
            </a:r>
            <a:r>
              <a:rPr kumimoji="0" lang="en-US" altLang="en-US" sz="1600" b="0" i="0" u="none" strike="noStrike" kern="0" cap="none" spc="0" normalizeH="0" baseline="0" noProof="0" dirty="0" err="1">
                <a:ln>
                  <a:noFill/>
                </a:ln>
                <a:solidFill>
                  <a:srgbClr val="FFFFFF"/>
                </a:solidFill>
                <a:effectLst/>
                <a:uLnTx/>
                <a:uFillTx/>
                <a:latin typeface="Arial" panose="020B0604020202020204" pitchFamily="34" charset="0"/>
                <a:ea typeface="-apple-system"/>
                <a:cs typeface="Arial"/>
                <a:sym typeface="Arial"/>
              </a:rPr>
              <a:t>muihin</a:t>
            </a:r>
            <a:r>
              <a:rPr kumimoji="0" lang="en-US" altLang="en-US" sz="1600" b="0" i="0" u="none" strike="noStrike" kern="0" cap="none" spc="0" normalizeH="0" baseline="0" noProof="0" dirty="0">
                <a:ln>
                  <a:noFill/>
                </a:ln>
                <a:solidFill>
                  <a:srgbClr val="FFFFFF"/>
                </a:solidFill>
                <a:effectLst/>
                <a:uLnTx/>
                <a:uFillTx/>
                <a:latin typeface="Arial" panose="020B0604020202020204" pitchFamily="34" charset="0"/>
                <a:ea typeface="-apple-system"/>
                <a:cs typeface="Arial"/>
                <a:sym typeface="Arial"/>
              </a:rPr>
              <a:t> (</a:t>
            </a:r>
            <a:r>
              <a:rPr kumimoji="0" lang="en-US" altLang="en-US" sz="1600" b="0" i="0" u="none" strike="noStrike" kern="0" cap="none" spc="0" normalizeH="0" baseline="0" noProof="0" dirty="0" err="1">
                <a:ln>
                  <a:noFill/>
                </a:ln>
                <a:solidFill>
                  <a:srgbClr val="FFFFFF"/>
                </a:solidFill>
                <a:effectLst/>
                <a:uLnTx/>
                <a:uFillTx/>
                <a:latin typeface="Arial" panose="020B0604020202020204" pitchFamily="34" charset="0"/>
                <a:ea typeface="-apple-system"/>
                <a:cs typeface="Arial"/>
                <a:sym typeface="Arial"/>
              </a:rPr>
              <a:t>kvantti</a:t>
            </a:r>
            <a:r>
              <a:rPr kumimoji="0" lang="en-US" altLang="en-US" sz="1600" b="0" i="0" u="none" strike="noStrike" kern="0" cap="none" spc="0" normalizeH="0" baseline="0" noProof="0" dirty="0">
                <a:ln>
                  <a:noFill/>
                </a:ln>
                <a:solidFill>
                  <a:srgbClr val="FFFFFF"/>
                </a:solidFill>
                <a:effectLst/>
                <a:uLnTx/>
                <a:uFillTx/>
                <a:latin typeface="Arial" panose="020B0604020202020204" pitchFamily="34" charset="0"/>
                <a:ea typeface="-apple-system"/>
                <a:cs typeface="Arial"/>
                <a:sym typeface="Arial"/>
              </a:rPr>
              <a:t>)</a:t>
            </a:r>
            <a:r>
              <a:rPr kumimoji="0" lang="en-US" altLang="en-US" sz="1600" b="0" i="0" u="none" strike="noStrike" kern="0" cap="none" spc="0" normalizeH="0" baseline="0" noProof="0" dirty="0" err="1">
                <a:ln>
                  <a:noFill/>
                </a:ln>
                <a:solidFill>
                  <a:srgbClr val="FFFFFF"/>
                </a:solidFill>
                <a:effectLst/>
                <a:uLnTx/>
                <a:uFillTx/>
                <a:latin typeface="Arial" panose="020B0604020202020204" pitchFamily="34" charset="0"/>
                <a:ea typeface="-apple-system"/>
                <a:cs typeface="Arial"/>
                <a:sym typeface="Arial"/>
              </a:rPr>
              <a:t>vuorovaikutuksiin</a:t>
            </a:r>
            <a:r>
              <a:rPr kumimoji="0" lang="en-US" altLang="en-US" sz="1600" b="0" i="0" u="none" strike="noStrike" kern="0" cap="none" spc="0" normalizeH="0" baseline="0" noProof="0" dirty="0">
                <a:ln>
                  <a:noFill/>
                </a:ln>
                <a:solidFill>
                  <a:srgbClr val="FFFFFF"/>
                </a:solidFill>
                <a:effectLst/>
                <a:uLnTx/>
                <a:uFillTx/>
                <a:latin typeface="Arial" panose="020B0604020202020204" pitchFamily="34" charset="0"/>
                <a:ea typeface="-apple-system"/>
                <a:cs typeface="Arial"/>
                <a:sym typeface="Arial"/>
              </a:rPr>
              <a:t>? Onko </a:t>
            </a:r>
            <a:r>
              <a:rPr kumimoji="0" lang="en-US" altLang="en-US" sz="1600" b="0" i="0" u="none" strike="noStrike" kern="0" cap="none" spc="0" normalizeH="0" baseline="0" noProof="0" dirty="0" err="1">
                <a:ln>
                  <a:noFill/>
                </a:ln>
                <a:solidFill>
                  <a:srgbClr val="FFFFFF"/>
                </a:solidFill>
                <a:effectLst/>
                <a:uLnTx/>
                <a:uFillTx/>
                <a:latin typeface="Arial" panose="020B0604020202020204" pitchFamily="34" charset="0"/>
                <a:ea typeface="-apple-system"/>
                <a:cs typeface="Arial"/>
                <a:sym typeface="Arial"/>
              </a:rPr>
              <a:t>ulottuvuuksia</a:t>
            </a:r>
            <a:r>
              <a:rPr kumimoji="0" lang="en-US" altLang="en-US" sz="1600" b="0" i="0" u="none" strike="noStrike" kern="0" cap="none" spc="0" normalizeH="0" baseline="0" noProof="0" dirty="0">
                <a:ln>
                  <a:noFill/>
                </a:ln>
                <a:solidFill>
                  <a:srgbClr val="FFFFFF"/>
                </a:solidFill>
                <a:effectLst/>
                <a:uLnTx/>
                <a:uFillTx/>
                <a:latin typeface="Arial" panose="020B0604020202020204" pitchFamily="34" charset="0"/>
                <a:ea typeface="-apple-system"/>
                <a:cs typeface="Arial"/>
                <a:sym typeface="Arial"/>
              </a:rPr>
              <a:t> vain </a:t>
            </a:r>
            <a:r>
              <a:rPr kumimoji="0" lang="en-US" altLang="en-US" sz="1600" b="0" i="0" u="none" strike="noStrike" kern="0" cap="none" spc="0" normalizeH="0" baseline="0" noProof="0" dirty="0" err="1">
                <a:ln>
                  <a:noFill/>
                </a:ln>
                <a:solidFill>
                  <a:srgbClr val="FFFFFF"/>
                </a:solidFill>
                <a:effectLst/>
                <a:uLnTx/>
                <a:uFillTx/>
                <a:latin typeface="Arial" panose="020B0604020202020204" pitchFamily="34" charset="0"/>
                <a:ea typeface="-apple-system"/>
                <a:cs typeface="Arial"/>
                <a:sym typeface="Arial"/>
              </a:rPr>
              <a:t>arkipäiväiset</a:t>
            </a:r>
            <a:r>
              <a:rPr kumimoji="0" lang="en-US" altLang="en-US" sz="1600" b="0" i="0" u="none" strike="noStrike" kern="0" cap="none" spc="0" normalizeH="0" baseline="0" noProof="0" dirty="0">
                <a:ln>
                  <a:noFill/>
                </a:ln>
                <a:solidFill>
                  <a:srgbClr val="FFFFFF"/>
                </a:solidFill>
                <a:effectLst/>
                <a:uLnTx/>
                <a:uFillTx/>
                <a:latin typeface="Arial" panose="020B0604020202020204" pitchFamily="34" charset="0"/>
                <a:ea typeface="-apple-system"/>
                <a:cs typeface="Arial"/>
                <a:sym typeface="Arial"/>
              </a:rPr>
              <a:t> 3+1?</a:t>
            </a:r>
            <a:br>
              <a:rPr kumimoji="0" lang="en-US" altLang="en-US" sz="1600" b="0" i="0" u="none" strike="noStrike" kern="0" cap="none" spc="0" normalizeH="0" baseline="0" noProof="0" dirty="0">
                <a:ln>
                  <a:noFill/>
                </a:ln>
                <a:solidFill>
                  <a:srgbClr val="FFFFFF"/>
                </a:solidFill>
                <a:effectLst/>
                <a:uLnTx/>
                <a:uFillTx/>
                <a:latin typeface="Arial" panose="020B0604020202020204" pitchFamily="34" charset="0"/>
                <a:ea typeface="-apple-system"/>
                <a:cs typeface="Arial"/>
                <a:sym typeface="Arial"/>
              </a:rPr>
            </a:br>
            <a:endParaRPr kumimoji="0" lang="en-US" altLang="en-US" sz="1200" b="0" i="0" u="none" strike="noStrike" kern="0" cap="none" spc="0" normalizeH="0" baseline="0" noProof="0" dirty="0">
              <a:ln>
                <a:noFill/>
              </a:ln>
              <a:solidFill>
                <a:srgbClr val="FFFFFF"/>
              </a:solidFill>
              <a:effectLst/>
              <a:uLnTx/>
              <a:uFillTx/>
              <a:latin typeface="Arial" panose="020B0604020202020204" pitchFamily="34" charset="0"/>
              <a:cs typeface="Arial"/>
              <a:sym typeface="Arial"/>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600" b="0" i="0" u="none" strike="noStrike" kern="0" cap="none" spc="0" normalizeH="0" baseline="0" noProof="0" dirty="0" err="1">
                <a:ln>
                  <a:noFill/>
                </a:ln>
                <a:solidFill>
                  <a:srgbClr val="FFFFFF"/>
                </a:solidFill>
                <a:effectLst/>
                <a:uLnTx/>
                <a:uFillTx/>
                <a:latin typeface="Arial" panose="020B0604020202020204" pitchFamily="34" charset="0"/>
                <a:ea typeface="-apple-system"/>
                <a:cs typeface="Arial"/>
                <a:sym typeface="Arial"/>
              </a:rPr>
              <a:t>Miksi</a:t>
            </a:r>
            <a:r>
              <a:rPr kumimoji="0" lang="en-US" altLang="en-US" sz="1600" b="0" i="0" u="none" strike="noStrike" kern="0" cap="none" spc="0" normalizeH="0" baseline="0" noProof="0" dirty="0">
                <a:ln>
                  <a:noFill/>
                </a:ln>
                <a:solidFill>
                  <a:srgbClr val="FFFFFF"/>
                </a:solidFill>
                <a:effectLst/>
                <a:uLnTx/>
                <a:uFillTx/>
                <a:latin typeface="Arial" panose="020B0604020202020204" pitchFamily="34" charset="0"/>
                <a:ea typeface="-apple-system"/>
                <a:cs typeface="Arial"/>
                <a:sym typeface="Arial"/>
              </a:rPr>
              <a:t> </a:t>
            </a:r>
            <a:r>
              <a:rPr kumimoji="0" lang="en-US" altLang="en-US" sz="1600" b="0" i="0" u="none" strike="noStrike" kern="0" cap="none" spc="0" normalizeH="0" baseline="0" noProof="0" dirty="0" err="1">
                <a:ln>
                  <a:noFill/>
                </a:ln>
                <a:solidFill>
                  <a:srgbClr val="FFFFFF"/>
                </a:solidFill>
                <a:effectLst/>
                <a:uLnTx/>
                <a:uFillTx/>
                <a:latin typeface="Arial" panose="020B0604020202020204" pitchFamily="34" charset="0"/>
                <a:ea typeface="-apple-system"/>
                <a:cs typeface="Arial"/>
                <a:sym typeface="Arial"/>
              </a:rPr>
              <a:t>hiukkasperheitä</a:t>
            </a:r>
            <a:r>
              <a:rPr kumimoji="0" lang="en-US" altLang="en-US" sz="1600" b="0" i="0" u="none" strike="noStrike" kern="0" cap="none" spc="0" normalizeH="0" baseline="0" noProof="0" dirty="0">
                <a:ln>
                  <a:noFill/>
                </a:ln>
                <a:solidFill>
                  <a:srgbClr val="FFFFFF"/>
                </a:solidFill>
                <a:effectLst/>
                <a:uLnTx/>
                <a:uFillTx/>
                <a:latin typeface="Arial" panose="020B0604020202020204" pitchFamily="34" charset="0"/>
                <a:ea typeface="-apple-system"/>
                <a:cs typeface="Arial"/>
                <a:sym typeface="Arial"/>
              </a:rPr>
              <a:t> on </a:t>
            </a:r>
            <a:r>
              <a:rPr kumimoji="0" lang="en-US" altLang="en-US" sz="1600" b="0" i="0" u="none" strike="noStrike" kern="0" cap="none" spc="0" normalizeH="0" baseline="0" noProof="0" dirty="0" err="1">
                <a:ln>
                  <a:noFill/>
                </a:ln>
                <a:solidFill>
                  <a:srgbClr val="FFFFFF"/>
                </a:solidFill>
                <a:effectLst/>
                <a:uLnTx/>
                <a:uFillTx/>
                <a:latin typeface="Arial" panose="020B0604020202020204" pitchFamily="34" charset="0"/>
                <a:ea typeface="-apple-system"/>
                <a:cs typeface="Arial"/>
                <a:sym typeface="Arial"/>
              </a:rPr>
              <a:t>kolme</a:t>
            </a:r>
            <a:r>
              <a:rPr kumimoji="0" lang="en-US" altLang="en-US" sz="1600" b="0" i="0" u="none" strike="noStrike" kern="0" cap="none" spc="0" normalizeH="0" baseline="0" noProof="0" dirty="0">
                <a:ln>
                  <a:noFill/>
                </a:ln>
                <a:solidFill>
                  <a:srgbClr val="FFFFFF"/>
                </a:solidFill>
                <a:effectLst/>
                <a:uLnTx/>
                <a:uFillTx/>
                <a:latin typeface="Arial" panose="020B0604020202020204" pitchFamily="34" charset="0"/>
                <a:ea typeface="-apple-system"/>
                <a:cs typeface="Arial"/>
                <a:sym typeface="Arial"/>
              </a:rPr>
              <a:t>? Onko ”</a:t>
            </a:r>
            <a:r>
              <a:rPr kumimoji="0" lang="en-US" altLang="en-US" sz="1600" b="0" i="0" u="none" strike="noStrike" kern="0" cap="none" spc="0" normalizeH="0" baseline="0" noProof="0" dirty="0" err="1">
                <a:ln>
                  <a:noFill/>
                </a:ln>
                <a:solidFill>
                  <a:srgbClr val="FFFFFF"/>
                </a:solidFill>
                <a:effectLst/>
                <a:uLnTx/>
                <a:uFillTx/>
                <a:latin typeface="Arial" panose="020B0604020202020204" pitchFamily="34" charset="0"/>
                <a:ea typeface="-apple-system"/>
                <a:cs typeface="Arial"/>
                <a:sym typeface="Arial"/>
              </a:rPr>
              <a:t>alkeishiukkasilla</a:t>
            </a:r>
            <a:r>
              <a:rPr kumimoji="0" lang="en-US" altLang="en-US" sz="1600" b="0" i="0" u="none" strike="noStrike" kern="0" cap="none" spc="0" normalizeH="0" baseline="0" noProof="0" dirty="0">
                <a:ln>
                  <a:noFill/>
                </a:ln>
                <a:solidFill>
                  <a:srgbClr val="FFFFFF"/>
                </a:solidFill>
                <a:effectLst/>
                <a:uLnTx/>
                <a:uFillTx/>
                <a:latin typeface="Arial" panose="020B0604020202020204" pitchFamily="34" charset="0"/>
                <a:ea typeface="-apple-system"/>
                <a:cs typeface="Arial"/>
                <a:sym typeface="Arial"/>
              </a:rPr>
              <a:t>” </a:t>
            </a:r>
            <a:r>
              <a:rPr kumimoji="0" lang="en-US" altLang="en-US" sz="1600" b="0" i="0" u="none" strike="noStrike" kern="0" cap="none" spc="0" normalizeH="0" baseline="0" noProof="0" dirty="0" err="1">
                <a:ln>
                  <a:noFill/>
                </a:ln>
                <a:solidFill>
                  <a:srgbClr val="FFFFFF"/>
                </a:solidFill>
                <a:effectLst/>
                <a:uLnTx/>
                <a:uFillTx/>
                <a:latin typeface="Arial" panose="020B0604020202020204" pitchFamily="34" charset="0"/>
                <a:ea typeface="-apple-system"/>
                <a:cs typeface="Arial"/>
                <a:sym typeface="Arial"/>
              </a:rPr>
              <a:t>sisäinen</a:t>
            </a:r>
            <a:r>
              <a:rPr kumimoji="0" lang="en-US" altLang="en-US" sz="1600" b="0" i="0" u="none" strike="noStrike" kern="0" cap="none" spc="0" normalizeH="0" baseline="0" noProof="0" dirty="0">
                <a:ln>
                  <a:noFill/>
                </a:ln>
                <a:solidFill>
                  <a:srgbClr val="FFFFFF"/>
                </a:solidFill>
                <a:effectLst/>
                <a:uLnTx/>
                <a:uFillTx/>
                <a:latin typeface="Arial" panose="020B0604020202020204" pitchFamily="34" charset="0"/>
                <a:ea typeface="-apple-system"/>
                <a:cs typeface="Arial"/>
                <a:sym typeface="Arial"/>
              </a:rPr>
              <a:t> </a:t>
            </a:r>
            <a:r>
              <a:rPr kumimoji="0" lang="en-US" altLang="en-US" sz="1600" b="0" i="0" u="none" strike="noStrike" kern="0" cap="none" spc="0" normalizeH="0" baseline="0" noProof="0" dirty="0" err="1">
                <a:ln>
                  <a:noFill/>
                </a:ln>
                <a:solidFill>
                  <a:srgbClr val="FFFFFF"/>
                </a:solidFill>
                <a:effectLst/>
                <a:uLnTx/>
                <a:uFillTx/>
                <a:latin typeface="Arial" panose="020B0604020202020204" pitchFamily="34" charset="0"/>
                <a:ea typeface="-apple-system"/>
                <a:cs typeface="Arial"/>
                <a:sym typeface="Arial"/>
              </a:rPr>
              <a:t>rakenne</a:t>
            </a:r>
            <a:r>
              <a:rPr kumimoji="0" lang="en-US" altLang="en-US" sz="1600" b="0" i="0" u="none" strike="noStrike" kern="0" cap="none" spc="0" normalizeH="0" baseline="0" noProof="0" dirty="0">
                <a:ln>
                  <a:noFill/>
                </a:ln>
                <a:solidFill>
                  <a:srgbClr val="FFFFFF"/>
                </a:solidFill>
                <a:effectLst/>
                <a:uLnTx/>
                <a:uFillTx/>
                <a:latin typeface="Arial" panose="020B0604020202020204" pitchFamily="34" charset="0"/>
                <a:ea typeface="-apple-system"/>
                <a:cs typeface="Arial"/>
                <a:sym typeface="Arial"/>
              </a:rPr>
              <a:t>? Onko </a:t>
            </a:r>
            <a:r>
              <a:rPr kumimoji="0" lang="en-US" altLang="en-US" sz="1600" b="0" i="0" u="none" strike="noStrike" kern="0" cap="none" spc="0" normalizeH="0" baseline="0" noProof="0" dirty="0" err="1">
                <a:ln>
                  <a:noFill/>
                </a:ln>
                <a:solidFill>
                  <a:srgbClr val="FFFFFF"/>
                </a:solidFill>
                <a:effectLst/>
                <a:uLnTx/>
                <a:uFillTx/>
                <a:latin typeface="Arial" panose="020B0604020202020204" pitchFamily="34" charset="0"/>
                <a:ea typeface="-apple-system"/>
                <a:cs typeface="Arial"/>
                <a:sym typeface="Arial"/>
              </a:rPr>
              <a:t>luonnossa</a:t>
            </a:r>
            <a:r>
              <a:rPr kumimoji="0" lang="en-US" altLang="en-US" sz="1600" b="0" i="0" u="none" strike="noStrike" kern="0" cap="none" spc="0" normalizeH="0" baseline="0" noProof="0" dirty="0">
                <a:ln>
                  <a:noFill/>
                </a:ln>
                <a:solidFill>
                  <a:srgbClr val="FFFFFF"/>
                </a:solidFill>
                <a:effectLst/>
                <a:uLnTx/>
                <a:uFillTx/>
                <a:latin typeface="Arial" panose="020B0604020202020204" pitchFamily="34" charset="0"/>
                <a:ea typeface="-apple-system"/>
                <a:cs typeface="Arial"/>
                <a:sym typeface="Arial"/>
              </a:rPr>
              <a:t> </a:t>
            </a:r>
            <a:r>
              <a:rPr kumimoji="0" lang="en-US" altLang="en-US" sz="1600" b="0" i="0" u="none" strike="noStrike" kern="0" cap="none" spc="0" normalizeH="0" baseline="0" noProof="0" dirty="0" err="1">
                <a:ln>
                  <a:noFill/>
                </a:ln>
                <a:solidFill>
                  <a:srgbClr val="FFFFFF"/>
                </a:solidFill>
                <a:effectLst/>
                <a:uLnTx/>
                <a:uFillTx/>
                <a:latin typeface="Arial" panose="020B0604020202020204" pitchFamily="34" charset="0"/>
                <a:ea typeface="-apple-system"/>
                <a:cs typeface="Arial"/>
                <a:sym typeface="Arial"/>
              </a:rPr>
              <a:t>lisää</a:t>
            </a:r>
            <a:r>
              <a:rPr kumimoji="0" lang="en-US" altLang="en-US" sz="1600" b="0" i="0" u="none" strike="noStrike" kern="0" cap="none" spc="0" normalizeH="0" baseline="0" noProof="0" dirty="0">
                <a:ln>
                  <a:noFill/>
                </a:ln>
                <a:solidFill>
                  <a:srgbClr val="FFFFFF"/>
                </a:solidFill>
                <a:effectLst/>
                <a:uLnTx/>
                <a:uFillTx/>
                <a:latin typeface="Arial" panose="020B0604020202020204" pitchFamily="34" charset="0"/>
                <a:ea typeface="-apple-system"/>
                <a:cs typeface="Arial"/>
                <a:sym typeface="Arial"/>
              </a:rPr>
              <a:t> </a:t>
            </a:r>
            <a:r>
              <a:rPr kumimoji="0" lang="en-US" altLang="en-US" sz="1600" b="0" i="0" u="none" strike="noStrike" kern="0" cap="none" spc="0" normalizeH="0" baseline="0" noProof="0" dirty="0" err="1">
                <a:ln>
                  <a:noFill/>
                </a:ln>
                <a:solidFill>
                  <a:srgbClr val="FFFFFF"/>
                </a:solidFill>
                <a:effectLst/>
                <a:uLnTx/>
                <a:uFillTx/>
                <a:latin typeface="Arial" panose="020B0604020202020204" pitchFamily="34" charset="0"/>
                <a:ea typeface="-apple-system"/>
                <a:cs typeface="Arial"/>
                <a:sym typeface="Arial"/>
              </a:rPr>
              <a:t>symmetrioita</a:t>
            </a:r>
            <a:r>
              <a:rPr kumimoji="0" lang="en-US" altLang="en-US" sz="1600" b="0" i="0" u="none" strike="noStrike" kern="0" cap="none" spc="0" normalizeH="0" baseline="0" noProof="0" dirty="0">
                <a:ln>
                  <a:noFill/>
                </a:ln>
                <a:solidFill>
                  <a:srgbClr val="FFFFFF"/>
                </a:solidFill>
                <a:effectLst/>
                <a:uLnTx/>
                <a:uFillTx/>
                <a:latin typeface="Arial" panose="020B0604020202020204" pitchFamily="34" charset="0"/>
                <a:ea typeface="-apple-system"/>
                <a:cs typeface="Arial"/>
                <a:sym typeface="Arial"/>
              </a:rPr>
              <a:t>? </a:t>
            </a:r>
            <a:r>
              <a:rPr kumimoji="0" lang="en-US" altLang="en-US" sz="1600" b="0" i="0" u="none" strike="noStrike" kern="0" cap="none" spc="0" normalizeH="0" baseline="0" noProof="0" dirty="0" err="1">
                <a:ln>
                  <a:noFill/>
                </a:ln>
                <a:solidFill>
                  <a:srgbClr val="FFFFFF"/>
                </a:solidFill>
                <a:effectLst/>
                <a:uLnTx/>
                <a:uFillTx/>
                <a:latin typeface="Arial" panose="020B0604020202020204" pitchFamily="34" charset="0"/>
                <a:ea typeface="-apple-system"/>
                <a:cs typeface="Arial"/>
                <a:sym typeface="Arial"/>
              </a:rPr>
              <a:t>Supersymmetria</a:t>
            </a:r>
            <a:r>
              <a:rPr kumimoji="0" lang="en-US" altLang="en-US" sz="1600" b="0" i="0" u="none" strike="noStrike" kern="0" cap="none" spc="0" normalizeH="0" baseline="0" noProof="0" dirty="0">
                <a:ln>
                  <a:noFill/>
                </a:ln>
                <a:solidFill>
                  <a:srgbClr val="FFFFFF"/>
                </a:solidFill>
                <a:effectLst/>
                <a:uLnTx/>
                <a:uFillTx/>
                <a:latin typeface="Arial" panose="020B0604020202020204" pitchFamily="34" charset="0"/>
                <a:ea typeface="-apple-system"/>
                <a:cs typeface="Arial"/>
                <a:sym typeface="Arial"/>
              </a:rPr>
              <a:t>?</a:t>
            </a:r>
          </a:p>
          <a:p>
            <a:pPr marL="0" marR="0" lvl="0" indent="0" algn="l" defTabSz="914400" rtl="0" eaLnBrk="0" fontAlgn="base" latinLnBrk="0" hangingPunct="0">
              <a:lnSpc>
                <a:spcPct val="100000"/>
              </a:lnSpc>
              <a:spcBef>
                <a:spcPct val="0"/>
              </a:spcBef>
              <a:spcAft>
                <a:spcPct val="0"/>
              </a:spcAft>
              <a:buClrTx/>
              <a:buSzTx/>
              <a:buNone/>
              <a:tabLst/>
              <a:defRPr/>
            </a:pPr>
            <a:endParaRPr lang="en-US" altLang="en-US" sz="1600" b="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defRPr/>
            </a:pPr>
            <a:r>
              <a:rPr kumimoji="0" lang="en-US" altLang="en-US" sz="2400" b="0" i="0" u="none" strike="noStrike" kern="0" cap="none" spc="0" normalizeH="0" baseline="0" noProof="0" dirty="0">
                <a:ln>
                  <a:noFill/>
                </a:ln>
                <a:solidFill>
                  <a:srgbClr val="FFFFFF"/>
                </a:solidFill>
                <a:effectLst/>
                <a:uLnTx/>
                <a:uFillTx/>
                <a:latin typeface="Arial" panose="020B0604020202020204" pitchFamily="34" charset="0"/>
                <a:cs typeface="Arial"/>
                <a:sym typeface="Wingdings" panose="05000000000000000000" pitchFamily="2" charset="2"/>
              </a:rPr>
              <a:t> </a:t>
            </a:r>
            <a:r>
              <a:rPr kumimoji="0" lang="en-US" altLang="en-US" sz="2400" b="0" i="0" u="none" strike="noStrike" kern="0" cap="none" spc="0" normalizeH="0" baseline="0" noProof="0" dirty="0" err="1">
                <a:ln>
                  <a:noFill/>
                </a:ln>
                <a:solidFill>
                  <a:srgbClr val="FFFFFF"/>
                </a:solidFill>
                <a:effectLst/>
                <a:uLnTx/>
                <a:uFillTx/>
                <a:latin typeface="Arial" panose="020B0604020202020204" pitchFamily="34" charset="0"/>
                <a:cs typeface="Arial"/>
                <a:sym typeface="Wingdings" panose="05000000000000000000" pitchFamily="2" charset="2"/>
              </a:rPr>
              <a:t>Työtä</a:t>
            </a:r>
            <a:r>
              <a:rPr kumimoji="0" lang="en-US" altLang="en-US" sz="2400" b="0" i="0" u="none" strike="noStrike" kern="0" cap="none" spc="0" normalizeH="0" baseline="0" noProof="0" dirty="0">
                <a:ln>
                  <a:noFill/>
                </a:ln>
                <a:solidFill>
                  <a:srgbClr val="FFFFFF"/>
                </a:solidFill>
                <a:effectLst/>
                <a:uLnTx/>
                <a:uFillTx/>
                <a:latin typeface="Arial" panose="020B0604020202020204" pitchFamily="34" charset="0"/>
                <a:cs typeface="Arial"/>
                <a:sym typeface="Wingdings" panose="05000000000000000000" pitchFamily="2" charset="2"/>
              </a:rPr>
              <a:t> </a:t>
            </a:r>
            <a:r>
              <a:rPr kumimoji="0" lang="en-US" altLang="en-US" sz="2400" b="0" i="0" u="none" strike="noStrike" kern="0" cap="none" spc="0" normalizeH="0" baseline="0" noProof="0" dirty="0" err="1">
                <a:ln>
                  <a:noFill/>
                </a:ln>
                <a:solidFill>
                  <a:srgbClr val="FFFFFF"/>
                </a:solidFill>
                <a:effectLst/>
                <a:uLnTx/>
                <a:uFillTx/>
                <a:latin typeface="Arial" panose="020B0604020202020204" pitchFamily="34" charset="0"/>
                <a:cs typeface="Arial"/>
                <a:sym typeface="Wingdings" panose="05000000000000000000" pitchFamily="2" charset="2"/>
              </a:rPr>
              <a:t>siis</a:t>
            </a:r>
            <a:r>
              <a:rPr kumimoji="0" lang="en-US" altLang="en-US" sz="2400" b="0" i="0" u="none" strike="noStrike" kern="0" cap="none" spc="0" normalizeH="0" baseline="0" noProof="0" dirty="0">
                <a:ln>
                  <a:noFill/>
                </a:ln>
                <a:solidFill>
                  <a:srgbClr val="FFFFFF"/>
                </a:solidFill>
                <a:effectLst/>
                <a:uLnTx/>
                <a:uFillTx/>
                <a:latin typeface="Arial" panose="020B0604020202020204" pitchFamily="34" charset="0"/>
                <a:cs typeface="Arial"/>
                <a:sym typeface="Wingdings" panose="05000000000000000000" pitchFamily="2" charset="2"/>
              </a:rPr>
              <a:t> </a:t>
            </a:r>
            <a:r>
              <a:rPr kumimoji="0" lang="en-US" altLang="en-US" sz="2400" b="0" i="0" u="none" strike="noStrike" kern="0" cap="none" spc="0" normalizeH="0" baseline="0" noProof="0" dirty="0" err="1">
                <a:ln>
                  <a:noFill/>
                </a:ln>
                <a:solidFill>
                  <a:srgbClr val="FFFFFF"/>
                </a:solidFill>
                <a:effectLst/>
                <a:uLnTx/>
                <a:uFillTx/>
                <a:latin typeface="Arial" panose="020B0604020202020204" pitchFamily="34" charset="0"/>
                <a:cs typeface="Arial"/>
                <a:sym typeface="Wingdings" panose="05000000000000000000" pitchFamily="2" charset="2"/>
              </a:rPr>
              <a:t>vielä</a:t>
            </a:r>
            <a:r>
              <a:rPr kumimoji="0" lang="en-US" altLang="en-US" sz="2400" b="0" i="0" u="none" strike="noStrike" kern="0" cap="none" spc="0" normalizeH="0" baseline="0" noProof="0" dirty="0">
                <a:ln>
                  <a:noFill/>
                </a:ln>
                <a:solidFill>
                  <a:srgbClr val="FFFFFF"/>
                </a:solidFill>
                <a:effectLst/>
                <a:uLnTx/>
                <a:uFillTx/>
                <a:latin typeface="Arial" panose="020B0604020202020204" pitchFamily="34" charset="0"/>
                <a:cs typeface="Arial"/>
                <a:sym typeface="Wingdings" panose="05000000000000000000" pitchFamily="2" charset="2"/>
              </a:rPr>
              <a:t> </a:t>
            </a:r>
            <a:r>
              <a:rPr kumimoji="0" lang="en-US" altLang="en-US" sz="2400" b="0" i="0" u="none" strike="noStrike" kern="0" cap="none" spc="0" normalizeH="0" baseline="0" noProof="0" dirty="0" err="1">
                <a:ln>
                  <a:noFill/>
                </a:ln>
                <a:solidFill>
                  <a:srgbClr val="FFFFFF"/>
                </a:solidFill>
                <a:effectLst/>
                <a:uLnTx/>
                <a:uFillTx/>
                <a:latin typeface="Arial" panose="020B0604020202020204" pitchFamily="34" charset="0"/>
                <a:cs typeface="Arial"/>
                <a:sym typeface="Wingdings" panose="05000000000000000000" pitchFamily="2" charset="2"/>
              </a:rPr>
              <a:t>riittää</a:t>
            </a:r>
            <a:endParaRPr kumimoji="0" lang="en-US" altLang="en-US" sz="2400" b="0" i="0" u="none" strike="noStrike" kern="0" cap="none" spc="0" normalizeH="0" baseline="0" noProof="0" dirty="0">
              <a:ln>
                <a:noFill/>
              </a:ln>
              <a:solidFill>
                <a:srgbClr val="FFFFFF"/>
              </a:solidFill>
              <a:effectLst/>
              <a:uLnTx/>
              <a:uFillTx/>
              <a:latin typeface="Arial" panose="020B0604020202020204" pitchFamily="34" charset="0"/>
              <a:cs typeface="Arial"/>
              <a:sym typeface="Arial"/>
            </a:endParaRPr>
          </a:p>
          <a:p>
            <a:endParaRPr lang="en-US" dirty="0"/>
          </a:p>
        </p:txBody>
      </p:sp>
      <p:sp>
        <p:nvSpPr>
          <p:cNvPr id="4" name="Slide Number Placeholder 3">
            <a:extLst>
              <a:ext uri="{FF2B5EF4-FFF2-40B4-BE49-F238E27FC236}">
                <a16:creationId xmlns:a16="http://schemas.microsoft.com/office/drawing/2014/main" id="{F516A84B-210B-48B0-B95D-71A08310DAD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i-FI" smtClean="0"/>
              <a:t>9</a:t>
            </a:fld>
            <a:endParaRPr lang="fi-FI"/>
          </a:p>
        </p:txBody>
      </p:sp>
      <p:pic>
        <p:nvPicPr>
          <p:cNvPr id="8" name="Picture 2">
            <a:extLst>
              <a:ext uri="{FF2B5EF4-FFF2-40B4-BE49-F238E27FC236}">
                <a16:creationId xmlns:a16="http://schemas.microsoft.com/office/drawing/2014/main" id="{FFC1A43C-3DD1-4E41-CB56-BC903FF4B51C}"/>
              </a:ext>
            </a:extLst>
          </p:cNvPr>
          <p:cNvPicPr>
            <a:picLocks noGrp="1" noChangeAspect="1" noChangeArrowheads="1"/>
          </p:cNvPicPr>
          <p:nvPr>
            <p:ph type="pic" idx="2"/>
          </p:nvPr>
        </p:nvPicPr>
        <p:blipFill>
          <a:blip r:embed="rId2">
            <a:extLst>
              <a:ext uri="{28A0092B-C50C-407E-A947-70E740481C1C}">
                <a14:useLocalDpi xmlns:a14="http://schemas.microsoft.com/office/drawing/2010/main" val="0"/>
              </a:ext>
            </a:extLst>
          </a:blip>
          <a:srcRect l="14708" r="14708"/>
          <a:stretch>
            <a:fillRect/>
          </a:stretch>
        </p:blipFill>
        <p:spPr bwMode="auto">
          <a:xfrm>
            <a:off x="6105525" y="0"/>
            <a:ext cx="6086475" cy="685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631758"/>
      </p:ext>
    </p:extLst>
  </p:cSld>
  <p:clrMapOvr>
    <a:masterClrMapping/>
  </p:clrMapOvr>
</p:sld>
</file>

<file path=ppt/theme/theme1.xml><?xml version="1.0" encoding="utf-8"?>
<a:theme xmlns:a="http://schemas.openxmlformats.org/drawingml/2006/main" name="Aalto Junior ENG">
  <a:themeElements>
    <a:clrScheme name="AaltoJunior">
      <a:dk1>
        <a:srgbClr val="000000"/>
      </a:dk1>
      <a:lt1>
        <a:srgbClr val="FFFFFF"/>
      </a:lt1>
      <a:dk2>
        <a:srgbClr val="44546A"/>
      </a:dk2>
      <a:lt2>
        <a:srgbClr val="E7E6E6"/>
      </a:lt2>
      <a:accent1>
        <a:srgbClr val="5E00C6"/>
      </a:accent1>
      <a:accent2>
        <a:srgbClr val="ED1459"/>
      </a:accent2>
      <a:accent3>
        <a:srgbClr val="FBBDB0"/>
      </a:accent3>
      <a:accent4>
        <a:srgbClr val="BDBEC0"/>
      </a:accent4>
      <a:accent5>
        <a:srgbClr val="23E970"/>
      </a:accent5>
      <a:accent6>
        <a:srgbClr val="84754E"/>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16885</TotalTime>
  <Words>2579</Words>
  <Application>Microsoft Office PowerPoint</Application>
  <PresentationFormat>Widescreen</PresentationFormat>
  <Paragraphs>299</Paragraphs>
  <Slides>32</Slides>
  <Notes>15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Noto Sans Symbols</vt:lpstr>
      <vt:lpstr>Arial</vt:lpstr>
      <vt:lpstr>Calibri</vt:lpstr>
      <vt:lpstr>Cambria Math</vt:lpstr>
      <vt:lpstr>Courier New</vt:lpstr>
      <vt:lpstr>Wingdings</vt:lpstr>
      <vt:lpstr>Aalto Junior ENG</vt:lpstr>
      <vt:lpstr>PowerPoint Presentation</vt:lpstr>
      <vt:lpstr>PowerPoint Presentation</vt:lpstr>
      <vt:lpstr>Hiukkaset hukassa</vt:lpstr>
      <vt:lpstr>Hiukkasfysiikasta</vt:lpstr>
      <vt:lpstr>Alkeishiukkaset</vt:lpstr>
      <vt:lpstr>PowerPoint Presentation</vt:lpstr>
      <vt:lpstr>PowerPoint Presentation</vt:lpstr>
      <vt:lpstr>Standardimalli</vt:lpstr>
      <vt:lpstr>PowerPoint Presentation</vt:lpstr>
      <vt:lpstr>Hiukkasfysiikan tutkiminen (1/2)</vt:lpstr>
      <vt:lpstr>Hiukkasfysiikan tutkiminen (2/2)</vt:lpstr>
      <vt:lpstr>PowerPoint Presentation</vt:lpstr>
      <vt:lpstr>PowerPoint Presentation</vt:lpstr>
      <vt:lpstr>Hiukkasdatan mittaaminen CMS-ilmaisimella</vt:lpstr>
      <vt:lpstr>Hiukkasfysiikan tutkiminen – Yksiköistä (1/2)</vt:lpstr>
      <vt:lpstr>Hiukkasfysiikan tutkiminen – Yksiköistä (2/2)</vt:lpstr>
      <vt:lpstr>PowerPoint Presentation</vt:lpstr>
      <vt:lpstr>PowerPoint Presentation</vt:lpstr>
      <vt:lpstr>PowerPoint Presentation</vt:lpstr>
      <vt:lpstr>Tehtävä</vt:lpstr>
      <vt:lpstr>PowerPoint Presentation</vt:lpstr>
      <vt:lpstr>PowerPoint Presentation</vt:lpstr>
      <vt:lpstr>PowerPoint Presentation</vt:lpstr>
      <vt:lpstr>Kiitos!</vt:lpstr>
      <vt:lpstr>PowerPoint Presentation</vt:lpstr>
      <vt:lpstr>Tarkastelkaa miten eri hiukkaset käyttäytyvät CMS ilmaisimen kerroksissa. Selvitä millainen varaus kuvan hiukkasilla on. </vt:lpstr>
      <vt:lpstr>PowerPoint Presentation</vt:lpstr>
      <vt:lpstr>Seuraavat diat eivät varsinaisesti kuulu työpajan sisältöön, mutta voivat olla mielenkiintoisia.</vt:lpstr>
      <vt:lpstr>Lisätietoa CMS:n eri kerroksien toiminnasta</vt:lpstr>
      <vt:lpstr>Tarkastelkaa miten eri hiukkaset käyttäytyvät CMS ilmaisimen kerroksissa. Selvitä millainen varaus kuvan hiukkasilla on. </vt:lpstr>
      <vt:lpstr>Tarkastelkaa miten eri hiukkaset käyttäytyvät CMS ilmaisimen kerroksissa. Selvitä millainen varaus kuvan hiukkasilla on. </vt:lpstr>
      <vt:lpstr>Tarkastelkaa miten eri hiukkaset käyttäytyvät CMS ilmaisimen kerroksissa. Selvitä millainen varaus kuvan hiukkasilla 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Ohje:  uuden sivun luominen</dc:title>
  <dc:creator>Greta</dc:creator>
  <cp:lastModifiedBy>Ekroos Petra</cp:lastModifiedBy>
  <cp:revision>36</cp:revision>
  <dcterms:created xsi:type="dcterms:W3CDTF">2020-08-26T12:03:37Z</dcterms:created>
  <dcterms:modified xsi:type="dcterms:W3CDTF">2023-01-13T14:44:24Z</dcterms:modified>
</cp:coreProperties>
</file>