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9"/>
  </p:notesMasterIdLst>
  <p:sldIdLst>
    <p:sldId id="265" r:id="rId5"/>
    <p:sldId id="278" r:id="rId6"/>
    <p:sldId id="279" r:id="rId7"/>
    <p:sldId id="267" r:id="rId8"/>
    <p:sldId id="266" r:id="rId9"/>
    <p:sldId id="271" r:id="rId10"/>
    <p:sldId id="270" r:id="rId11"/>
    <p:sldId id="272" r:id="rId12"/>
    <p:sldId id="273" r:id="rId13"/>
    <p:sldId id="268" r:id="rId14"/>
    <p:sldId id="274" r:id="rId15"/>
    <p:sldId id="275" r:id="rId16"/>
    <p:sldId id="276" r:id="rId17"/>
    <p:sldId id="277" r:id="rId18"/>
  </p:sldIdLst>
  <p:sldSz cx="9144000" cy="5143500" type="screen16x9"/>
  <p:notesSz cx="6858000" cy="9144000"/>
  <p:defaultTextStyle>
    <a:defPPr>
      <a:defRPr lang="fi-FI"/>
    </a:defPPr>
    <a:lvl1pPr marL="0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57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15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573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430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289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144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000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2857" algn="l" defTabSz="685715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ABD"/>
    <a:srgbClr val="077BC0"/>
    <a:srgbClr val="FF00FF"/>
    <a:srgbClr val="FFFFFF"/>
    <a:srgbClr val="EBF6F9"/>
    <a:srgbClr val="DCDCDC"/>
    <a:srgbClr val="D7EDF4"/>
    <a:srgbClr val="80C4D9"/>
    <a:srgbClr val="B6DDE9"/>
    <a:srgbClr val="CCE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5" autoAdjust="0"/>
    <p:restoredTop sz="95065" autoAdjust="0"/>
  </p:normalViewPr>
  <p:slideViewPr>
    <p:cSldViewPr snapToGrid="0">
      <p:cViewPr varScale="1">
        <p:scale>
          <a:sx n="103" d="100"/>
          <a:sy n="103" d="100"/>
        </p:scale>
        <p:origin x="1013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t>1.12.2021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57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15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73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30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289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144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000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857" algn="l" defTabSz="685715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Otsikko 1"/>
          <p:cNvSpPr>
            <a:spLocks noGrp="1"/>
          </p:cNvSpPr>
          <p:nvPr>
            <p:ph type="ctrTitle" hasCustomPrompt="1"/>
          </p:nvPr>
        </p:nvSpPr>
        <p:spPr>
          <a:xfrm>
            <a:off x="513000" y="1203598"/>
            <a:ext cx="4545055" cy="1656184"/>
          </a:xfrm>
        </p:spPr>
        <p:txBody>
          <a:bodyPr anchor="b" anchorCtr="0">
            <a:noAutofit/>
          </a:bodyPr>
          <a:lstStyle>
            <a:lvl1pPr algn="l">
              <a:defRPr sz="3400" b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i-FI"/>
              <a:t>Lisää otsikko napsauttamalla </a:t>
            </a:r>
            <a:r>
              <a:rPr lang="fi-FI" err="1"/>
              <a:t>max</a:t>
            </a:r>
            <a:r>
              <a:rPr lang="fi-FI"/>
              <a:t>. kolme riviä tekstiä</a:t>
            </a:r>
          </a:p>
        </p:txBody>
      </p:sp>
      <p:sp>
        <p:nvSpPr>
          <p:cNvPr id="9" name="Alaotsikko 2"/>
          <p:cNvSpPr>
            <a:spLocks noGrp="1"/>
          </p:cNvSpPr>
          <p:nvPr>
            <p:ph type="subTitle" idx="1"/>
          </p:nvPr>
        </p:nvSpPr>
        <p:spPr>
          <a:xfrm>
            <a:off x="513001" y="3003798"/>
            <a:ext cx="4545054" cy="576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3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7494"/>
            <a:ext cx="4928608" cy="6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1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sivu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lang="fi-FI" sz="1350" b="0" i="0" u="none" strike="noStrike" baseline="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kuvaketta.</a:t>
            </a:r>
          </a:p>
        </p:txBody>
      </p:sp>
    </p:spTree>
    <p:extLst>
      <p:ext uri="{BB962C8B-B14F-4D97-AF65-F5344CB8AC3E}">
        <p14:creationId xmlns:p14="http://schemas.microsoft.com/office/powerpoint/2010/main" val="69598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054" y="267494"/>
            <a:ext cx="3713206" cy="477353"/>
          </a:xfrm>
          <a:prstGeom prst="rect">
            <a:avLst/>
          </a:prstGeom>
        </p:spPr>
      </p:pic>
      <p:sp>
        <p:nvSpPr>
          <p:cNvPr id="36" name="Otsikko 1"/>
          <p:cNvSpPr>
            <a:spLocks noGrp="1"/>
          </p:cNvSpPr>
          <p:nvPr>
            <p:ph type="ctrTitle"/>
          </p:nvPr>
        </p:nvSpPr>
        <p:spPr>
          <a:xfrm>
            <a:off x="5058054" y="987574"/>
            <a:ext cx="3713206" cy="1064923"/>
          </a:xfrm>
        </p:spPr>
        <p:txBody>
          <a:bodyPr anchor="b" anchorCtr="0">
            <a:noAutofit/>
          </a:bodyPr>
          <a:lstStyle>
            <a:lvl1pPr algn="l" rtl="0">
              <a:defRPr sz="3000">
                <a:solidFill>
                  <a:srgbClr val="365ABD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7" name="Alaotsikko 2"/>
          <p:cNvSpPr>
            <a:spLocks noGrp="1"/>
          </p:cNvSpPr>
          <p:nvPr>
            <p:ph type="subTitle" idx="1"/>
          </p:nvPr>
        </p:nvSpPr>
        <p:spPr>
          <a:xfrm>
            <a:off x="5058060" y="2139702"/>
            <a:ext cx="3714034" cy="125159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200"/>
              </a:spcAft>
              <a:buNone/>
              <a:defRPr sz="1600">
                <a:solidFill>
                  <a:srgbClr val="365ABD"/>
                </a:solidFill>
              </a:defRPr>
            </a:lvl1pPr>
            <a:lvl2pPr marL="3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0" hasCustomPrompt="1"/>
          </p:nvPr>
        </p:nvSpPr>
        <p:spPr>
          <a:xfrm>
            <a:off x="1576943" y="3650319"/>
            <a:ext cx="972000" cy="972000"/>
          </a:xfrm>
        </p:spPr>
        <p:txBody>
          <a:bodyPr wrap="square" anchor="ctr">
            <a:noAutofit/>
          </a:bodyPr>
          <a:lstStyle>
            <a:lvl1pPr marL="0" indent="0" algn="ctr">
              <a:buNone/>
              <a:defRPr sz="1000" b="1">
                <a:solidFill>
                  <a:schemeClr val="tx1"/>
                </a:solidFill>
              </a:defRPr>
            </a:lvl1pPr>
            <a:lvl2pPr marL="342858" indent="0">
              <a:buNone/>
              <a:defRPr/>
            </a:lvl2pPr>
            <a:lvl3pPr marL="603572" indent="0">
              <a:buNone/>
              <a:defRPr/>
            </a:lvl3pPr>
            <a:lvl4pPr marL="740474" indent="0">
              <a:buNone/>
              <a:defRPr/>
            </a:lvl4pPr>
            <a:lvl5pPr marL="876190" indent="0">
              <a:buNone/>
              <a:defRPr/>
            </a:lvl5pPr>
          </a:lstStyle>
          <a:p>
            <a:pPr lvl="0"/>
            <a:r>
              <a:rPr lang="fi-FI"/>
              <a:t>Lisää mahdollisten toimijoiden logot</a:t>
            </a:r>
          </a:p>
        </p:txBody>
      </p:sp>
      <p:sp>
        <p:nvSpPr>
          <p:cNvPr id="11" name="Sisällön paikkamerkki 3"/>
          <p:cNvSpPr>
            <a:spLocks noGrp="1"/>
          </p:cNvSpPr>
          <p:nvPr>
            <p:ph sz="quarter" idx="11" hasCustomPrompt="1"/>
          </p:nvPr>
        </p:nvSpPr>
        <p:spPr>
          <a:xfrm>
            <a:off x="2819707" y="3650319"/>
            <a:ext cx="972000" cy="972000"/>
          </a:xfrm>
        </p:spPr>
        <p:txBody>
          <a:bodyPr wrap="square" anchor="ctr">
            <a:noAutofit/>
          </a:bodyPr>
          <a:lstStyle>
            <a:lvl1pPr marL="0" indent="0" algn="ctr">
              <a:buNone/>
              <a:defRPr sz="1000" b="1">
                <a:solidFill>
                  <a:schemeClr val="tx1"/>
                </a:solidFill>
              </a:defRPr>
            </a:lvl1pPr>
            <a:lvl2pPr marL="342858" indent="0">
              <a:buNone/>
              <a:defRPr/>
            </a:lvl2pPr>
            <a:lvl3pPr marL="603572" indent="0">
              <a:buNone/>
              <a:defRPr/>
            </a:lvl3pPr>
            <a:lvl4pPr marL="740474" indent="0">
              <a:buNone/>
              <a:defRPr/>
            </a:lvl4pPr>
            <a:lvl5pPr marL="876190" indent="0">
              <a:buNone/>
              <a:defRPr/>
            </a:lvl5pPr>
          </a:lstStyle>
          <a:p>
            <a:pPr lvl="0"/>
            <a:r>
              <a:rPr lang="fi-FI"/>
              <a:t>Lisää mahdollisten toimijoiden logot</a:t>
            </a:r>
          </a:p>
        </p:txBody>
      </p:sp>
      <p:sp>
        <p:nvSpPr>
          <p:cNvPr id="12" name="Sisällön paikkamerkki 3"/>
          <p:cNvSpPr>
            <a:spLocks noGrp="1"/>
          </p:cNvSpPr>
          <p:nvPr>
            <p:ph sz="quarter" idx="12" hasCustomPrompt="1"/>
          </p:nvPr>
        </p:nvSpPr>
        <p:spPr>
          <a:xfrm>
            <a:off x="4062471" y="3650319"/>
            <a:ext cx="972000" cy="972000"/>
          </a:xfrm>
        </p:spPr>
        <p:txBody>
          <a:bodyPr wrap="square" anchor="ctr">
            <a:noAutofit/>
          </a:bodyPr>
          <a:lstStyle>
            <a:lvl1pPr marL="0" indent="0" algn="ctr">
              <a:buNone/>
              <a:defRPr sz="1000" b="1">
                <a:solidFill>
                  <a:schemeClr val="tx1"/>
                </a:solidFill>
              </a:defRPr>
            </a:lvl1pPr>
            <a:lvl2pPr marL="342858" indent="0">
              <a:buNone/>
              <a:defRPr/>
            </a:lvl2pPr>
            <a:lvl3pPr marL="603572" indent="0">
              <a:buNone/>
              <a:defRPr/>
            </a:lvl3pPr>
            <a:lvl4pPr marL="740474" indent="0">
              <a:buNone/>
              <a:defRPr/>
            </a:lvl4pPr>
            <a:lvl5pPr marL="876190" indent="0">
              <a:buNone/>
              <a:defRPr/>
            </a:lvl5pPr>
          </a:lstStyle>
          <a:p>
            <a:pPr lvl="0"/>
            <a:r>
              <a:rPr lang="fi-FI"/>
              <a:t>Lisää mahdollisten toimijoiden logot</a:t>
            </a:r>
          </a:p>
        </p:txBody>
      </p:sp>
      <p:sp>
        <p:nvSpPr>
          <p:cNvPr id="13" name="Sisällön paikkamerkki 3"/>
          <p:cNvSpPr>
            <a:spLocks noGrp="1"/>
          </p:cNvSpPr>
          <p:nvPr>
            <p:ph sz="quarter" idx="13" hasCustomPrompt="1"/>
          </p:nvPr>
        </p:nvSpPr>
        <p:spPr>
          <a:xfrm>
            <a:off x="5305235" y="3650319"/>
            <a:ext cx="972000" cy="972000"/>
          </a:xfrm>
        </p:spPr>
        <p:txBody>
          <a:bodyPr wrap="square" anchor="ctr">
            <a:noAutofit/>
          </a:bodyPr>
          <a:lstStyle>
            <a:lvl1pPr marL="0" indent="0" algn="ctr">
              <a:buNone/>
              <a:defRPr sz="1000" b="1">
                <a:solidFill>
                  <a:schemeClr val="tx1"/>
                </a:solidFill>
              </a:defRPr>
            </a:lvl1pPr>
            <a:lvl2pPr marL="342858" indent="0">
              <a:buNone/>
              <a:defRPr/>
            </a:lvl2pPr>
            <a:lvl3pPr marL="603572" indent="0">
              <a:buNone/>
              <a:defRPr/>
            </a:lvl3pPr>
            <a:lvl4pPr marL="740474" indent="0">
              <a:buNone/>
              <a:defRPr/>
            </a:lvl4pPr>
            <a:lvl5pPr marL="876190" indent="0">
              <a:buNone/>
              <a:defRPr/>
            </a:lvl5pPr>
          </a:lstStyle>
          <a:p>
            <a:pPr lvl="0"/>
            <a:r>
              <a:rPr lang="fi-FI"/>
              <a:t>Lisää mahdollisten toimijoiden logot</a:t>
            </a:r>
          </a:p>
        </p:txBody>
      </p:sp>
      <p:sp>
        <p:nvSpPr>
          <p:cNvPr id="14" name="Sisällön paikkamerkki 3"/>
          <p:cNvSpPr>
            <a:spLocks noGrp="1"/>
          </p:cNvSpPr>
          <p:nvPr>
            <p:ph sz="quarter" idx="14" hasCustomPrompt="1"/>
          </p:nvPr>
        </p:nvSpPr>
        <p:spPr>
          <a:xfrm>
            <a:off x="6548000" y="3650319"/>
            <a:ext cx="972000" cy="972000"/>
          </a:xfrm>
        </p:spPr>
        <p:txBody>
          <a:bodyPr wrap="square" anchor="ctr">
            <a:noAutofit/>
          </a:bodyPr>
          <a:lstStyle>
            <a:lvl1pPr marL="0" indent="0" algn="ctr">
              <a:buNone/>
              <a:defRPr sz="1000" b="1">
                <a:solidFill>
                  <a:schemeClr val="tx1"/>
                </a:solidFill>
              </a:defRPr>
            </a:lvl1pPr>
            <a:lvl2pPr marL="342858" indent="0">
              <a:buNone/>
              <a:defRPr/>
            </a:lvl2pPr>
            <a:lvl3pPr marL="603572" indent="0">
              <a:buNone/>
              <a:defRPr/>
            </a:lvl3pPr>
            <a:lvl4pPr marL="740474" indent="0">
              <a:buNone/>
              <a:defRPr/>
            </a:lvl4pPr>
            <a:lvl5pPr marL="876190" indent="0">
              <a:buNone/>
              <a:defRPr/>
            </a:lvl5pPr>
          </a:lstStyle>
          <a:p>
            <a:pPr lvl="0"/>
            <a:r>
              <a:rPr lang="fi-FI"/>
              <a:t>Lisää mahdollisten toimijoiden logot</a:t>
            </a:r>
          </a:p>
        </p:txBody>
      </p:sp>
    </p:spTree>
    <p:extLst>
      <p:ext uri="{BB962C8B-B14F-4D97-AF65-F5344CB8AC3E}">
        <p14:creationId xmlns:p14="http://schemas.microsoft.com/office/powerpoint/2010/main" val="372043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ääotsikk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>
            <p:ph type="ctrTitle" hasCustomPrompt="1"/>
          </p:nvPr>
        </p:nvSpPr>
        <p:spPr>
          <a:xfrm>
            <a:off x="513000" y="1203598"/>
            <a:ext cx="4545055" cy="1656184"/>
          </a:xfrm>
        </p:spPr>
        <p:txBody>
          <a:bodyPr anchor="b" anchorCtr="0">
            <a:noAutofit/>
          </a:bodyPr>
          <a:lstStyle>
            <a:lvl1pPr algn="l">
              <a:defRPr sz="3400" b="1" baseline="0">
                <a:solidFill>
                  <a:srgbClr val="365ABD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fi-FI"/>
              <a:t>Lisää otsikko napsauttamalla </a:t>
            </a:r>
            <a:r>
              <a:rPr lang="fi-FI" err="1"/>
              <a:t>max</a:t>
            </a:r>
            <a:r>
              <a:rPr lang="fi-FI"/>
              <a:t>. kolme riviä tekstiä</a:t>
            </a:r>
          </a:p>
        </p:txBody>
      </p:sp>
      <p:sp>
        <p:nvSpPr>
          <p:cNvPr id="11" name="Alaotsikko 2"/>
          <p:cNvSpPr>
            <a:spLocks noGrp="1"/>
          </p:cNvSpPr>
          <p:nvPr>
            <p:ph type="subTitle" idx="1"/>
          </p:nvPr>
        </p:nvSpPr>
        <p:spPr>
          <a:xfrm>
            <a:off x="513001" y="3003798"/>
            <a:ext cx="4545054" cy="576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rgbClr val="365ABD"/>
                </a:solidFill>
              </a:defRPr>
            </a:lvl1pPr>
            <a:lvl2pPr marL="3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2" name="Kuva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7494"/>
            <a:ext cx="4928608" cy="6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92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kaksi riviä tekstiä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17" name="Dian numeron paikkamerkki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80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siv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1" name="Kuva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9" y="4442400"/>
            <a:ext cx="3717461" cy="4779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513005" y="2355726"/>
            <a:ext cx="4860000" cy="915677"/>
          </a:xfrm>
        </p:spPr>
        <p:txBody>
          <a:bodyPr anchor="b" anchorCtr="0">
            <a:noAutofit/>
          </a:bodyPr>
          <a:lstStyle>
            <a:lvl1pPr algn="l">
              <a:defRPr sz="3000">
                <a:solidFill>
                  <a:srgbClr val="FFFFFF"/>
                </a:solidFill>
              </a:defRPr>
            </a:lvl1pPr>
          </a:lstStyle>
          <a:p>
            <a:r>
              <a:rPr lang="fi-FI"/>
              <a:t>Väliotsikko: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2 riviä tekstiä</a:t>
            </a:r>
          </a:p>
        </p:txBody>
      </p:sp>
      <p:sp>
        <p:nvSpPr>
          <p:cNvPr id="20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513005" y="3380320"/>
            <a:ext cx="4860000" cy="810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3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Lisää tarkentava teksti napsauttamalla: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 3 riviä.</a:t>
            </a:r>
          </a:p>
        </p:txBody>
      </p:sp>
    </p:spTree>
    <p:extLst>
      <p:ext uri="{BB962C8B-B14F-4D97-AF65-F5344CB8AC3E}">
        <p14:creationId xmlns:p14="http://schemas.microsoft.com/office/powerpoint/2010/main" val="254402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siv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99" y="4443958"/>
            <a:ext cx="3717461" cy="4779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ctrTitle" hasCustomPrompt="1"/>
          </p:nvPr>
        </p:nvSpPr>
        <p:spPr>
          <a:xfrm>
            <a:off x="513001" y="2355726"/>
            <a:ext cx="4860000" cy="915300"/>
          </a:xfrm>
        </p:spPr>
        <p:txBody>
          <a:bodyPr anchor="b" anchorCtr="0">
            <a:noAutofit/>
          </a:bodyPr>
          <a:lstStyle>
            <a:lvl1pPr algn="l" rtl="0">
              <a:defRPr sz="3000">
                <a:solidFill>
                  <a:srgbClr val="365ABD"/>
                </a:solidFill>
              </a:defRPr>
            </a:lvl1pPr>
          </a:lstStyle>
          <a:p>
            <a:r>
              <a:rPr lang="fi-FI"/>
              <a:t>Väliotsikko: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2 riviä tekstiä</a:t>
            </a:r>
          </a:p>
        </p:txBody>
      </p:sp>
      <p:sp>
        <p:nvSpPr>
          <p:cNvPr id="1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513005" y="3380325"/>
            <a:ext cx="4860000" cy="809180"/>
          </a:xfrm>
        </p:spPr>
        <p:txBody>
          <a:bodyPr>
            <a:normAutofit/>
          </a:bodyPr>
          <a:lstStyle>
            <a:lvl1pPr marL="0" marR="0" indent="0" algn="l" defTabSz="685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SzTx/>
              <a:buFont typeface="Calibri" panose="020F0502020204030204" pitchFamily="34" charset="0"/>
              <a:buNone/>
              <a:tabLst/>
              <a:defRPr sz="1600">
                <a:solidFill>
                  <a:srgbClr val="365ABD"/>
                </a:solidFill>
              </a:defRPr>
            </a:lvl1pPr>
            <a:lvl2pPr marL="3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7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fi-FI"/>
              <a:t>Lisää tarkentava teksti napsauttamalla: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 3 riviä.</a:t>
            </a:r>
          </a:p>
        </p:txBody>
      </p:sp>
    </p:spTree>
    <p:extLst>
      <p:ext uri="{BB962C8B-B14F-4D97-AF65-F5344CB8AC3E}">
        <p14:creationId xmlns:p14="http://schemas.microsoft.com/office/powerpoint/2010/main" val="3356240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3542" y="951570"/>
            <a:ext cx="8233200" cy="846000"/>
          </a:xfrm>
        </p:spPr>
        <p:txBody>
          <a:bodyPr/>
          <a:lstStyle/>
          <a:p>
            <a:r>
              <a:rPr lang="fi-FI"/>
              <a:t>Lisää otsikko napsauttamalla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kaksi riviä tekstiä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3600" y="1908000"/>
            <a:ext cx="3891592" cy="2707200"/>
          </a:xfrm>
        </p:spPr>
        <p:txBody>
          <a:bodyPr/>
          <a:lstStyle>
            <a:lvl1pPr marL="201191" indent="-201191"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08000"/>
            <a:ext cx="4038600" cy="2707200"/>
          </a:xfrm>
        </p:spPr>
        <p:txBody>
          <a:bodyPr/>
          <a:lstStyle>
            <a:lvl1pPr marL="201191" indent="-201191">
              <a:defRPr sz="18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E1E-4F08-4898-A378-B98D22E38E6F}" type="datetime1">
              <a:rPr lang="fi-FI" smtClean="0"/>
              <a:t>1.12.2021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CF5E5-3D4F-4C60-9B30-819F2474C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07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 ja 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>
          <a:xfrm>
            <a:off x="453542" y="951570"/>
            <a:ext cx="8233257" cy="424800"/>
          </a:xfrm>
        </p:spPr>
        <p:txBody>
          <a:bodyPr anchor="t"/>
          <a:lstStyle>
            <a:lvl1pPr>
              <a:defRPr/>
            </a:lvl1pPr>
          </a:lstStyle>
          <a:p>
            <a:r>
              <a:rPr lang="fi-FI"/>
              <a:t>Otsikko, </a:t>
            </a:r>
            <a:r>
              <a:rPr lang="fi-FI" err="1"/>
              <a:t>max</a:t>
            </a:r>
            <a:r>
              <a:rPr lang="fi-FI"/>
              <a:t>. yksi rivi tekstiä</a:t>
            </a:r>
          </a:p>
        </p:txBody>
      </p:sp>
      <p:sp>
        <p:nvSpPr>
          <p:cNvPr id="7" name="Kaavion paikkamerkki 6"/>
          <p:cNvSpPr>
            <a:spLocks noGrp="1"/>
          </p:cNvSpPr>
          <p:nvPr>
            <p:ph type="chart" sz="quarter" idx="13"/>
          </p:nvPr>
        </p:nvSpPr>
        <p:spPr>
          <a:xfrm>
            <a:off x="451006" y="1486800"/>
            <a:ext cx="8235794" cy="255308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500"/>
            </a:lvl1pPr>
          </a:lstStyle>
          <a:p>
            <a:r>
              <a:rPr lang="fi-FI"/>
              <a:t>Lisää kaavio napsauttamalla kuvaketta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451006" y="4118263"/>
            <a:ext cx="8235794" cy="50405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fi-FI"/>
              <a:t>Tila esitettävän grafiikan selvennystekstille.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C152-83B9-4179-8FDD-E859073F9ACD}" type="datetime1">
              <a:rPr lang="fi-FI" smtClean="0"/>
              <a:t>1.12.2021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5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  <a:br>
              <a:rPr lang="fi-FI"/>
            </a:br>
            <a:r>
              <a:rPr lang="fi-FI" err="1"/>
              <a:t>max</a:t>
            </a:r>
            <a:r>
              <a:rPr lang="fi-FI"/>
              <a:t>. kaksi riviä tekstiä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885A9-CBBE-4D4D-AB0D-186898E2AD1C}" type="datetime1">
              <a:rPr lang="fi-FI" smtClean="0"/>
              <a:t>1.12.2021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7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57C8-20F0-4A52-8611-0FEED233B7CF}" type="datetime1">
              <a:rPr lang="fi-FI" smtClean="0"/>
              <a:t>1.12.2021</a:t>
            </a:fld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84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846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3542" y="1908000"/>
            <a:ext cx="8233257" cy="270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1006" y="4776020"/>
            <a:ext cx="827112" cy="171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bg2"/>
                </a:solidFill>
              </a:defRPr>
            </a:lvl1pPr>
          </a:lstStyle>
          <a:p>
            <a:fld id="{6BE55B1D-95D4-4F8F-82E0-802B36E27688}" type="datetime1">
              <a:rPr lang="fi-FI" smtClean="0"/>
              <a:pPr/>
              <a:t>1.12.2021</a:t>
            </a:fld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00889" y="4776020"/>
            <a:ext cx="385912" cy="17199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bg2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054" y="267494"/>
            <a:ext cx="3713206" cy="477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72" r:id="rId2"/>
    <p:sldLayoutId id="2147483650" r:id="rId3"/>
    <p:sldLayoutId id="2147483670" r:id="rId4"/>
    <p:sldLayoutId id="2147483671" r:id="rId5"/>
    <p:sldLayoutId id="2147483669" r:id="rId6"/>
    <p:sldLayoutId id="2147483666" r:id="rId7"/>
    <p:sldLayoutId id="2147483668" r:id="rId8"/>
    <p:sldLayoutId id="2147483655" r:id="rId9"/>
    <p:sldLayoutId id="2147483673" r:id="rId10"/>
    <p:sldLayoutId id="2147483663" r:id="rId11"/>
  </p:sldLayoutIdLst>
  <p:hf hdr="0" ftr="0"/>
  <p:txStyles>
    <p:titleStyle>
      <a:lvl1pPr algn="l" defTabSz="685715" rtl="0" eaLnBrk="1" latinLnBrk="0" hangingPunct="1">
        <a:lnSpc>
          <a:spcPct val="95000"/>
        </a:lnSpc>
        <a:spcBef>
          <a:spcPct val="0"/>
        </a:spcBef>
        <a:buNone/>
        <a:defRPr sz="2800" b="1" kern="1200">
          <a:solidFill>
            <a:srgbClr val="365ABD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01191" indent="-201191" algn="l" defTabSz="685715" rtl="0" eaLnBrk="1" latinLnBrk="0" hangingPunct="1">
        <a:spcBef>
          <a:spcPts val="1050"/>
        </a:spcBef>
        <a:buClr>
          <a:srgbClr val="365ABD"/>
        </a:buClr>
        <a:buFont typeface="Calibri" panose="020F050202020403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9287" indent="-196429" algn="l" defTabSz="685715" rtl="0" eaLnBrk="1" latinLnBrk="0" hangingPunct="1">
        <a:spcBef>
          <a:spcPts val="1050"/>
        </a:spcBef>
        <a:buClr>
          <a:srgbClr val="365ABD"/>
        </a:buClr>
        <a:buFont typeface="Calibri" panose="020F050202020403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40479" indent="-136907" algn="l" defTabSz="685715" rtl="0" eaLnBrk="1" latinLnBrk="0" hangingPunct="1">
        <a:spcBef>
          <a:spcPts val="1050"/>
        </a:spcBef>
        <a:buClr>
          <a:srgbClr val="365ABD"/>
        </a:buClr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76190" indent="-135716" algn="l" defTabSz="685715" rtl="0" eaLnBrk="1" latinLnBrk="0" hangingPunct="1">
        <a:spcBef>
          <a:spcPts val="1050"/>
        </a:spcBef>
        <a:buClr>
          <a:srgbClr val="365ABD"/>
        </a:buClr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07144" indent="-130954" algn="l" defTabSz="685715" rtl="0" eaLnBrk="1" latinLnBrk="0" hangingPunct="1">
        <a:spcBef>
          <a:spcPts val="1050"/>
        </a:spcBef>
        <a:buClr>
          <a:srgbClr val="365ABD"/>
        </a:buClr>
        <a:buFont typeface="Calibri" panose="020F050202020403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15" indent="-171430" algn="l" defTabSz="68571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73" indent="-171430" algn="l" defTabSz="68571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30" indent="-171430" algn="l" defTabSz="68571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9" indent="-171430" algn="l" defTabSz="68571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5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3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9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4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skenaario.hiilineutraalisuomi.fi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D0893C-1188-4CF0-A9EF-976FBF5DF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3000" y="1203598"/>
            <a:ext cx="4545055" cy="1205970"/>
          </a:xfrm>
        </p:spPr>
        <p:txBody>
          <a:bodyPr/>
          <a:lstStyle/>
          <a:p>
            <a:r>
              <a:rPr lang="fi-FI" dirty="0"/>
              <a:t>Kestävyysarviointi</a:t>
            </a:r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C9437E7-6242-403F-80F4-6121EBB8C8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Santtu Karhinen</a:t>
            </a:r>
          </a:p>
          <a:p>
            <a:r>
              <a:rPr lang="fi-FI" dirty="0"/>
              <a:t>Erikoistutkija</a:t>
            </a:r>
          </a:p>
          <a:p>
            <a:r>
              <a:rPr lang="fi-FI" dirty="0"/>
              <a:t>Suomen ympäristökeskus SYKE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226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48EAE4-DFAB-4D8C-8CAA-78BA513DB5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Ympäristö</a:t>
            </a:r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78A320-5AF3-47DA-9C7D-A4D03E767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08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9DA197-F181-4EE0-920D-F1589617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E276AD-AC57-4F42-AE58-A9FBC4BA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11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606B26D0-630C-43A6-B247-FFE9638A7B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678" y="888426"/>
            <a:ext cx="2663946" cy="3939168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1789F9FE-FAD1-45AB-9AFB-F7216713397F}"/>
              </a:ext>
            </a:extLst>
          </p:cNvPr>
          <p:cNvSpPr txBox="1"/>
          <p:nvPr/>
        </p:nvSpPr>
        <p:spPr>
          <a:xfrm>
            <a:off x="374514" y="2473289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400" dirty="0"/>
              <a:t>…</a:t>
            </a:r>
            <a:endParaRPr lang="en-US" sz="4400" dirty="0" err="1"/>
          </a:p>
        </p:txBody>
      </p:sp>
      <p:sp>
        <p:nvSpPr>
          <p:cNvPr id="13" name="Nuoli: Oikea 12">
            <a:extLst>
              <a:ext uri="{FF2B5EF4-FFF2-40B4-BE49-F238E27FC236}">
                <a16:creationId xmlns:a16="http://schemas.microsoft.com/office/drawing/2014/main" id="{3835404F-8C72-43C9-ACF9-D94606E71DA9}"/>
              </a:ext>
            </a:extLst>
          </p:cNvPr>
          <p:cNvSpPr/>
          <p:nvPr/>
        </p:nvSpPr>
        <p:spPr>
          <a:xfrm rot="19494568">
            <a:off x="4597736" y="1738417"/>
            <a:ext cx="1246656" cy="174165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uoli: Oikea 13">
            <a:extLst>
              <a:ext uri="{FF2B5EF4-FFF2-40B4-BE49-F238E27FC236}">
                <a16:creationId xmlns:a16="http://schemas.microsoft.com/office/drawing/2014/main" id="{CDDB2F57-AAD1-4D3A-9489-410594C4C5A7}"/>
              </a:ext>
            </a:extLst>
          </p:cNvPr>
          <p:cNvSpPr/>
          <p:nvPr/>
        </p:nvSpPr>
        <p:spPr>
          <a:xfrm rot="1929740">
            <a:off x="4611669" y="3432299"/>
            <a:ext cx="1246656" cy="174165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855A13C-BE96-471F-8108-41A015630094}"/>
              </a:ext>
            </a:extLst>
          </p:cNvPr>
          <p:cNvSpPr txBox="1"/>
          <p:nvPr/>
        </p:nvSpPr>
        <p:spPr>
          <a:xfrm>
            <a:off x="6117133" y="1226635"/>
            <a:ext cx="20874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/>
              <a:t>Uuden rakentaminen</a:t>
            </a:r>
            <a:endParaRPr lang="en-US" sz="1600" dirty="0" err="1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6D3631AC-FDE7-4465-918E-8AD89BFF392B}"/>
              </a:ext>
            </a:extLst>
          </p:cNvPr>
          <p:cNvSpPr txBox="1"/>
          <p:nvPr/>
        </p:nvSpPr>
        <p:spPr>
          <a:xfrm>
            <a:off x="5968055" y="3755634"/>
            <a:ext cx="23855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dirty="0"/>
              <a:t>Muutos toimintatavoissa</a:t>
            </a:r>
            <a:endParaRPr lang="en-US" sz="1600" dirty="0" err="1"/>
          </a:p>
        </p:txBody>
      </p:sp>
      <p:sp>
        <p:nvSpPr>
          <p:cNvPr id="17" name="Nuoli: Oikea 16">
            <a:extLst>
              <a:ext uri="{FF2B5EF4-FFF2-40B4-BE49-F238E27FC236}">
                <a16:creationId xmlns:a16="http://schemas.microsoft.com/office/drawing/2014/main" id="{37E35A1C-CB52-426E-8F99-EDF73D318211}"/>
              </a:ext>
            </a:extLst>
          </p:cNvPr>
          <p:cNvSpPr/>
          <p:nvPr/>
        </p:nvSpPr>
        <p:spPr>
          <a:xfrm rot="5400000">
            <a:off x="6169672" y="2601286"/>
            <a:ext cx="1990146" cy="181962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5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6CB4B8-B590-440E-93F0-8E44C7330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Alue- ja yhdyskuntarakenteen ja sen muutoksen aikaansaamat ympäristövaikutukset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7B8ECE-B67F-4345-92D9-397CA2FD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Identifioituvat voimakkaasti asumiseen, mm.</a:t>
            </a:r>
          </a:p>
          <a:p>
            <a:pPr lvl="1"/>
            <a:r>
              <a:rPr lang="fi-FI" dirty="0"/>
              <a:t>Sijoittuminen</a:t>
            </a:r>
          </a:p>
          <a:p>
            <a:pPr lvl="1"/>
            <a:r>
              <a:rPr lang="fi-FI" dirty="0"/>
              <a:t>Uuden rakentaminen vai vanhan korjaaminen</a:t>
            </a:r>
          </a:p>
          <a:p>
            <a:pPr lvl="1"/>
            <a:r>
              <a:rPr lang="fi-FI" dirty="0"/>
              <a:t>Asumistapa ja –väljyys</a:t>
            </a:r>
          </a:p>
          <a:p>
            <a:r>
              <a:rPr lang="fi-FI" dirty="0"/>
              <a:t>Ja liikenteeseen</a:t>
            </a:r>
          </a:p>
          <a:p>
            <a:pPr lvl="1"/>
            <a:r>
              <a:rPr lang="fi-FI" dirty="0"/>
              <a:t>Henkilöautojen käyttövoimat ja ajosuoritteet</a:t>
            </a:r>
          </a:p>
          <a:p>
            <a:pPr lvl="1"/>
            <a:r>
              <a:rPr lang="fi-FI" dirty="0"/>
              <a:t>Vaihtoehtoiset kulkumuodot</a:t>
            </a:r>
          </a:p>
          <a:p>
            <a:pPr lvl="1"/>
            <a:endParaRPr lang="en-US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477640-540B-4B7D-9592-F3FEA57B2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EEB8821-5F76-441A-BC89-5E48F842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627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EDC880-A091-46B6-9EB2-46A5F23FD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Esimerkki: Perusuran henkilöautojen käytön päästöt suurissa kaupungeissa </a:t>
            </a:r>
            <a:endParaRPr lang="en-US" dirty="0"/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B1BF69D3-3DA6-4CD1-8947-C9501FAFB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2674" y="1908175"/>
            <a:ext cx="6535476" cy="2706688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9BDF3-C027-4D42-858D-AD28CBB84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6961A6-3933-426E-8DFA-E27771C6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604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66A83D-028C-4EA4-9A8B-23BFBD38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602167"/>
          </a:xfrm>
        </p:spPr>
        <p:txBody>
          <a:bodyPr/>
          <a:lstStyle/>
          <a:p>
            <a:pPr algn="ctr"/>
            <a:r>
              <a:rPr lang="fi-FI" dirty="0"/>
              <a:t>Yhteenveto</a:t>
            </a:r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C2C19-C50E-4863-8089-9C48720A0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542" y="1813932"/>
            <a:ext cx="8233257" cy="2801268"/>
          </a:xfrm>
        </p:spPr>
        <p:txBody>
          <a:bodyPr>
            <a:normAutofit fontScale="85000" lnSpcReduction="10000"/>
          </a:bodyPr>
          <a:lstStyle/>
          <a:p>
            <a:r>
              <a:rPr lang="fi-FI" sz="2000" dirty="0"/>
              <a:t>Taloudellinen ja ekologinen kestävyys kytkeytyvät toisiinsa alue- ja yhdyskuntarakenteen kehittämisen kannalta</a:t>
            </a:r>
          </a:p>
          <a:p>
            <a:r>
              <a:rPr lang="fi-FI" sz="2000" dirty="0"/>
              <a:t>Ekologisen kestävyyden kannalta on olennaista arvioida elinkaarisia vaikutuksia</a:t>
            </a:r>
          </a:p>
          <a:p>
            <a:r>
              <a:rPr lang="en-US" sz="2000" dirty="0" err="1"/>
              <a:t>Arvioidaan</a:t>
            </a:r>
            <a:r>
              <a:rPr lang="en-US" sz="2000" dirty="0"/>
              <a:t> </a:t>
            </a:r>
            <a:r>
              <a:rPr lang="en-US" sz="2000" dirty="0" err="1"/>
              <a:t>perusuran</a:t>
            </a:r>
            <a:r>
              <a:rPr lang="en-US" sz="2000" dirty="0"/>
              <a:t> ja </a:t>
            </a:r>
            <a:r>
              <a:rPr lang="en-US" sz="2000" dirty="0" err="1"/>
              <a:t>skenaarioiden</a:t>
            </a:r>
            <a:r>
              <a:rPr lang="en-US" sz="2000" dirty="0"/>
              <a:t> </a:t>
            </a:r>
            <a:r>
              <a:rPr lang="en-US" sz="2000" dirty="0" err="1"/>
              <a:t>kestävyyttä</a:t>
            </a:r>
            <a:r>
              <a:rPr lang="en-US" sz="2000" dirty="0"/>
              <a:t> </a:t>
            </a:r>
            <a:r>
              <a:rPr lang="en-US" sz="2000" dirty="0" err="1"/>
              <a:t>samoilla</a:t>
            </a:r>
            <a:r>
              <a:rPr lang="en-US" sz="2000" dirty="0"/>
              <a:t> </a:t>
            </a:r>
            <a:r>
              <a:rPr lang="en-US" sz="2000" dirty="0" err="1"/>
              <a:t>malleilla</a:t>
            </a:r>
            <a:r>
              <a:rPr lang="en-US" sz="2000" dirty="0"/>
              <a:t> ja </a:t>
            </a:r>
            <a:r>
              <a:rPr lang="en-US" sz="2000" dirty="0" err="1"/>
              <a:t>samoilla</a:t>
            </a:r>
            <a:r>
              <a:rPr lang="en-US" sz="2000" dirty="0"/>
              <a:t> </a:t>
            </a:r>
            <a:r>
              <a:rPr lang="en-US" sz="2000" dirty="0" err="1"/>
              <a:t>kriteereillä</a:t>
            </a:r>
            <a:endParaRPr lang="en-US" sz="2000" dirty="0"/>
          </a:p>
          <a:p>
            <a:r>
              <a:rPr lang="en-US" sz="2000" dirty="0" err="1"/>
              <a:t>Rakennetaan</a:t>
            </a:r>
            <a:r>
              <a:rPr lang="en-US" sz="2000" dirty="0"/>
              <a:t> </a:t>
            </a:r>
            <a:r>
              <a:rPr lang="en-US" sz="2000" dirty="0" err="1"/>
              <a:t>työkalu</a:t>
            </a:r>
            <a:r>
              <a:rPr lang="en-US" sz="2000" dirty="0"/>
              <a:t>, </a:t>
            </a:r>
            <a:r>
              <a:rPr lang="en-US" sz="2000" dirty="0" err="1"/>
              <a:t>jolla</a:t>
            </a:r>
            <a:r>
              <a:rPr lang="en-US" sz="2000" dirty="0"/>
              <a:t> </a:t>
            </a:r>
            <a:r>
              <a:rPr lang="en-US" sz="2000" dirty="0" err="1"/>
              <a:t>havainnollistetaan</a:t>
            </a:r>
            <a:r>
              <a:rPr lang="en-US" sz="2000" dirty="0"/>
              <a:t> </a:t>
            </a:r>
            <a:r>
              <a:rPr lang="en-US" sz="2000" dirty="0" err="1"/>
              <a:t>moniulotteisten</a:t>
            </a:r>
            <a:r>
              <a:rPr lang="en-US" sz="2000" dirty="0"/>
              <a:t> </a:t>
            </a:r>
            <a:r>
              <a:rPr lang="en-US" sz="2000" dirty="0" err="1"/>
              <a:t>dynamiikkojen</a:t>
            </a:r>
            <a:r>
              <a:rPr lang="en-US" sz="2000" dirty="0"/>
              <a:t> </a:t>
            </a:r>
            <a:r>
              <a:rPr lang="en-US" sz="2000" dirty="0" err="1"/>
              <a:t>yhteydet</a:t>
            </a:r>
            <a:r>
              <a:rPr lang="en-US" sz="2000" dirty="0"/>
              <a:t> ja </a:t>
            </a:r>
            <a:r>
              <a:rPr lang="en-US" sz="2000" dirty="0" err="1"/>
              <a:t>eri</a:t>
            </a:r>
            <a:r>
              <a:rPr lang="en-US" sz="2000" dirty="0"/>
              <a:t> </a:t>
            </a:r>
            <a:r>
              <a:rPr lang="en-US" sz="2000" dirty="0" err="1"/>
              <a:t>kestävyysulottuvuuksien</a:t>
            </a:r>
            <a:r>
              <a:rPr lang="en-US" sz="2000" dirty="0"/>
              <a:t> </a:t>
            </a:r>
            <a:r>
              <a:rPr lang="en-US" sz="2000" dirty="0" err="1"/>
              <a:t>keskinäiset</a:t>
            </a:r>
            <a:r>
              <a:rPr lang="en-US" sz="2000" dirty="0"/>
              <a:t> </a:t>
            </a:r>
            <a:r>
              <a:rPr lang="en-US" sz="2000" dirty="0" err="1"/>
              <a:t>suhteet</a:t>
            </a:r>
            <a:endParaRPr lang="en-US" sz="2000" dirty="0"/>
          </a:p>
          <a:p>
            <a:r>
              <a:rPr lang="en-US" sz="2000" dirty="0">
                <a:hlinkClick r:id="rId2"/>
              </a:rPr>
              <a:t>https://skenaario.hiilineutraalisuomi.fi/</a:t>
            </a:r>
            <a:r>
              <a:rPr lang="en-US" sz="2000" dirty="0"/>
              <a:t> 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EEDF45-A839-4273-9835-44EE96EE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1B494CA-4ACF-4783-B9B0-939B4BA7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96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89E2F-9236-456E-A9DE-41A571D93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579864"/>
          </a:xfrm>
        </p:spPr>
        <p:txBody>
          <a:bodyPr/>
          <a:lstStyle/>
          <a:p>
            <a:r>
              <a:rPr lang="fi-FI" dirty="0"/>
              <a:t>Taloudellisen kestävyyden arviointimallit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38C5ED-17CD-4376-93A0-6CA747CCD4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3542" y="1739590"/>
                <a:ext cx="8233257" cy="2875610"/>
              </a:xfrm>
            </p:spPr>
            <p:txBody>
              <a:bodyPr/>
              <a:lstStyle/>
              <a:p>
                <a:r>
                  <a:rPr lang="fi-FI" sz="1800" dirty="0"/>
                  <a:t>Pohjautuvat ekonometrisiin tilastomalleihin, joissa mallinnetaan seurattavia kestävyysindikaattoreita eri tekijöiden funktiona</a:t>
                </a:r>
              </a:p>
              <a:p>
                <a:pPr lvl="1"/>
                <a14:m>
                  <m:oMath xmlns:m="http://schemas.openxmlformats.org/officeDocument/2006/math">
                    <m:func>
                      <m:funcPr>
                        <m:ctrlPr>
                          <a:rPr lang="en-US" sz="1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14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𝑖𝑡</m:t>
                                </m:r>
                              </m:sub>
                            </m:sSub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fi-FI" sz="1400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fi-FI" sz="1400" i="1">
                        <a:latin typeface="Cambria Math" panose="02040503050406030204" pitchFamily="18" charset="0"/>
                      </a:rPr>
                      <m:t>= </m:t>
                    </m:r>
                    <m:r>
                      <a:rPr lang="fi-FI" sz="14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fi-FI" sz="1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func>
                      <m:func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14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func>
                    <m:r>
                      <a:rPr lang="fi-FI" sz="1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func>
                      <m:func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14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func>
                    <m:r>
                      <a:rPr lang="fi-FI" sz="1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func>
                      <m:func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fi-FI" sz="14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lang="en-US" sz="1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b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fi-FI" sz="1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e>
                    </m:func>
                    <m:r>
                      <a:rPr lang="fi-FI" sz="1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fi-FI" sz="1400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endParaRPr lang="en-US" sz="1400" dirty="0"/>
              </a:p>
              <a:p>
                <a:pPr lvl="1"/>
                <a:r>
                  <a:rPr lang="fi-FI" sz="1400" dirty="0"/>
                  <a:t>Missä aluetalouden kasvua selitetään alueellisella pääomalla, työvoiman saatavuudella ja infrastruktuurilla</a:t>
                </a:r>
              </a:p>
              <a:p>
                <a:pPr lvl="1"/>
                <a:r>
                  <a:rPr lang="fi-FI" sz="1400" dirty="0"/>
                  <a:t>Alue- ja yhdyskuntarakenteen yhteys kasautumisvaikutuksiin sisällytetään malliin</a:t>
                </a:r>
              </a:p>
              <a:p>
                <a:pPr lvl="1"/>
                <a:r>
                  <a:rPr lang="fi-FI" sz="1400" dirty="0"/>
                  <a:t>Kasvua selittäville tekijöille arvioidaan kehityspolut kullakin tilastoyksikkötasolla</a:t>
                </a:r>
              </a:p>
              <a:p>
                <a:endParaRPr lang="en-US" sz="17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38C5ED-17CD-4376-93A0-6CA747CCD4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3542" y="1739590"/>
                <a:ext cx="8233257" cy="2875610"/>
              </a:xfrm>
              <a:blipFill>
                <a:blip r:embed="rId2"/>
                <a:stretch>
                  <a:fillRect l="-592" t="-1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0B2D93-6D6A-41C4-9AFE-62477A01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83368A9-C616-4D2B-ABB5-664CC429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1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489E2F-9236-456E-A9DE-41A571D93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579864"/>
          </a:xfrm>
        </p:spPr>
        <p:txBody>
          <a:bodyPr/>
          <a:lstStyle/>
          <a:p>
            <a:r>
              <a:rPr lang="fi-FI" dirty="0"/>
              <a:t>Ekologisen kestävyyden arviointimallit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38C5ED-17CD-4376-93A0-6CA747CCD4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3542" y="1739590"/>
                <a:ext cx="8233257" cy="287561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fi-FI" sz="1900" dirty="0"/>
                  <a:t>Pohjautuvat ekonometrisiin tilastomalleihin ja alueellisiin panos-tuotosmalleihin</a:t>
                </a:r>
              </a:p>
              <a:p>
                <a:pPr lvl="1"/>
                <a:r>
                  <a:rPr lang="fi-FI" sz="1400" dirty="0"/>
                  <a:t>Esimerkiksi henkilöautoliikenteen ajosuorite kirjoitetaan seuraavasti:</a:t>
                </a:r>
              </a:p>
              <a:p>
                <a:pPr lvl="1"/>
                <a:endParaRPr lang="fi-FI" sz="1600" dirty="0"/>
              </a:p>
              <a:p>
                <a:pPr lvl="1"/>
                <a:endParaRPr lang="fi-FI" sz="1600" dirty="0"/>
              </a:p>
              <a:p>
                <a:pPr marL="342858" lvl="1" indent="0">
                  <a:buNone/>
                </a:pPr>
                <a:r>
                  <a:rPr lang="fi-FI" sz="1400" dirty="0"/>
                  <a:t>missä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fi-FI" sz="1400" b="1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fi-FI" sz="1400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fi-FI" sz="1400" dirty="0"/>
                  <a:t> sisältää päästökehityksen kannalta eksogeenisesti kehittyvät kontrollimuuttujat, kuten väkiluvun</a:t>
                </a:r>
              </a:p>
              <a:p>
                <a:r>
                  <a:rPr lang="fi-FI" sz="1900" dirty="0"/>
                  <a:t>Aluekohtaisen rakennuskannan kehityksen päästövaikutuksia ja luonnonvarojen käyttöä arvioidaan ympäristölaajennetulla panos-tuotosmallilla ENVIMAT</a:t>
                </a:r>
              </a:p>
              <a:p>
                <a:pPr marL="342858" lvl="1" indent="0">
                  <a:buNone/>
                </a:pPr>
                <a:endParaRPr lang="fi-FI" sz="1600" dirty="0"/>
              </a:p>
              <a:p>
                <a:endParaRPr lang="en-US" sz="1700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F38C5ED-17CD-4376-93A0-6CA747CCD4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3542" y="1739590"/>
                <a:ext cx="8233257" cy="2875610"/>
              </a:xfrm>
              <a:blipFill>
                <a:blip r:embed="rId2"/>
                <a:stretch>
                  <a:fillRect l="-592" t="-1907" b="-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0B2D93-6D6A-41C4-9AFE-62477A01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83368A9-C616-4D2B-ABB5-664CC429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EBB88977-9310-40D7-9CFF-C1404C4565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396" y="2653525"/>
            <a:ext cx="6101547" cy="74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905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48EAE4-DFAB-4D8C-8CAA-78BA513DB5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Talous</a:t>
            </a:r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78A320-5AF3-47DA-9C7D-A4D03E767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03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35111-C7B7-44FB-B5DC-56556C4C7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E04F982-D20C-4F1A-B690-C08F58964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808EAC7-8004-4479-97BD-E814914C3C2C}"/>
              </a:ext>
            </a:extLst>
          </p:cNvPr>
          <p:cNvSpPr txBox="1"/>
          <p:nvPr/>
        </p:nvSpPr>
        <p:spPr>
          <a:xfrm>
            <a:off x="547688" y="1127956"/>
            <a:ext cx="1452642" cy="27699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Kaupungistuminen</a:t>
            </a:r>
            <a:endParaRPr lang="en-US" sz="1200" dirty="0" err="1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8A828D2-0168-4B36-9238-992C36FC272C}"/>
              </a:ext>
            </a:extLst>
          </p:cNvPr>
          <p:cNvSpPr txBox="1"/>
          <p:nvPr/>
        </p:nvSpPr>
        <p:spPr>
          <a:xfrm>
            <a:off x="576067" y="1479830"/>
            <a:ext cx="1404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Työvoiman määrä</a:t>
            </a:r>
            <a:endParaRPr lang="en-US" sz="1200" dirty="0" err="1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9954CFA-EC81-450C-B66B-7D8F56C2FE69}"/>
              </a:ext>
            </a:extLst>
          </p:cNvPr>
          <p:cNvSpPr txBox="1"/>
          <p:nvPr/>
        </p:nvSpPr>
        <p:spPr>
          <a:xfrm>
            <a:off x="795815" y="2025143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Palkkataso</a:t>
            </a:r>
            <a:endParaRPr lang="en-US" sz="1200" dirty="0" err="1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12683155-28DF-49CE-8E8E-960F3BCCC734}"/>
              </a:ext>
            </a:extLst>
          </p:cNvPr>
          <p:cNvSpPr txBox="1"/>
          <p:nvPr/>
        </p:nvSpPr>
        <p:spPr>
          <a:xfrm>
            <a:off x="706047" y="1748144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Koulutustasot</a:t>
            </a:r>
            <a:endParaRPr lang="en-US" sz="1200" dirty="0" err="1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968E32E9-4D10-45D9-884B-218B11F6AC09}"/>
              </a:ext>
            </a:extLst>
          </p:cNvPr>
          <p:cNvSpPr/>
          <p:nvPr/>
        </p:nvSpPr>
        <p:spPr>
          <a:xfrm>
            <a:off x="2163337" y="669073"/>
            <a:ext cx="3058211" cy="3033991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E21C5042-7B32-4DA3-A76A-E1AF30C2355F}"/>
              </a:ext>
            </a:extLst>
          </p:cNvPr>
          <p:cNvSpPr/>
          <p:nvPr/>
        </p:nvSpPr>
        <p:spPr>
          <a:xfrm>
            <a:off x="2976578" y="1990143"/>
            <a:ext cx="3000450" cy="2957871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0000"/>
              </a:highlight>
            </a:endParaRPr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6716868F-3ACE-445E-8AE9-EFE40F3982B9}"/>
              </a:ext>
            </a:extLst>
          </p:cNvPr>
          <p:cNvSpPr/>
          <p:nvPr/>
        </p:nvSpPr>
        <p:spPr>
          <a:xfrm>
            <a:off x="2611380" y="1152301"/>
            <a:ext cx="2172927" cy="206286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Ellipsi 24">
            <a:extLst>
              <a:ext uri="{FF2B5EF4-FFF2-40B4-BE49-F238E27FC236}">
                <a16:creationId xmlns:a16="http://schemas.microsoft.com/office/drawing/2014/main" id="{1831599F-FDF3-4FB2-A12C-5BBD07508E4F}"/>
              </a:ext>
            </a:extLst>
          </p:cNvPr>
          <p:cNvSpPr/>
          <p:nvPr/>
        </p:nvSpPr>
        <p:spPr>
          <a:xfrm>
            <a:off x="3047053" y="1580874"/>
            <a:ext cx="1290777" cy="119633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9DBE4157-9957-4167-B26E-B472B9FE0CD3}"/>
              </a:ext>
            </a:extLst>
          </p:cNvPr>
          <p:cNvSpPr/>
          <p:nvPr/>
        </p:nvSpPr>
        <p:spPr>
          <a:xfrm>
            <a:off x="3611383" y="2088973"/>
            <a:ext cx="211984" cy="19419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44F60BB5-42F5-4ED9-BF9F-FB5511B01839}"/>
              </a:ext>
            </a:extLst>
          </p:cNvPr>
          <p:cNvSpPr/>
          <p:nvPr/>
        </p:nvSpPr>
        <p:spPr>
          <a:xfrm>
            <a:off x="5122192" y="2074164"/>
            <a:ext cx="211984" cy="194190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i 27">
            <a:extLst>
              <a:ext uri="{FF2B5EF4-FFF2-40B4-BE49-F238E27FC236}">
                <a16:creationId xmlns:a16="http://schemas.microsoft.com/office/drawing/2014/main" id="{F67F44B5-2E50-4872-AB97-1D36DF17057B}"/>
              </a:ext>
            </a:extLst>
          </p:cNvPr>
          <p:cNvSpPr/>
          <p:nvPr/>
        </p:nvSpPr>
        <p:spPr>
          <a:xfrm>
            <a:off x="3732818" y="669073"/>
            <a:ext cx="3058211" cy="3033991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3E604517-983C-4E1A-A3D6-2FE0BB4DB3BE}"/>
              </a:ext>
            </a:extLst>
          </p:cNvPr>
          <p:cNvSpPr/>
          <p:nvPr/>
        </p:nvSpPr>
        <p:spPr>
          <a:xfrm>
            <a:off x="4169759" y="1161132"/>
            <a:ext cx="2172927" cy="2062864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AD06C2ED-D5F4-42B9-BEEB-1F3516C2DEAA}"/>
              </a:ext>
            </a:extLst>
          </p:cNvPr>
          <p:cNvSpPr/>
          <p:nvPr/>
        </p:nvSpPr>
        <p:spPr>
          <a:xfrm>
            <a:off x="3406803" y="2469211"/>
            <a:ext cx="2172927" cy="2062864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6F12D5F3-8009-4442-AB66-F4BCB4AB58A5}"/>
              </a:ext>
            </a:extLst>
          </p:cNvPr>
          <p:cNvSpPr/>
          <p:nvPr/>
        </p:nvSpPr>
        <p:spPr>
          <a:xfrm>
            <a:off x="4582795" y="1569223"/>
            <a:ext cx="1290777" cy="1196332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CD3F9783-74B2-4D62-9C99-6F4A859CD42C}"/>
              </a:ext>
            </a:extLst>
          </p:cNvPr>
          <p:cNvSpPr/>
          <p:nvPr/>
        </p:nvSpPr>
        <p:spPr>
          <a:xfrm>
            <a:off x="3847879" y="2902477"/>
            <a:ext cx="1290777" cy="1196332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3" name="Ellipsi 32">
            <a:extLst>
              <a:ext uri="{FF2B5EF4-FFF2-40B4-BE49-F238E27FC236}">
                <a16:creationId xmlns:a16="http://schemas.microsoft.com/office/drawing/2014/main" id="{AFE56B64-9318-47A4-8668-E6B8FE215A7B}"/>
              </a:ext>
            </a:extLst>
          </p:cNvPr>
          <p:cNvSpPr/>
          <p:nvPr/>
        </p:nvSpPr>
        <p:spPr>
          <a:xfrm>
            <a:off x="4370811" y="3371983"/>
            <a:ext cx="211984" cy="194190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4" name="Tasakylkinen kolmio 33">
            <a:extLst>
              <a:ext uri="{FF2B5EF4-FFF2-40B4-BE49-F238E27FC236}">
                <a16:creationId xmlns:a16="http://schemas.microsoft.com/office/drawing/2014/main" id="{C43572AC-CB3C-4D26-915C-98BE68CB932B}"/>
              </a:ext>
            </a:extLst>
          </p:cNvPr>
          <p:cNvSpPr/>
          <p:nvPr/>
        </p:nvSpPr>
        <p:spPr>
          <a:xfrm rot="10800000">
            <a:off x="3884244" y="2316376"/>
            <a:ext cx="1201014" cy="944999"/>
          </a:xfrm>
          <a:prstGeom prst="triangl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35" name="Tasakylkinen kolmio 34">
            <a:extLst>
              <a:ext uri="{FF2B5EF4-FFF2-40B4-BE49-F238E27FC236}">
                <a16:creationId xmlns:a16="http://schemas.microsoft.com/office/drawing/2014/main" id="{B0B4156B-3072-486A-9614-EB8DF433A073}"/>
              </a:ext>
            </a:extLst>
          </p:cNvPr>
          <p:cNvSpPr/>
          <p:nvPr/>
        </p:nvSpPr>
        <p:spPr>
          <a:xfrm rot="10800000">
            <a:off x="4135887" y="2477336"/>
            <a:ext cx="697727" cy="519424"/>
          </a:xfrm>
          <a:prstGeom prst="triangl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A4A8AF10-5DF3-46AF-A5D1-C0FFD1DD5D12}"/>
              </a:ext>
            </a:extLst>
          </p:cNvPr>
          <p:cNvSpPr txBox="1"/>
          <p:nvPr/>
        </p:nvSpPr>
        <p:spPr>
          <a:xfrm>
            <a:off x="1205775" y="3623937"/>
            <a:ext cx="1299330" cy="27699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Toimialarakenne</a:t>
            </a:r>
            <a:endParaRPr lang="en-US" sz="1200" dirty="0" err="1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B0170681-E7E5-480E-9879-80AFB75A06C7}"/>
              </a:ext>
            </a:extLst>
          </p:cNvPr>
          <p:cNvSpPr txBox="1"/>
          <p:nvPr/>
        </p:nvSpPr>
        <p:spPr>
          <a:xfrm>
            <a:off x="1246398" y="4283420"/>
            <a:ext cx="12057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Monipuolisuus</a:t>
            </a:r>
            <a:endParaRPr lang="en-US" sz="1200" dirty="0" err="1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D7C1AF2C-9026-43EE-B0DA-7B83FA6500AF}"/>
              </a:ext>
            </a:extLst>
          </p:cNvPr>
          <p:cNvSpPr txBox="1"/>
          <p:nvPr/>
        </p:nvSpPr>
        <p:spPr>
          <a:xfrm>
            <a:off x="776907" y="4006421"/>
            <a:ext cx="2157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Tuotantopanosten saatavuus</a:t>
            </a:r>
            <a:endParaRPr lang="en-US" sz="1200" dirty="0" err="1"/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72F75FC2-09E7-467F-B66E-5A1F7E0CAD34}"/>
              </a:ext>
            </a:extLst>
          </p:cNvPr>
          <p:cNvSpPr txBox="1"/>
          <p:nvPr/>
        </p:nvSpPr>
        <p:spPr>
          <a:xfrm>
            <a:off x="7056468" y="1152202"/>
            <a:ext cx="1061509" cy="27699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Sijoittuminen</a:t>
            </a:r>
            <a:endParaRPr lang="en-US" sz="1200" dirty="0" err="1"/>
          </a:p>
        </p:txBody>
      </p:sp>
      <p:sp>
        <p:nvSpPr>
          <p:cNvPr id="41" name="Tekstiruutu 40">
            <a:extLst>
              <a:ext uri="{FF2B5EF4-FFF2-40B4-BE49-F238E27FC236}">
                <a16:creationId xmlns:a16="http://schemas.microsoft.com/office/drawing/2014/main" id="{52D48237-D0C6-492D-9A60-3059926C7CED}"/>
              </a:ext>
            </a:extLst>
          </p:cNvPr>
          <p:cNvSpPr txBox="1"/>
          <p:nvPr/>
        </p:nvSpPr>
        <p:spPr>
          <a:xfrm>
            <a:off x="7137421" y="1479830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Logistiikka</a:t>
            </a:r>
            <a:endParaRPr lang="en-US" sz="1200" dirty="0" err="1"/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D91B2F6A-4AD6-46DE-A03C-AEC8FC5B84A1}"/>
              </a:ext>
            </a:extLst>
          </p:cNvPr>
          <p:cNvSpPr txBox="1"/>
          <p:nvPr/>
        </p:nvSpPr>
        <p:spPr>
          <a:xfrm>
            <a:off x="7047652" y="1748143"/>
            <a:ext cx="1079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Korkeakoulut</a:t>
            </a:r>
            <a:endParaRPr lang="en-US" sz="1200" dirty="0" err="1"/>
          </a:p>
        </p:txBody>
      </p:sp>
      <p:sp>
        <p:nvSpPr>
          <p:cNvPr id="43" name="Nuoli: Oikea 42">
            <a:extLst>
              <a:ext uri="{FF2B5EF4-FFF2-40B4-BE49-F238E27FC236}">
                <a16:creationId xmlns:a16="http://schemas.microsoft.com/office/drawing/2014/main" id="{008BA5B1-3999-4382-BD11-9937C71C5869}"/>
              </a:ext>
            </a:extLst>
          </p:cNvPr>
          <p:cNvSpPr/>
          <p:nvPr/>
        </p:nvSpPr>
        <p:spPr>
          <a:xfrm flipV="1">
            <a:off x="6219260" y="3481583"/>
            <a:ext cx="988933" cy="2124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F65294A9-6128-4C95-8225-5A0745450DC8}"/>
              </a:ext>
            </a:extLst>
          </p:cNvPr>
          <p:cNvSpPr txBox="1"/>
          <p:nvPr/>
        </p:nvSpPr>
        <p:spPr>
          <a:xfrm>
            <a:off x="7276528" y="3306428"/>
            <a:ext cx="8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Työllisyys</a:t>
            </a:r>
            <a:endParaRPr lang="en-US" sz="1200" dirty="0" err="1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15C564DB-E6D6-4F11-8990-D52E7479CC3D}"/>
              </a:ext>
            </a:extLst>
          </p:cNvPr>
          <p:cNvSpPr txBox="1"/>
          <p:nvPr/>
        </p:nvSpPr>
        <p:spPr>
          <a:xfrm>
            <a:off x="7421802" y="3620009"/>
            <a:ext cx="484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BKT</a:t>
            </a:r>
            <a:endParaRPr lang="en-US" sz="1200" dirty="0" err="1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E3819354-26F1-4458-BE5D-BEC7800488B4}"/>
              </a:ext>
            </a:extLst>
          </p:cNvPr>
          <p:cNvSpPr txBox="1"/>
          <p:nvPr/>
        </p:nvSpPr>
        <p:spPr>
          <a:xfrm>
            <a:off x="6969540" y="4447519"/>
            <a:ext cx="1197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Julkinen talous</a:t>
            </a:r>
            <a:endParaRPr lang="en-US" sz="1200" dirty="0" err="1"/>
          </a:p>
        </p:txBody>
      </p:sp>
      <p:sp>
        <p:nvSpPr>
          <p:cNvPr id="47" name="Nuoli: Oikea 46">
            <a:extLst>
              <a:ext uri="{FF2B5EF4-FFF2-40B4-BE49-F238E27FC236}">
                <a16:creationId xmlns:a16="http://schemas.microsoft.com/office/drawing/2014/main" id="{EC8851FC-BC8D-4CA4-A285-6339C7F47978}"/>
              </a:ext>
            </a:extLst>
          </p:cNvPr>
          <p:cNvSpPr/>
          <p:nvPr/>
        </p:nvSpPr>
        <p:spPr>
          <a:xfrm rot="5400000" flipV="1">
            <a:off x="7437543" y="4098348"/>
            <a:ext cx="357515" cy="194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B1A21B69-32B0-4C68-B3B1-60EE851ABD9A}"/>
              </a:ext>
            </a:extLst>
          </p:cNvPr>
          <p:cNvSpPr txBox="1"/>
          <p:nvPr/>
        </p:nvSpPr>
        <p:spPr>
          <a:xfrm>
            <a:off x="769624" y="2302142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Palvelutaso</a:t>
            </a:r>
            <a:endParaRPr lang="en-US" sz="1200" dirty="0" err="1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19E18567-E63E-4DA2-90BC-0A4BA49E3B7A}"/>
              </a:ext>
            </a:extLst>
          </p:cNvPr>
          <p:cNvSpPr txBox="1"/>
          <p:nvPr/>
        </p:nvSpPr>
        <p:spPr>
          <a:xfrm>
            <a:off x="7137373" y="2023398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Palvelutaso</a:t>
            </a:r>
            <a:endParaRPr lang="en-US" sz="1200" dirty="0" err="1"/>
          </a:p>
        </p:txBody>
      </p:sp>
    </p:spTree>
    <p:extLst>
      <p:ext uri="{BB962C8B-B14F-4D97-AF65-F5344CB8AC3E}">
        <p14:creationId xmlns:p14="http://schemas.microsoft.com/office/powerpoint/2010/main" val="394613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35111-C7B7-44FB-B5DC-56556C4C7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808EAC7-8004-4479-97BD-E814914C3C2C}"/>
              </a:ext>
            </a:extLst>
          </p:cNvPr>
          <p:cNvSpPr txBox="1"/>
          <p:nvPr/>
        </p:nvSpPr>
        <p:spPr>
          <a:xfrm>
            <a:off x="547688" y="1127956"/>
            <a:ext cx="1452642" cy="27699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Kaupungistuminen</a:t>
            </a:r>
            <a:endParaRPr lang="en-US" sz="1200" dirty="0" err="1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8A828D2-0168-4B36-9238-992C36FC272C}"/>
              </a:ext>
            </a:extLst>
          </p:cNvPr>
          <p:cNvSpPr txBox="1"/>
          <p:nvPr/>
        </p:nvSpPr>
        <p:spPr>
          <a:xfrm>
            <a:off x="576067" y="1479830"/>
            <a:ext cx="1404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Työvoiman määrä</a:t>
            </a:r>
            <a:endParaRPr lang="en-US" sz="1200" dirty="0" err="1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9954CFA-EC81-450C-B66B-7D8F56C2FE69}"/>
              </a:ext>
            </a:extLst>
          </p:cNvPr>
          <p:cNvSpPr txBox="1"/>
          <p:nvPr/>
        </p:nvSpPr>
        <p:spPr>
          <a:xfrm>
            <a:off x="795815" y="2025143"/>
            <a:ext cx="934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Palkkataso</a:t>
            </a:r>
            <a:endParaRPr lang="en-US" sz="1200" dirty="0" err="1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12683155-28DF-49CE-8E8E-960F3BCCC734}"/>
              </a:ext>
            </a:extLst>
          </p:cNvPr>
          <p:cNvSpPr txBox="1"/>
          <p:nvPr/>
        </p:nvSpPr>
        <p:spPr>
          <a:xfrm>
            <a:off x="706047" y="1748144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Koulutustasot</a:t>
            </a:r>
            <a:endParaRPr lang="en-US" sz="1200" dirty="0" err="1"/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968E32E9-4D10-45D9-884B-218B11F6AC09}"/>
              </a:ext>
            </a:extLst>
          </p:cNvPr>
          <p:cNvSpPr/>
          <p:nvPr/>
        </p:nvSpPr>
        <p:spPr>
          <a:xfrm>
            <a:off x="2163337" y="669073"/>
            <a:ext cx="3058211" cy="3033991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E21C5042-7B32-4DA3-A76A-E1AF30C2355F}"/>
              </a:ext>
            </a:extLst>
          </p:cNvPr>
          <p:cNvSpPr/>
          <p:nvPr/>
        </p:nvSpPr>
        <p:spPr>
          <a:xfrm>
            <a:off x="2976578" y="1990143"/>
            <a:ext cx="3000450" cy="2957871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0000"/>
              </a:highlight>
            </a:endParaRPr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6716868F-3ACE-445E-8AE9-EFE40F3982B9}"/>
              </a:ext>
            </a:extLst>
          </p:cNvPr>
          <p:cNvSpPr/>
          <p:nvPr/>
        </p:nvSpPr>
        <p:spPr>
          <a:xfrm>
            <a:off x="2611380" y="1152301"/>
            <a:ext cx="2172927" cy="206286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Ellipsi 24">
            <a:extLst>
              <a:ext uri="{FF2B5EF4-FFF2-40B4-BE49-F238E27FC236}">
                <a16:creationId xmlns:a16="http://schemas.microsoft.com/office/drawing/2014/main" id="{1831599F-FDF3-4FB2-A12C-5BBD07508E4F}"/>
              </a:ext>
            </a:extLst>
          </p:cNvPr>
          <p:cNvSpPr/>
          <p:nvPr/>
        </p:nvSpPr>
        <p:spPr>
          <a:xfrm>
            <a:off x="3047053" y="1580874"/>
            <a:ext cx="1290777" cy="119633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Ellipsi 25">
            <a:extLst>
              <a:ext uri="{FF2B5EF4-FFF2-40B4-BE49-F238E27FC236}">
                <a16:creationId xmlns:a16="http://schemas.microsoft.com/office/drawing/2014/main" id="{9DBE4157-9957-4167-B26E-B472B9FE0CD3}"/>
              </a:ext>
            </a:extLst>
          </p:cNvPr>
          <p:cNvSpPr/>
          <p:nvPr/>
        </p:nvSpPr>
        <p:spPr>
          <a:xfrm>
            <a:off x="3611383" y="2088973"/>
            <a:ext cx="211984" cy="19419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44F60BB5-42F5-4ED9-BF9F-FB5511B01839}"/>
              </a:ext>
            </a:extLst>
          </p:cNvPr>
          <p:cNvSpPr/>
          <p:nvPr/>
        </p:nvSpPr>
        <p:spPr>
          <a:xfrm>
            <a:off x="5122192" y="2074164"/>
            <a:ext cx="211984" cy="194190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Ellipsi 27">
            <a:extLst>
              <a:ext uri="{FF2B5EF4-FFF2-40B4-BE49-F238E27FC236}">
                <a16:creationId xmlns:a16="http://schemas.microsoft.com/office/drawing/2014/main" id="{F67F44B5-2E50-4872-AB97-1D36DF17057B}"/>
              </a:ext>
            </a:extLst>
          </p:cNvPr>
          <p:cNvSpPr/>
          <p:nvPr/>
        </p:nvSpPr>
        <p:spPr>
          <a:xfrm>
            <a:off x="3732818" y="669073"/>
            <a:ext cx="3058211" cy="3033991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3E604517-983C-4E1A-A3D6-2FE0BB4DB3BE}"/>
              </a:ext>
            </a:extLst>
          </p:cNvPr>
          <p:cNvSpPr/>
          <p:nvPr/>
        </p:nvSpPr>
        <p:spPr>
          <a:xfrm>
            <a:off x="4169759" y="1161132"/>
            <a:ext cx="2172927" cy="2062864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llipsi 29">
            <a:extLst>
              <a:ext uri="{FF2B5EF4-FFF2-40B4-BE49-F238E27FC236}">
                <a16:creationId xmlns:a16="http://schemas.microsoft.com/office/drawing/2014/main" id="{AD06C2ED-D5F4-42B9-BEEB-1F3516C2DEAA}"/>
              </a:ext>
            </a:extLst>
          </p:cNvPr>
          <p:cNvSpPr/>
          <p:nvPr/>
        </p:nvSpPr>
        <p:spPr>
          <a:xfrm>
            <a:off x="3406803" y="2469211"/>
            <a:ext cx="2172927" cy="2062864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1" name="Ellipsi 30">
            <a:extLst>
              <a:ext uri="{FF2B5EF4-FFF2-40B4-BE49-F238E27FC236}">
                <a16:creationId xmlns:a16="http://schemas.microsoft.com/office/drawing/2014/main" id="{6F12D5F3-8009-4442-AB66-F4BCB4AB58A5}"/>
              </a:ext>
            </a:extLst>
          </p:cNvPr>
          <p:cNvSpPr/>
          <p:nvPr/>
        </p:nvSpPr>
        <p:spPr>
          <a:xfrm>
            <a:off x="4582795" y="1569223"/>
            <a:ext cx="1290777" cy="1196332"/>
          </a:xfrm>
          <a:prstGeom prst="ellipse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Ellipsi 31">
            <a:extLst>
              <a:ext uri="{FF2B5EF4-FFF2-40B4-BE49-F238E27FC236}">
                <a16:creationId xmlns:a16="http://schemas.microsoft.com/office/drawing/2014/main" id="{CD3F9783-74B2-4D62-9C99-6F4A859CD42C}"/>
              </a:ext>
            </a:extLst>
          </p:cNvPr>
          <p:cNvSpPr/>
          <p:nvPr/>
        </p:nvSpPr>
        <p:spPr>
          <a:xfrm>
            <a:off x="3847879" y="2902477"/>
            <a:ext cx="1290777" cy="1196332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3" name="Ellipsi 32">
            <a:extLst>
              <a:ext uri="{FF2B5EF4-FFF2-40B4-BE49-F238E27FC236}">
                <a16:creationId xmlns:a16="http://schemas.microsoft.com/office/drawing/2014/main" id="{AFE56B64-9318-47A4-8668-E6B8FE215A7B}"/>
              </a:ext>
            </a:extLst>
          </p:cNvPr>
          <p:cNvSpPr/>
          <p:nvPr/>
        </p:nvSpPr>
        <p:spPr>
          <a:xfrm>
            <a:off x="4370811" y="3371983"/>
            <a:ext cx="211984" cy="194190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0080"/>
              </a:highlight>
            </a:endParaRPr>
          </a:p>
        </p:txBody>
      </p:sp>
      <p:sp>
        <p:nvSpPr>
          <p:cNvPr id="34" name="Tasakylkinen kolmio 33">
            <a:extLst>
              <a:ext uri="{FF2B5EF4-FFF2-40B4-BE49-F238E27FC236}">
                <a16:creationId xmlns:a16="http://schemas.microsoft.com/office/drawing/2014/main" id="{C43572AC-CB3C-4D26-915C-98BE68CB932B}"/>
              </a:ext>
            </a:extLst>
          </p:cNvPr>
          <p:cNvSpPr/>
          <p:nvPr/>
        </p:nvSpPr>
        <p:spPr>
          <a:xfrm rot="10800000">
            <a:off x="3884244" y="2316376"/>
            <a:ext cx="1201014" cy="944999"/>
          </a:xfrm>
          <a:prstGeom prst="triangl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35" name="Tasakylkinen kolmio 34">
            <a:extLst>
              <a:ext uri="{FF2B5EF4-FFF2-40B4-BE49-F238E27FC236}">
                <a16:creationId xmlns:a16="http://schemas.microsoft.com/office/drawing/2014/main" id="{B0B4156B-3072-486A-9614-EB8DF433A073}"/>
              </a:ext>
            </a:extLst>
          </p:cNvPr>
          <p:cNvSpPr/>
          <p:nvPr/>
        </p:nvSpPr>
        <p:spPr>
          <a:xfrm rot="10800000">
            <a:off x="4135887" y="2477336"/>
            <a:ext cx="697727" cy="519424"/>
          </a:xfrm>
          <a:prstGeom prst="triangl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A4A8AF10-5DF3-46AF-A5D1-C0FFD1DD5D12}"/>
              </a:ext>
            </a:extLst>
          </p:cNvPr>
          <p:cNvSpPr txBox="1"/>
          <p:nvPr/>
        </p:nvSpPr>
        <p:spPr>
          <a:xfrm>
            <a:off x="1205775" y="3623937"/>
            <a:ext cx="1299330" cy="276999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Toimialarakenne</a:t>
            </a:r>
            <a:endParaRPr lang="en-US" sz="1200" dirty="0" err="1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B0170681-E7E5-480E-9879-80AFB75A06C7}"/>
              </a:ext>
            </a:extLst>
          </p:cNvPr>
          <p:cNvSpPr txBox="1"/>
          <p:nvPr/>
        </p:nvSpPr>
        <p:spPr>
          <a:xfrm>
            <a:off x="1246398" y="4283420"/>
            <a:ext cx="12057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Monipuolisuus</a:t>
            </a:r>
            <a:endParaRPr lang="en-US" sz="1200" dirty="0" err="1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D7C1AF2C-9026-43EE-B0DA-7B83FA6500AF}"/>
              </a:ext>
            </a:extLst>
          </p:cNvPr>
          <p:cNvSpPr txBox="1"/>
          <p:nvPr/>
        </p:nvSpPr>
        <p:spPr>
          <a:xfrm>
            <a:off x="776907" y="4006421"/>
            <a:ext cx="2157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Tuotantopanosten saatavuus</a:t>
            </a:r>
            <a:endParaRPr lang="en-US" sz="1200" dirty="0" err="1"/>
          </a:p>
        </p:txBody>
      </p:sp>
      <p:sp>
        <p:nvSpPr>
          <p:cNvPr id="40" name="Tekstiruutu 39">
            <a:extLst>
              <a:ext uri="{FF2B5EF4-FFF2-40B4-BE49-F238E27FC236}">
                <a16:creationId xmlns:a16="http://schemas.microsoft.com/office/drawing/2014/main" id="{72F75FC2-09E7-467F-B66E-5A1F7E0CAD34}"/>
              </a:ext>
            </a:extLst>
          </p:cNvPr>
          <p:cNvSpPr txBox="1"/>
          <p:nvPr/>
        </p:nvSpPr>
        <p:spPr>
          <a:xfrm>
            <a:off x="7056468" y="1152202"/>
            <a:ext cx="1061509" cy="276999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i-FI" sz="1200" dirty="0"/>
              <a:t>Sijoittuminen</a:t>
            </a:r>
            <a:endParaRPr lang="en-US" sz="1200" dirty="0" err="1"/>
          </a:p>
        </p:txBody>
      </p:sp>
      <p:sp>
        <p:nvSpPr>
          <p:cNvPr id="41" name="Tekstiruutu 40">
            <a:extLst>
              <a:ext uri="{FF2B5EF4-FFF2-40B4-BE49-F238E27FC236}">
                <a16:creationId xmlns:a16="http://schemas.microsoft.com/office/drawing/2014/main" id="{52D48237-D0C6-492D-9A60-3059926C7CED}"/>
              </a:ext>
            </a:extLst>
          </p:cNvPr>
          <p:cNvSpPr txBox="1"/>
          <p:nvPr/>
        </p:nvSpPr>
        <p:spPr>
          <a:xfrm>
            <a:off x="7137421" y="1479830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Logistiikka</a:t>
            </a:r>
            <a:endParaRPr lang="en-US" sz="1200" dirty="0" err="1"/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D91B2F6A-4AD6-46DE-A03C-AEC8FC5B84A1}"/>
              </a:ext>
            </a:extLst>
          </p:cNvPr>
          <p:cNvSpPr txBox="1"/>
          <p:nvPr/>
        </p:nvSpPr>
        <p:spPr>
          <a:xfrm>
            <a:off x="7047652" y="1748143"/>
            <a:ext cx="1079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Korkeakoulut</a:t>
            </a:r>
            <a:endParaRPr lang="en-US" sz="1200" dirty="0" err="1"/>
          </a:p>
        </p:txBody>
      </p:sp>
      <p:sp>
        <p:nvSpPr>
          <p:cNvPr id="43" name="Nuoli: Oikea 42">
            <a:extLst>
              <a:ext uri="{FF2B5EF4-FFF2-40B4-BE49-F238E27FC236}">
                <a16:creationId xmlns:a16="http://schemas.microsoft.com/office/drawing/2014/main" id="{008BA5B1-3999-4382-BD11-9937C71C5869}"/>
              </a:ext>
            </a:extLst>
          </p:cNvPr>
          <p:cNvSpPr/>
          <p:nvPr/>
        </p:nvSpPr>
        <p:spPr>
          <a:xfrm flipV="1">
            <a:off x="6219260" y="3481583"/>
            <a:ext cx="988933" cy="2124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F65294A9-6128-4C95-8225-5A0745450DC8}"/>
              </a:ext>
            </a:extLst>
          </p:cNvPr>
          <p:cNvSpPr txBox="1"/>
          <p:nvPr/>
        </p:nvSpPr>
        <p:spPr>
          <a:xfrm>
            <a:off x="7276528" y="3306428"/>
            <a:ext cx="8414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Työllisyys</a:t>
            </a:r>
            <a:endParaRPr lang="en-US" sz="1200" dirty="0" err="1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15C564DB-E6D6-4F11-8990-D52E7479CC3D}"/>
              </a:ext>
            </a:extLst>
          </p:cNvPr>
          <p:cNvSpPr txBox="1"/>
          <p:nvPr/>
        </p:nvSpPr>
        <p:spPr>
          <a:xfrm>
            <a:off x="7421802" y="3620009"/>
            <a:ext cx="484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BKT</a:t>
            </a:r>
            <a:endParaRPr lang="en-US" sz="1200" dirty="0" err="1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E3819354-26F1-4458-BE5D-BEC7800488B4}"/>
              </a:ext>
            </a:extLst>
          </p:cNvPr>
          <p:cNvSpPr txBox="1"/>
          <p:nvPr/>
        </p:nvSpPr>
        <p:spPr>
          <a:xfrm>
            <a:off x="6969540" y="4447519"/>
            <a:ext cx="11977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Julkinen talous</a:t>
            </a:r>
            <a:endParaRPr lang="en-US" sz="1200" dirty="0" err="1"/>
          </a:p>
        </p:txBody>
      </p:sp>
      <p:sp>
        <p:nvSpPr>
          <p:cNvPr id="47" name="Nuoli: Oikea 46">
            <a:extLst>
              <a:ext uri="{FF2B5EF4-FFF2-40B4-BE49-F238E27FC236}">
                <a16:creationId xmlns:a16="http://schemas.microsoft.com/office/drawing/2014/main" id="{EC8851FC-BC8D-4CA4-A285-6339C7F47978}"/>
              </a:ext>
            </a:extLst>
          </p:cNvPr>
          <p:cNvSpPr/>
          <p:nvPr/>
        </p:nvSpPr>
        <p:spPr>
          <a:xfrm rot="5400000" flipV="1">
            <a:off x="7437543" y="4098348"/>
            <a:ext cx="357515" cy="1944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Nuoli: Kaareva oikealle 68">
            <a:extLst>
              <a:ext uri="{FF2B5EF4-FFF2-40B4-BE49-F238E27FC236}">
                <a16:creationId xmlns:a16="http://schemas.microsoft.com/office/drawing/2014/main" id="{3C4054FE-734C-436D-A109-4628BD0AEA22}"/>
              </a:ext>
            </a:extLst>
          </p:cNvPr>
          <p:cNvSpPr/>
          <p:nvPr/>
        </p:nvSpPr>
        <p:spPr>
          <a:xfrm rot="10800000">
            <a:off x="8227228" y="1127956"/>
            <a:ext cx="700573" cy="3540524"/>
          </a:xfrm>
          <a:prstGeom prst="curvedRightArrow">
            <a:avLst>
              <a:gd name="adj1" fmla="val 25000"/>
              <a:gd name="adj2" fmla="val 5962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B1A21B69-32B0-4C68-B3B1-60EE851ABD9A}"/>
              </a:ext>
            </a:extLst>
          </p:cNvPr>
          <p:cNvSpPr txBox="1"/>
          <p:nvPr/>
        </p:nvSpPr>
        <p:spPr>
          <a:xfrm>
            <a:off x="769624" y="2302142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Palvelutaso</a:t>
            </a:r>
            <a:endParaRPr lang="en-US" sz="1200" dirty="0" err="1"/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19E18567-E63E-4DA2-90BC-0A4BA49E3B7A}"/>
              </a:ext>
            </a:extLst>
          </p:cNvPr>
          <p:cNvSpPr txBox="1"/>
          <p:nvPr/>
        </p:nvSpPr>
        <p:spPr>
          <a:xfrm>
            <a:off x="7137373" y="2023398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/>
              <a:t>Palvelutaso</a:t>
            </a:r>
            <a:endParaRPr lang="en-US" sz="1200" dirty="0" err="1"/>
          </a:p>
        </p:txBody>
      </p:sp>
      <p:sp>
        <p:nvSpPr>
          <p:cNvPr id="77" name="Nuoli: Kaareva oikealle 76">
            <a:extLst>
              <a:ext uri="{FF2B5EF4-FFF2-40B4-BE49-F238E27FC236}">
                <a16:creationId xmlns:a16="http://schemas.microsoft.com/office/drawing/2014/main" id="{4B37C695-3C1F-48EA-A863-A69C3C317AB3}"/>
              </a:ext>
            </a:extLst>
          </p:cNvPr>
          <p:cNvSpPr/>
          <p:nvPr/>
        </p:nvSpPr>
        <p:spPr>
          <a:xfrm rot="6558424" flipH="1">
            <a:off x="3528326" y="812899"/>
            <a:ext cx="663809" cy="6235305"/>
          </a:xfrm>
          <a:prstGeom prst="curvedRightArrow">
            <a:avLst>
              <a:gd name="adj1" fmla="val 25000"/>
              <a:gd name="adj2" fmla="val 102269"/>
              <a:gd name="adj3" fmla="val 20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Nuoli: Kaareva oikealle 77">
            <a:extLst>
              <a:ext uri="{FF2B5EF4-FFF2-40B4-BE49-F238E27FC236}">
                <a16:creationId xmlns:a16="http://schemas.microsoft.com/office/drawing/2014/main" id="{A0B77377-26E3-4386-8901-07CEC59B5EF7}"/>
              </a:ext>
            </a:extLst>
          </p:cNvPr>
          <p:cNvSpPr/>
          <p:nvPr/>
        </p:nvSpPr>
        <p:spPr>
          <a:xfrm rot="5595651" flipH="1">
            <a:off x="4874505" y="2144533"/>
            <a:ext cx="352742" cy="5322220"/>
          </a:xfrm>
          <a:prstGeom prst="curvedRightArrow">
            <a:avLst>
              <a:gd name="adj1" fmla="val 25000"/>
              <a:gd name="adj2" fmla="val 102269"/>
              <a:gd name="adj3" fmla="val 20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89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8E701-0A6E-49EA-B173-9D213389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490654"/>
          </a:xfrm>
        </p:spPr>
        <p:txBody>
          <a:bodyPr/>
          <a:lstStyle/>
          <a:p>
            <a:pPr algn="ctr"/>
            <a:r>
              <a:rPr lang="fi-FI" dirty="0"/>
              <a:t>Esimerkki: Helsingin seutu vuoteen 2040</a:t>
            </a:r>
            <a:endParaRPr lang="en-US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F4D451-98A5-41B3-8277-BF0939EE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7217FD-AC1F-4BF8-A289-E7BC17E6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7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599F50-5C78-4734-8232-67C77CD19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67" y="1910816"/>
            <a:ext cx="4104833" cy="235739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D9F42C0-3668-4995-AC21-6B3224AF7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143" y="1910816"/>
            <a:ext cx="3914702" cy="2357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342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8E701-0A6E-49EA-B173-9D213389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490654"/>
          </a:xfrm>
        </p:spPr>
        <p:txBody>
          <a:bodyPr/>
          <a:lstStyle/>
          <a:p>
            <a:pPr algn="ctr"/>
            <a:r>
              <a:rPr lang="fi-FI" dirty="0"/>
              <a:t>Esimerkki: Helsingin seutu vuoteen 2040</a:t>
            </a:r>
            <a:endParaRPr lang="en-US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F4D451-98A5-41B3-8277-BF0939EE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7217FD-AC1F-4BF8-A289-E7BC17E6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8</a:t>
            </a:fld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3D21CA2E-26AA-4B55-96E4-3FB2D0522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405" y="1910816"/>
            <a:ext cx="3916740" cy="2357394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344820F-9A28-407C-BC4F-7F73B68833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170" y="1910816"/>
            <a:ext cx="4015425" cy="238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98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8E701-0A6E-49EA-B173-9D213389B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542" y="951570"/>
            <a:ext cx="8233257" cy="490654"/>
          </a:xfrm>
        </p:spPr>
        <p:txBody>
          <a:bodyPr/>
          <a:lstStyle/>
          <a:p>
            <a:pPr algn="ctr"/>
            <a:r>
              <a:rPr lang="fi-FI" dirty="0"/>
              <a:t>Esimerkki: Helsingin seutu vuoteen 2040</a:t>
            </a:r>
            <a:endParaRPr lang="en-US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F4D451-98A5-41B3-8277-BF0939EE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DB53-EF74-4B77-8208-138131FA5002}" type="datetime1">
              <a:rPr lang="fi-FI" smtClean="0"/>
              <a:t>1.12.2021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97217FD-AC1F-4BF8-A289-E7BC17E6B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9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F76B6852-D3F0-460E-81FB-8DEECECCDC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272" y="1806209"/>
            <a:ext cx="4767485" cy="27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768875"/>
      </p:ext>
    </p:extLst>
  </p:cSld>
  <p:clrMapOvr>
    <a:masterClrMapping/>
  </p:clrMapOvr>
</p:sld>
</file>

<file path=ppt/theme/theme1.xml><?xml version="1.0" encoding="utf-8"?>
<a:theme xmlns:a="http://schemas.openxmlformats.org/drawingml/2006/main" name="TEAS_FI-teema">
  <a:themeElements>
    <a:clrScheme name="VNK_kuviovarit_laadullinen_40%">
      <a:dk1>
        <a:srgbClr val="000000"/>
      </a:dk1>
      <a:lt1>
        <a:srgbClr val="FFFFFF"/>
      </a:lt1>
      <a:dk2>
        <a:srgbClr val="365ABD"/>
      </a:dk2>
      <a:lt2>
        <a:srgbClr val="887E99"/>
      </a:lt2>
      <a:accent1>
        <a:srgbClr val="002F6C"/>
      </a:accent1>
      <a:accent2>
        <a:srgbClr val="8EBEFF"/>
      </a:accent2>
      <a:accent3>
        <a:srgbClr val="365ABD"/>
      </a:accent3>
      <a:accent4>
        <a:srgbClr val="7AC699"/>
      </a:accent4>
      <a:accent5>
        <a:srgbClr val="007070"/>
      </a:accent5>
      <a:accent6>
        <a:srgbClr val="66C9C4"/>
      </a:accent6>
      <a:hlink>
        <a:srgbClr val="00A9E0"/>
      </a:hlink>
      <a:folHlink>
        <a:srgbClr val="002F6C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N TEAS_pohja_FI_2021_009.pptx" id="{2BBC6D59-1FC1-42CB-BED8-57ABA54FF811}" vid="{6F5FC5C4-1B0D-473C-84F9-CA0881BCFB4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83419C212DF83408022107E06C733A6" ma:contentTypeVersion="10" ma:contentTypeDescription="Luo uusi asiakirja." ma:contentTypeScope="" ma:versionID="b348df0d73433aa637e06152b87858fa">
  <xsd:schema xmlns:xsd="http://www.w3.org/2001/XMLSchema" xmlns:xs="http://www.w3.org/2001/XMLSchema" xmlns:p="http://schemas.microsoft.com/office/2006/metadata/properties" xmlns:ns2="2bd2163d-885f-483f-83c0-00ac323f5d2e" targetNamespace="http://schemas.microsoft.com/office/2006/metadata/properties" ma:root="true" ma:fieldsID="e64b932892f1f799efaad89081d58412" ns2:_="">
    <xsd:import namespace="2bd2163d-885f-483f-83c0-00ac323f5d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2163d-885f-483f-83c0-00ac323f5d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BBD748-D5C1-4054-A4DC-4873991E45D8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2bd2163d-885f-483f-83c0-00ac323f5d2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8A803B0-D38D-4631-A8A8-B10D9C3306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010477-78A9-43E6-B405-4B82EF2F0BC2}"/>
</file>

<file path=docProps/app.xml><?xml version="1.0" encoding="utf-8"?>
<Properties xmlns="http://schemas.openxmlformats.org/officeDocument/2006/extended-properties" xmlns:vt="http://schemas.openxmlformats.org/officeDocument/2006/docPropsVTypes">
  <Template>VNTEAS_pohja_FI_2021</Template>
  <TotalTime>14984</TotalTime>
  <Words>270</Words>
  <Application>Microsoft Office PowerPoint</Application>
  <PresentationFormat>Näytössä katseltava esitys (16:9)</PresentationFormat>
  <Paragraphs>91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Cambria Math</vt:lpstr>
      <vt:lpstr>TEAS_FI-teema</vt:lpstr>
      <vt:lpstr>Kestävyysarviointi</vt:lpstr>
      <vt:lpstr>Taloudellisen kestävyyden arviointimallit</vt:lpstr>
      <vt:lpstr>Ekologisen kestävyyden arviointimallit</vt:lpstr>
      <vt:lpstr>Talous</vt:lpstr>
      <vt:lpstr>PowerPoint-esitys</vt:lpstr>
      <vt:lpstr>PowerPoint-esitys</vt:lpstr>
      <vt:lpstr>Esimerkki: Helsingin seutu vuoteen 2040</vt:lpstr>
      <vt:lpstr>Esimerkki: Helsingin seutu vuoteen 2040</vt:lpstr>
      <vt:lpstr>Esimerkki: Helsingin seutu vuoteen 2040</vt:lpstr>
      <vt:lpstr>Ympäristö</vt:lpstr>
      <vt:lpstr>PowerPoint-esitys</vt:lpstr>
      <vt:lpstr>Alue- ja yhdyskuntarakenteen ja sen muutoksen aikaansaamat ympäristövaikutukset</vt:lpstr>
      <vt:lpstr>Esimerkki: Perusuran henkilöautojen käytön päästöt suurissa kaupungeissa </vt:lpstr>
      <vt:lpstr>Yhteenveto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Alatarvas Risto (VNK)</dc:creator>
  <cp:lastModifiedBy>Karhinen Santtu</cp:lastModifiedBy>
  <cp:revision>169</cp:revision>
  <dcterms:created xsi:type="dcterms:W3CDTF">2021-01-04T08:27:33Z</dcterms:created>
  <dcterms:modified xsi:type="dcterms:W3CDTF">2021-12-01T08:42:08Z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0x010100983419C212DF83408022107E06C733A6</vt:lpwstr>
  </property>
</Properties>
</file>