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4"/>
  </p:notesMasterIdLst>
  <p:handoutMasterIdLst>
    <p:handoutMasterId r:id="rId45"/>
  </p:handoutMasterIdLst>
  <p:sldIdLst>
    <p:sldId id="491" r:id="rId2"/>
    <p:sldId id="294" r:id="rId3"/>
    <p:sldId id="493" r:id="rId4"/>
    <p:sldId id="494" r:id="rId5"/>
    <p:sldId id="470" r:id="rId6"/>
    <p:sldId id="495" r:id="rId7"/>
    <p:sldId id="496" r:id="rId8"/>
    <p:sldId id="497" r:id="rId9"/>
    <p:sldId id="498" r:id="rId10"/>
    <p:sldId id="499" r:id="rId11"/>
    <p:sldId id="500" r:id="rId12"/>
    <p:sldId id="501" r:id="rId13"/>
    <p:sldId id="502" r:id="rId14"/>
    <p:sldId id="503" r:id="rId15"/>
    <p:sldId id="722" r:id="rId16"/>
    <p:sldId id="506" r:id="rId17"/>
    <p:sldId id="507" r:id="rId18"/>
    <p:sldId id="508" r:id="rId19"/>
    <p:sldId id="509" r:id="rId20"/>
    <p:sldId id="510" r:id="rId21"/>
    <p:sldId id="723" r:id="rId22"/>
    <p:sldId id="513" r:id="rId23"/>
    <p:sldId id="514" r:id="rId24"/>
    <p:sldId id="515" r:id="rId25"/>
    <p:sldId id="707" r:id="rId26"/>
    <p:sldId id="709" r:id="rId27"/>
    <p:sldId id="517" r:id="rId28"/>
    <p:sldId id="724" r:id="rId29"/>
    <p:sldId id="274" r:id="rId30"/>
    <p:sldId id="476" r:id="rId31"/>
    <p:sldId id="725" r:id="rId32"/>
    <p:sldId id="721" r:id="rId33"/>
    <p:sldId id="287" r:id="rId34"/>
    <p:sldId id="479" r:id="rId35"/>
    <p:sldId id="728" r:id="rId36"/>
    <p:sldId id="727" r:id="rId37"/>
    <p:sldId id="726" r:id="rId38"/>
    <p:sldId id="719" r:id="rId39"/>
    <p:sldId id="720" r:id="rId40"/>
    <p:sldId id="692" r:id="rId41"/>
    <p:sldId id="492" r:id="rId42"/>
    <p:sldId id="730" r:id="rId43"/>
  </p:sldIdLst>
  <p:sldSz cx="12192000" cy="6858000"/>
  <p:notesSz cx="6797675" cy="992822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Zhiguo Liu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6FD4"/>
    <a:srgbClr val="3333FF"/>
    <a:srgbClr val="00B0F0"/>
    <a:srgbClr val="338DCD"/>
    <a:srgbClr val="008000"/>
    <a:srgbClr val="E7B025"/>
    <a:srgbClr val="110793"/>
    <a:srgbClr val="93CDDD"/>
    <a:srgbClr val="CC99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83" autoAdjust="0"/>
    <p:restoredTop sz="95341" autoAdjust="0"/>
  </p:normalViewPr>
  <p:slideViewPr>
    <p:cSldViewPr>
      <p:cViewPr varScale="1">
        <p:scale>
          <a:sx n="109" d="100"/>
          <a:sy n="109" d="100"/>
        </p:scale>
        <p:origin x="528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Content</c:v>
                </c:pt>
              </c:strCache>
            </c:strRef>
          </c:tx>
          <c:dPt>
            <c:idx val="0"/>
            <c:bubble3D val="0"/>
            <c:explosion val="23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E505-408C-9565-DFDEDF9E0B1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E505-408C-9565-DFDEDF9E0B1C}"/>
              </c:ext>
            </c:extLst>
          </c:dPt>
          <c:dLbls>
            <c:dLbl>
              <c:idx val="0"/>
              <c:layout>
                <c:manualLayout>
                  <c:x val="-0.16846455317300643"/>
                  <c:y val="-0.16447804960156628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</a:rPr>
                      <a:t>Lignin: 91.2 </a:t>
                    </a:r>
                    <a:r>
                      <a:rPr lang="en-US" b="1" dirty="0" err="1">
                        <a:solidFill>
                          <a:schemeClr val="bg1"/>
                        </a:solidFill>
                      </a:rPr>
                      <a:t>wt</a:t>
                    </a:r>
                    <a:r>
                      <a:rPr lang="en-US" b="1" dirty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75334070476055"/>
                      <c:h val="0.266474091063948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E505-408C-9565-DFDEDF9E0B1C}"/>
                </c:ext>
              </c:extLst>
            </c:dLbl>
            <c:dLbl>
              <c:idx val="1"/>
              <c:layout>
                <c:manualLayout>
                  <c:x val="0.38415717054736387"/>
                  <c:y val="2.830553573689471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Others: 8.8 wt%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807510686494637"/>
                      <c:h val="0.2211871951948759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E505-408C-9565-DFDEDF9E0B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  <a:sym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Lignin</c:v>
                </c:pt>
                <c:pt idx="1">
                  <c:v>Ash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0.91200000000000003</c:v>
                </c:pt>
                <c:pt idx="1">
                  <c:v>8.7999999999999995E-2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505-408C-9565-DFDEDF9E0B1C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sym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DEB56D-1C9D-48EF-B533-FB615D6DF267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16C2227-F2BA-4193-B755-9B5DF54538CA}">
      <dgm:prSet phldrT="[文本]" custT="1"/>
      <dgm:spPr>
        <a:xfrm>
          <a:off x="0" y="1190"/>
          <a:ext cx="3197155" cy="944562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0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Kraft Lignin</a:t>
          </a:r>
        </a:p>
      </dgm:t>
    </dgm:pt>
    <dgm:pt modelId="{71B26D89-5A18-4C27-AD91-9DC2BFA170F7}" type="parTrans" cxnId="{1EB3A6D9-4D33-4903-B453-3F12C8E5C27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95615B-3DDF-4DC5-B127-8E0C9916804E}" type="sibTrans" cxnId="{1EB3A6D9-4D33-4903-B453-3F12C8E5C27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A78570-D5E6-4B96-97FF-726BDEB3FE3B}">
      <dgm:prSet phldrT="[文本]" custT="1"/>
      <dgm:spPr>
        <a:xfrm>
          <a:off x="0" y="1040209"/>
          <a:ext cx="3197155" cy="944562"/>
        </a:xfrm>
        <a:prstGeom prst="roundRect">
          <a:avLst/>
        </a:prstGeom>
        <a:solidFill>
          <a:srgbClr val="FFC000">
            <a:hueOff val="3465231"/>
            <a:satOff val="-15989"/>
            <a:lumOff val="58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 altLang="zh-CN" sz="20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Enzymatic Hydrolysis Lignin</a:t>
          </a:r>
          <a:endParaRPr lang="zh-CN" altLang="en-US" sz="2000" b="1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19794FC-9CDD-48BA-B81C-4669CAD34EEA}" type="parTrans" cxnId="{BA934922-DCE0-4F11-9FE8-F3C5980B3B9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4EB60C-F3B4-4648-9175-D64C08E8B4F0}" type="sibTrans" cxnId="{BA934922-DCE0-4F11-9FE8-F3C5980B3B9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C9B7FA-369A-4406-AF19-477F9E253D29}">
      <dgm:prSet phldrT="[文本]" custT="1"/>
      <dgm:spPr>
        <a:xfrm>
          <a:off x="3197155" y="1040209"/>
          <a:ext cx="4795732" cy="944562"/>
        </a:xfrm>
        <a:prstGeom prst="rightArrow">
          <a:avLst>
            <a:gd name="adj1" fmla="val 75000"/>
            <a:gd name="adj2" fmla="val 50000"/>
          </a:avLst>
        </a:prstGeom>
        <a:solidFill>
          <a:srgbClr val="FFC000">
            <a:tint val="40000"/>
            <a:alpha val="90000"/>
            <a:hueOff val="3837973"/>
            <a:satOff val="-20420"/>
            <a:lumOff val="-1163"/>
            <a:alphaOff val="0"/>
          </a:srgbClr>
        </a:solidFill>
        <a:ln w="12700" cap="flat" cmpd="sng" algn="ctr">
          <a:solidFill>
            <a:srgbClr val="FFC000">
              <a:tint val="40000"/>
              <a:alpha val="90000"/>
              <a:hueOff val="3837973"/>
              <a:satOff val="-20420"/>
              <a:lumOff val="-1163"/>
              <a:alphaOff val="0"/>
            </a:srgbClr>
          </a:solidFill>
          <a:prstDash val="solid"/>
          <a:miter lim="800000"/>
        </a:ln>
        <a:effectLst/>
      </dgm:spPr>
      <dgm:t>
        <a:bodyPr anchor="ctr" anchorCtr="0"/>
        <a:lstStyle/>
        <a:p>
          <a:r>
            <a:rPr lang="en-US" altLang="zh-CN" sz="20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rPr>
            <a:t>Byproduct of bio-ethanol</a:t>
          </a:r>
          <a:endParaRPr 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AA1C377-62F0-4DC2-8BA5-85C23D758905}" type="parTrans" cxnId="{5FD0261A-0522-4AC1-A2B5-846F74C7AE3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72A719-DCB7-414D-9FBD-686DB87AD00F}" type="sibTrans" cxnId="{5FD0261A-0522-4AC1-A2B5-846F74C7AE3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1A5333-7FF9-47EA-A5EE-8671A2F1EDFC}">
      <dgm:prSet custT="1"/>
      <dgm:spPr>
        <a:xfrm>
          <a:off x="0" y="2079228"/>
          <a:ext cx="3197155" cy="944562"/>
        </a:xfrm>
        <a:prstGeom prst="roundRect">
          <a:avLst/>
        </a:prstGeom>
        <a:solidFill>
          <a:srgbClr val="FFC000">
            <a:hueOff val="6930462"/>
            <a:satOff val="-31979"/>
            <a:lumOff val="1177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 altLang="zh-CN" sz="20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rPr>
            <a:t>Organosolv</a:t>
          </a:r>
          <a:r>
            <a:rPr lang="en-US" altLang="zh-CN" sz="2000" b="1" dirty="0">
              <a:solidFill>
                <a:sysClr val="window" lastClr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rPr>
            <a:t> Lignin</a:t>
          </a:r>
          <a:endParaRPr lang="zh-CN" altLang="zh-CN" sz="2000" b="1" dirty="0">
            <a:solidFill>
              <a:sysClr val="window" lastClr="FFFFFF"/>
            </a:solidFill>
            <a:latin typeface="Times New Roman" panose="02020603050405020304" pitchFamily="18" charset="0"/>
            <a:ea typeface="宋体" panose="02010600030101010101" pitchFamily="2" charset="-122"/>
            <a:cs typeface="Times New Roman" panose="02020603050405020304" pitchFamily="18" charset="0"/>
          </a:endParaRPr>
        </a:p>
      </dgm:t>
    </dgm:pt>
    <dgm:pt modelId="{321A27F1-30E6-4039-B46E-9BFD0CDA518C}" type="parTrans" cxnId="{53DE0CF8-00A6-4CCE-9A54-C54B321F643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A5CCEA-9EE2-410A-A96A-F01CF60C696C}" type="sibTrans" cxnId="{53DE0CF8-00A6-4CCE-9A54-C54B321F643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50EC5D-7786-4E90-9D4E-B7F26C04E743}">
      <dgm:prSet custT="1"/>
      <dgm:spPr>
        <a:xfrm>
          <a:off x="3197155" y="2079228"/>
          <a:ext cx="4795732" cy="944562"/>
        </a:xfrm>
        <a:prstGeom prst="rightArrow">
          <a:avLst>
            <a:gd name="adj1" fmla="val 75000"/>
            <a:gd name="adj2" fmla="val 50000"/>
          </a:avLst>
        </a:prstGeom>
        <a:solidFill>
          <a:srgbClr val="FFC000">
            <a:tint val="40000"/>
            <a:alpha val="90000"/>
            <a:hueOff val="7675946"/>
            <a:satOff val="-40841"/>
            <a:lumOff val="-2327"/>
            <a:alphaOff val="0"/>
          </a:srgbClr>
        </a:solidFill>
        <a:ln w="12700" cap="flat" cmpd="sng" algn="ctr">
          <a:solidFill>
            <a:srgbClr val="FFC000">
              <a:tint val="40000"/>
              <a:alpha val="90000"/>
              <a:hueOff val="7675946"/>
              <a:satOff val="-40841"/>
              <a:lumOff val="-2327"/>
              <a:alphaOff val="0"/>
            </a:srgbClr>
          </a:solidFill>
          <a:prstDash val="solid"/>
          <a:miter lim="800000"/>
        </a:ln>
        <a:effectLst/>
      </dgm:spPr>
      <dgm:t>
        <a:bodyPr anchor="ctr" anchorCtr="0"/>
        <a:lstStyle/>
        <a:p>
          <a:r>
            <a:rPr lang="en-US" altLang="zh-CN" sz="20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rPr>
            <a:t>Soluble in organic solvent</a:t>
          </a:r>
        </a:p>
      </dgm:t>
    </dgm:pt>
    <dgm:pt modelId="{4D5F937C-7806-47E4-B334-29A84E62BD77}" type="parTrans" cxnId="{97654635-64BC-4E6D-A63C-CC149F227004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A96C89-29F1-4B47-9E56-364D92C9AF80}" type="sibTrans" cxnId="{97654635-64BC-4E6D-A63C-CC149F227004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3BFB01-5889-4811-A1EA-66EFF705A010}">
      <dgm:prSet custT="1"/>
      <dgm:spPr>
        <a:xfrm>
          <a:off x="3197155" y="3118246"/>
          <a:ext cx="4795732" cy="944562"/>
        </a:xfrm>
        <a:prstGeom prst="rightArrow">
          <a:avLst>
            <a:gd name="adj1" fmla="val 75000"/>
            <a:gd name="adj2" fmla="val 50000"/>
          </a:avLst>
        </a:prstGeom>
        <a:solidFill>
          <a:srgbClr val="FFC000">
            <a:tint val="40000"/>
            <a:alpha val="90000"/>
            <a:hueOff val="11513918"/>
            <a:satOff val="-61261"/>
            <a:lumOff val="-3490"/>
            <a:alphaOff val="0"/>
          </a:srgbClr>
        </a:solidFill>
        <a:ln w="12700" cap="flat" cmpd="sng" algn="ctr">
          <a:solidFill>
            <a:srgbClr val="FFC000">
              <a:tint val="40000"/>
              <a:alpha val="90000"/>
              <a:hueOff val="11513918"/>
              <a:satOff val="-61261"/>
              <a:lumOff val="-349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altLang="zh-CN" sz="20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rPr>
            <a:t>Steam explosion lignin</a:t>
          </a:r>
        </a:p>
      </dgm:t>
    </dgm:pt>
    <dgm:pt modelId="{D548A4D9-FE03-4FD3-91CE-42769E5A4FB7}" type="parTrans" cxnId="{20DFE3F0-4BB4-4ED7-898B-A6861B7FECD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D1B95-514D-4F8A-9F29-959971E7DE1A}" type="sibTrans" cxnId="{20DFE3F0-4BB4-4ED7-898B-A6861B7FECD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C391DD-AB52-42AD-BC0D-1E337F05EB0E}">
      <dgm:prSet custT="1"/>
      <dgm:spPr>
        <a:xfrm>
          <a:off x="0" y="3118246"/>
          <a:ext cx="3197155" cy="944562"/>
        </a:xfrm>
        <a:prstGeom prst="roundRect">
          <a:avLst/>
        </a:prstGeom>
        <a:solidFill>
          <a:srgbClr val="FFC000">
            <a:hueOff val="10395693"/>
            <a:satOff val="-47968"/>
            <a:lumOff val="176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 altLang="zh-CN" sz="2000" b="1" dirty="0">
              <a:solidFill>
                <a:sysClr val="window" lastClr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rPr>
            <a:t>Others</a:t>
          </a:r>
        </a:p>
      </dgm:t>
    </dgm:pt>
    <dgm:pt modelId="{63F8DFC7-02CF-4C7B-86B4-BE7C64A42AFD}" type="parTrans" cxnId="{D398BCA4-95B4-411F-B8B5-B0314838248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F9CFAA-688B-40D9-BA46-FB35868B9706}" type="sibTrans" cxnId="{D398BCA4-95B4-411F-B8B5-B0314838248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7558BD-96B0-41FB-A7AA-DF4E73607D3B}">
      <dgm:prSet custT="1"/>
      <dgm:spPr>
        <a:xfrm>
          <a:off x="3197155" y="3118246"/>
          <a:ext cx="4795732" cy="944562"/>
        </a:xfrm>
        <a:prstGeom prst="rightArrow">
          <a:avLst>
            <a:gd name="adj1" fmla="val 75000"/>
            <a:gd name="adj2" fmla="val 50000"/>
          </a:avLst>
        </a:prstGeom>
        <a:solidFill>
          <a:srgbClr val="FFC000">
            <a:tint val="40000"/>
            <a:alpha val="90000"/>
            <a:hueOff val="11513918"/>
            <a:satOff val="-61261"/>
            <a:lumOff val="-3490"/>
            <a:alphaOff val="0"/>
          </a:srgbClr>
        </a:solidFill>
        <a:ln w="12700" cap="flat" cmpd="sng" algn="ctr">
          <a:solidFill>
            <a:srgbClr val="FFC000">
              <a:tint val="40000"/>
              <a:alpha val="90000"/>
              <a:hueOff val="11513918"/>
              <a:satOff val="-61261"/>
              <a:lumOff val="-349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altLang="zh-CN" sz="20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rPr>
            <a:t>Oxidation lignin</a:t>
          </a:r>
        </a:p>
      </dgm:t>
    </dgm:pt>
    <dgm:pt modelId="{2B1C34F0-EC85-4E7C-BC1B-081D747E3C41}" type="parTrans" cxnId="{04173A54-2F87-43B0-9CB7-2C60475605F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B89953-1EF5-4D03-A25B-5788B12E1578}" type="sibTrans" cxnId="{04173A54-2F87-43B0-9CB7-2C60475605F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9CB610-E56B-46B7-B14E-E3A5A741C9D9}">
      <dgm:prSet phldrT="[文本]" custT="1"/>
      <dgm:spPr>
        <a:xfrm>
          <a:off x="3197155" y="0"/>
          <a:ext cx="4795732" cy="944562"/>
        </a:xfrm>
        <a:prstGeom prst="rightArrow">
          <a:avLst>
            <a:gd name="adj1" fmla="val 75000"/>
            <a:gd name="adj2" fmla="val 50000"/>
          </a:avLst>
        </a:prstGeom>
        <a:solidFill>
          <a:srgbClr val="FFC000">
            <a:tint val="40000"/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C000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anchor="ctr" anchorCtr="0"/>
        <a:lstStyle/>
        <a:p>
          <a:r>
            <a:rPr lang="en-US" altLang="zh-CN" sz="20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rPr>
            <a:t>Byproduct of pulping industry</a:t>
          </a:r>
          <a:endParaRPr 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5FCB18A-C3EB-42A1-B18E-95735EDFB210}" type="parTrans" cxnId="{51214EC1-B1ED-48B8-9E47-67E246B233D6}">
      <dgm:prSet/>
      <dgm:spPr/>
      <dgm:t>
        <a:bodyPr/>
        <a:lstStyle/>
        <a:p>
          <a:endParaRPr lang="zh-CN" altLang="en-US"/>
        </a:p>
      </dgm:t>
    </dgm:pt>
    <dgm:pt modelId="{810B65F5-340C-4913-BF78-0F6E92995786}" type="sibTrans" cxnId="{51214EC1-B1ED-48B8-9E47-67E246B233D6}">
      <dgm:prSet/>
      <dgm:spPr/>
      <dgm:t>
        <a:bodyPr/>
        <a:lstStyle/>
        <a:p>
          <a:endParaRPr lang="zh-CN" altLang="en-US"/>
        </a:p>
      </dgm:t>
    </dgm:pt>
    <dgm:pt modelId="{C0EC38B0-996E-443D-9A96-C1E77EC08C50}">
      <dgm:prSet custT="1"/>
      <dgm:spPr/>
      <dgm:t>
        <a:bodyPr/>
        <a:lstStyle/>
        <a:p>
          <a:endParaRPr lang="zh-CN" altLang="zh-CN" sz="2000" b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宋体" panose="02010600030101010101" pitchFamily="2" charset="-122"/>
            <a:cs typeface="Times New Roman" panose="02020603050405020304" pitchFamily="18" charset="0"/>
          </a:endParaRPr>
        </a:p>
      </dgm:t>
    </dgm:pt>
    <dgm:pt modelId="{CB779994-2D32-4153-A2C5-2EF1421D00D8}" type="parTrans" cxnId="{B2ACE5EF-602D-401B-BFEF-0C12696526F7}">
      <dgm:prSet/>
      <dgm:spPr/>
      <dgm:t>
        <a:bodyPr/>
        <a:lstStyle/>
        <a:p>
          <a:endParaRPr lang="zh-CN" altLang="en-US"/>
        </a:p>
      </dgm:t>
    </dgm:pt>
    <dgm:pt modelId="{9A989D6B-2119-4D6C-A8F7-332B20E5594B}" type="sibTrans" cxnId="{B2ACE5EF-602D-401B-BFEF-0C12696526F7}">
      <dgm:prSet/>
      <dgm:spPr/>
      <dgm:t>
        <a:bodyPr/>
        <a:lstStyle/>
        <a:p>
          <a:endParaRPr lang="zh-CN" altLang="en-US"/>
        </a:p>
      </dgm:t>
    </dgm:pt>
    <dgm:pt modelId="{115D8029-3AC4-47AB-AD37-54CE5131827C}">
      <dgm:prSet custT="1"/>
      <dgm:spPr>
        <a:xfrm>
          <a:off x="3197155" y="2079228"/>
          <a:ext cx="4795732" cy="944562"/>
        </a:xfrm>
        <a:solidFill>
          <a:srgbClr val="FFC000">
            <a:tint val="40000"/>
            <a:alpha val="90000"/>
            <a:hueOff val="7675946"/>
            <a:satOff val="-40841"/>
            <a:lumOff val="-2327"/>
            <a:alphaOff val="0"/>
          </a:srgbClr>
        </a:solidFill>
        <a:ln w="12700" cap="flat" cmpd="sng" algn="ctr">
          <a:solidFill>
            <a:srgbClr val="FFC000">
              <a:tint val="40000"/>
              <a:alpha val="90000"/>
              <a:hueOff val="7675946"/>
              <a:satOff val="-40841"/>
              <a:lumOff val="-2327"/>
              <a:alphaOff val="0"/>
            </a:srgbClr>
          </a:solidFill>
          <a:prstDash val="solid"/>
          <a:miter lim="800000"/>
        </a:ln>
        <a:effectLst/>
      </dgm:spPr>
      <dgm:t>
        <a:bodyPr anchor="ctr" anchorCtr="0"/>
        <a:lstStyle/>
        <a:p>
          <a:r>
            <a:rPr lang="en-US" altLang="zh-CN" sz="20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rPr>
            <a:t>Insoluble in water</a:t>
          </a:r>
        </a:p>
      </dgm:t>
    </dgm:pt>
    <dgm:pt modelId="{01BE521A-3F2B-4CB1-8FA8-5113AD747FB9}" type="parTrans" cxnId="{9C835C89-4AEE-47C5-8EE4-D1643F5AA0B8}">
      <dgm:prSet/>
      <dgm:spPr/>
      <dgm:t>
        <a:bodyPr/>
        <a:lstStyle/>
        <a:p>
          <a:endParaRPr lang="zh-CN" altLang="en-US"/>
        </a:p>
      </dgm:t>
    </dgm:pt>
    <dgm:pt modelId="{BF5BF631-F3B1-4FA7-B4E7-0B8E2699D520}" type="sibTrans" cxnId="{9C835C89-4AEE-47C5-8EE4-D1643F5AA0B8}">
      <dgm:prSet/>
      <dgm:spPr/>
      <dgm:t>
        <a:bodyPr/>
        <a:lstStyle/>
        <a:p>
          <a:endParaRPr lang="zh-CN" altLang="en-US"/>
        </a:p>
      </dgm:t>
    </dgm:pt>
    <dgm:pt modelId="{A8FDF9A8-A202-43C3-9EF4-250A04D0B400}">
      <dgm:prSet custT="1"/>
      <dgm:spPr>
        <a:xfrm>
          <a:off x="3197155" y="2079228"/>
          <a:ext cx="4795732" cy="944562"/>
        </a:xfrm>
        <a:solidFill>
          <a:srgbClr val="FFC000">
            <a:tint val="40000"/>
            <a:alpha val="90000"/>
            <a:hueOff val="7675946"/>
            <a:satOff val="-40841"/>
            <a:lumOff val="-2327"/>
            <a:alphaOff val="0"/>
          </a:srgbClr>
        </a:solidFill>
        <a:ln w="12700" cap="flat" cmpd="sng" algn="ctr">
          <a:solidFill>
            <a:srgbClr val="FFC000">
              <a:tint val="40000"/>
              <a:alpha val="90000"/>
              <a:hueOff val="7675946"/>
              <a:satOff val="-40841"/>
              <a:lumOff val="-2327"/>
              <a:alphaOff val="0"/>
            </a:srgbClr>
          </a:solidFill>
          <a:prstDash val="solid"/>
          <a:miter lim="800000"/>
        </a:ln>
        <a:effectLst/>
      </dgm:spPr>
      <dgm:t>
        <a:bodyPr anchor="ctr" anchorCtr="0"/>
        <a:lstStyle/>
        <a:p>
          <a:endParaRPr lang="en-US" altLang="zh-CN" sz="2000" b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宋体" panose="02010600030101010101" pitchFamily="2" charset="-122"/>
            <a:cs typeface="Times New Roman" panose="02020603050405020304" pitchFamily="18" charset="0"/>
          </a:endParaRPr>
        </a:p>
      </dgm:t>
    </dgm:pt>
    <dgm:pt modelId="{199957B5-CB2A-4D97-8080-CC7BA4B19B42}" type="parTrans" cxnId="{0A57A567-C434-41A8-86C4-B22739C0F7D4}">
      <dgm:prSet/>
      <dgm:spPr/>
      <dgm:t>
        <a:bodyPr/>
        <a:lstStyle/>
        <a:p>
          <a:endParaRPr lang="zh-CN" altLang="en-US"/>
        </a:p>
      </dgm:t>
    </dgm:pt>
    <dgm:pt modelId="{2A2A28D1-6F7F-425A-B2F6-D51281A5050A}" type="sibTrans" cxnId="{0A57A567-C434-41A8-86C4-B22739C0F7D4}">
      <dgm:prSet/>
      <dgm:spPr/>
      <dgm:t>
        <a:bodyPr/>
        <a:lstStyle/>
        <a:p>
          <a:endParaRPr lang="zh-CN" altLang="en-US"/>
        </a:p>
      </dgm:t>
    </dgm:pt>
    <dgm:pt modelId="{3BB96423-2057-48A9-80B3-BBE365559ED9}" type="pres">
      <dgm:prSet presAssocID="{C8DEB56D-1C9D-48EF-B533-FB615D6DF267}" presName="Name0" presStyleCnt="0">
        <dgm:presLayoutVars>
          <dgm:dir/>
          <dgm:animLvl val="lvl"/>
          <dgm:resizeHandles/>
        </dgm:presLayoutVars>
      </dgm:prSet>
      <dgm:spPr/>
    </dgm:pt>
    <dgm:pt modelId="{16AA6643-4623-4FAD-AD3D-187BB469B501}" type="pres">
      <dgm:prSet presAssocID="{516C2227-F2BA-4193-B755-9B5DF54538CA}" presName="linNode" presStyleCnt="0"/>
      <dgm:spPr/>
    </dgm:pt>
    <dgm:pt modelId="{01670990-FB4C-4022-B1BB-B6E4BEB47A60}" type="pres">
      <dgm:prSet presAssocID="{516C2227-F2BA-4193-B755-9B5DF54538CA}" presName="parentShp" presStyleLbl="node1" presStyleIdx="0" presStyleCnt="4" custScaleX="75667" custScaleY="49846" custLinFactNeighborX="-1501">
        <dgm:presLayoutVars>
          <dgm:bulletEnabled val="1"/>
        </dgm:presLayoutVars>
      </dgm:prSet>
      <dgm:spPr/>
    </dgm:pt>
    <dgm:pt modelId="{B3B7293C-AB3F-4BCF-8BC3-21FF731AA7DD}" type="pres">
      <dgm:prSet presAssocID="{516C2227-F2BA-4193-B755-9B5DF54538CA}" presName="childShp" presStyleLbl="bgAccFollowNode1" presStyleIdx="0" presStyleCnt="4" custScaleX="86192" custScaleY="53904" custLinFactNeighborX="-2252" custLinFactNeighborY="-2242">
        <dgm:presLayoutVars>
          <dgm:bulletEnabled val="1"/>
        </dgm:presLayoutVars>
      </dgm:prSet>
      <dgm:spPr/>
    </dgm:pt>
    <dgm:pt modelId="{2697E054-08DA-4D02-843D-5A99D4E7CEC3}" type="pres">
      <dgm:prSet presAssocID="{E895615B-3DDF-4DC5-B127-8E0C9916804E}" presName="spacing" presStyleCnt="0"/>
      <dgm:spPr/>
    </dgm:pt>
    <dgm:pt modelId="{64DFA783-19A2-4EAF-A68B-694EF35AA16A}" type="pres">
      <dgm:prSet presAssocID="{B2A78570-D5E6-4B96-97FF-726BDEB3FE3B}" presName="linNode" presStyleCnt="0"/>
      <dgm:spPr/>
    </dgm:pt>
    <dgm:pt modelId="{E76FEF24-6A01-40F9-A8C1-C793B48A8F36}" type="pres">
      <dgm:prSet presAssocID="{B2A78570-D5E6-4B96-97FF-726BDEB3FE3B}" presName="parentShp" presStyleLbl="node1" presStyleIdx="1" presStyleCnt="4" custScaleX="75667" custScaleY="49846" custLinFactNeighborX="-1509" custLinFactNeighborY="-5895">
        <dgm:presLayoutVars>
          <dgm:bulletEnabled val="1"/>
        </dgm:presLayoutVars>
      </dgm:prSet>
      <dgm:spPr/>
    </dgm:pt>
    <dgm:pt modelId="{801ADBF5-D742-48E0-B678-66F90FC9C8B4}" type="pres">
      <dgm:prSet presAssocID="{B2A78570-D5E6-4B96-97FF-726BDEB3FE3B}" presName="childShp" presStyleLbl="bgAccFollowNode1" presStyleIdx="1" presStyleCnt="4" custScaleX="86177" custScaleY="53174" custLinFactNeighborX="-2263" custLinFactNeighborY="-5895">
        <dgm:presLayoutVars>
          <dgm:bulletEnabled val="1"/>
        </dgm:presLayoutVars>
      </dgm:prSet>
      <dgm:spPr/>
    </dgm:pt>
    <dgm:pt modelId="{44FCA523-DDCB-4FED-AA3C-ED097AF7EA82}" type="pres">
      <dgm:prSet presAssocID="{3F4EB60C-F3B4-4648-9175-D64C08E8B4F0}" presName="spacing" presStyleCnt="0"/>
      <dgm:spPr/>
    </dgm:pt>
    <dgm:pt modelId="{829061E4-C24F-4D89-86C9-5D796A99C35B}" type="pres">
      <dgm:prSet presAssocID="{5D1A5333-7FF9-47EA-A5EE-8671A2F1EDFC}" presName="linNode" presStyleCnt="0"/>
      <dgm:spPr/>
    </dgm:pt>
    <dgm:pt modelId="{2F5541D9-5FA4-422D-A503-2980A789CEC7}" type="pres">
      <dgm:prSet presAssocID="{5D1A5333-7FF9-47EA-A5EE-8671A2F1EDFC}" presName="parentShp" presStyleLbl="node1" presStyleIdx="2" presStyleCnt="4" custScaleX="75676" custScaleY="49840" custLinFactNeighborX="-1506" custLinFactNeighborY="-12983">
        <dgm:presLayoutVars>
          <dgm:bulletEnabled val="1"/>
        </dgm:presLayoutVars>
      </dgm:prSet>
      <dgm:spPr/>
    </dgm:pt>
    <dgm:pt modelId="{24CAB47C-DD16-4EE1-86B4-D0B432654602}" type="pres">
      <dgm:prSet presAssocID="{5D1A5333-7FF9-47EA-A5EE-8671A2F1EDFC}" presName="childShp" presStyleLbl="bgAccFollowNode1" presStyleIdx="2" presStyleCnt="4" custScaleX="86177" custScaleY="52336" custLinFactNeighborX="-2259" custLinFactNeighborY="-12983">
        <dgm:presLayoutVars>
          <dgm:bulletEnabled val="1"/>
        </dgm:presLayoutVars>
      </dgm:prSet>
      <dgm:spPr>
        <a:prstGeom prst="rightArrow">
          <a:avLst>
            <a:gd name="adj1" fmla="val 75000"/>
            <a:gd name="adj2" fmla="val 50000"/>
          </a:avLst>
        </a:prstGeom>
      </dgm:spPr>
    </dgm:pt>
    <dgm:pt modelId="{46D65377-79EA-4392-8AF4-2A6ADCC690A3}" type="pres">
      <dgm:prSet presAssocID="{E2A5CCEA-9EE2-410A-A96A-F01CF60C696C}" presName="spacing" presStyleCnt="0"/>
      <dgm:spPr/>
    </dgm:pt>
    <dgm:pt modelId="{72F5ECE1-7977-4F2A-AA2E-59A0DB161F8B}" type="pres">
      <dgm:prSet presAssocID="{08C391DD-AB52-42AD-BC0D-1E337F05EB0E}" presName="linNode" presStyleCnt="0"/>
      <dgm:spPr/>
    </dgm:pt>
    <dgm:pt modelId="{D177D9AA-2D93-4C2B-A5E4-27E5419EFB7C}" type="pres">
      <dgm:prSet presAssocID="{08C391DD-AB52-42AD-BC0D-1E337F05EB0E}" presName="parentShp" presStyleLbl="node1" presStyleIdx="3" presStyleCnt="4" custScaleX="75667" custScaleY="49846" custLinFactNeighborX="-1509" custLinFactNeighborY="-19486">
        <dgm:presLayoutVars>
          <dgm:bulletEnabled val="1"/>
        </dgm:presLayoutVars>
      </dgm:prSet>
      <dgm:spPr/>
    </dgm:pt>
    <dgm:pt modelId="{987F701B-7E3F-45AB-950F-55B4117B17F1}" type="pres">
      <dgm:prSet presAssocID="{08C391DD-AB52-42AD-BC0D-1E337F05EB0E}" presName="childShp" presStyleLbl="bgAccFollowNode1" presStyleIdx="3" presStyleCnt="4" custScaleX="86177" custScaleY="53790" custLinFactNeighborX="-2263" custLinFactNeighborY="-19486">
        <dgm:presLayoutVars>
          <dgm:bulletEnabled val="1"/>
        </dgm:presLayoutVars>
      </dgm:prSet>
      <dgm:spPr/>
    </dgm:pt>
  </dgm:ptLst>
  <dgm:cxnLst>
    <dgm:cxn modelId="{5FD0261A-0522-4AC1-A2B5-846F74C7AE37}" srcId="{B2A78570-D5E6-4B96-97FF-726BDEB3FE3B}" destId="{CEC9B7FA-369A-4406-AF19-477F9E253D29}" srcOrd="0" destOrd="0" parTransId="{CAA1C377-62F0-4DC2-8BA5-85C23D758905}" sibTransId="{AF72A719-DCB7-414D-9FBD-686DB87AD00F}"/>
    <dgm:cxn modelId="{45CB8D1A-689D-48FE-A25D-03556DC65CB5}" type="presOf" srcId="{217558BD-96B0-41FB-A7AA-DF4E73607D3B}" destId="{987F701B-7E3F-45AB-950F-55B4117B17F1}" srcOrd="0" destOrd="1" presId="urn:microsoft.com/office/officeart/2005/8/layout/vList6"/>
    <dgm:cxn modelId="{941DF01B-1912-4083-9C1E-3E149DA5058F}" type="presOf" srcId="{CEC9B7FA-369A-4406-AF19-477F9E253D29}" destId="{801ADBF5-D742-48E0-B678-66F90FC9C8B4}" srcOrd="0" destOrd="0" presId="urn:microsoft.com/office/officeart/2005/8/layout/vList6"/>
    <dgm:cxn modelId="{BA934922-DCE0-4F11-9FE8-F3C5980B3B9F}" srcId="{C8DEB56D-1C9D-48EF-B533-FB615D6DF267}" destId="{B2A78570-D5E6-4B96-97FF-726BDEB3FE3B}" srcOrd="1" destOrd="0" parTransId="{619794FC-9CDD-48BA-B81C-4669CAD34EEA}" sibTransId="{3F4EB60C-F3B4-4648-9175-D64C08E8B4F0}"/>
    <dgm:cxn modelId="{07AD7E2F-C769-45DD-AE63-0663E0B858AA}" type="presOf" srcId="{A8FDF9A8-A202-43C3-9EF4-250A04D0B400}" destId="{24CAB47C-DD16-4EE1-86B4-D0B432654602}" srcOrd="0" destOrd="0" presId="urn:microsoft.com/office/officeart/2005/8/layout/vList6"/>
    <dgm:cxn modelId="{97654635-64BC-4E6D-A63C-CC149F227004}" srcId="{5D1A5333-7FF9-47EA-A5EE-8671A2F1EDFC}" destId="{6F50EC5D-7786-4E90-9D4E-B7F26C04E743}" srcOrd="1" destOrd="0" parTransId="{4D5F937C-7806-47E4-B334-29A84E62BD77}" sibTransId="{17A96C89-29F1-4B47-9E56-364D92C9AF80}"/>
    <dgm:cxn modelId="{0A57A567-C434-41A8-86C4-B22739C0F7D4}" srcId="{5D1A5333-7FF9-47EA-A5EE-8671A2F1EDFC}" destId="{A8FDF9A8-A202-43C3-9EF4-250A04D0B400}" srcOrd="0" destOrd="0" parTransId="{199957B5-CB2A-4D97-8080-CC7BA4B19B42}" sibTransId="{2A2A28D1-6F7F-425A-B2F6-D51281A5050A}"/>
    <dgm:cxn modelId="{04173A54-2F87-43B0-9CB7-2C60475605F7}" srcId="{08C391DD-AB52-42AD-BC0D-1E337F05EB0E}" destId="{217558BD-96B0-41FB-A7AA-DF4E73607D3B}" srcOrd="1" destOrd="0" parTransId="{2B1C34F0-EC85-4E7C-BC1B-081D747E3C41}" sibTransId="{2EB89953-1EF5-4D03-A25B-5788B12E1578}"/>
    <dgm:cxn modelId="{B586B87D-1C5A-4A24-881A-FC7C79F989B9}" type="presOf" srcId="{D59CB610-E56B-46B7-B14E-E3A5A741C9D9}" destId="{B3B7293C-AB3F-4BCF-8BC3-21FF731AA7DD}" srcOrd="0" destOrd="0" presId="urn:microsoft.com/office/officeart/2005/8/layout/vList6"/>
    <dgm:cxn modelId="{99B5C580-811C-454A-A83F-BF1DAE110C13}" type="presOf" srcId="{C8DEB56D-1C9D-48EF-B533-FB615D6DF267}" destId="{3BB96423-2057-48A9-80B3-BBE365559ED9}" srcOrd="0" destOrd="0" presId="urn:microsoft.com/office/officeart/2005/8/layout/vList6"/>
    <dgm:cxn modelId="{9C835C89-4AEE-47C5-8EE4-D1643F5AA0B8}" srcId="{5D1A5333-7FF9-47EA-A5EE-8671A2F1EDFC}" destId="{115D8029-3AC4-47AB-AD37-54CE5131827C}" srcOrd="2" destOrd="0" parTransId="{01BE521A-3F2B-4CB1-8FA8-5113AD747FB9}" sibTransId="{BF5BF631-F3B1-4FA7-B4E7-0B8E2699D520}"/>
    <dgm:cxn modelId="{FF2BD493-F9D0-4A27-89DB-DAE59458C9E6}" type="presOf" srcId="{8D3BFB01-5889-4811-A1EA-66EFF705A010}" destId="{987F701B-7E3F-45AB-950F-55B4117B17F1}" srcOrd="0" destOrd="0" presId="urn:microsoft.com/office/officeart/2005/8/layout/vList6"/>
    <dgm:cxn modelId="{5619B196-31CC-4722-97D8-B46B13518A63}" type="presOf" srcId="{B2A78570-D5E6-4B96-97FF-726BDEB3FE3B}" destId="{E76FEF24-6A01-40F9-A8C1-C793B48A8F36}" srcOrd="0" destOrd="0" presId="urn:microsoft.com/office/officeart/2005/8/layout/vList6"/>
    <dgm:cxn modelId="{3A7E809A-0EEA-4A3B-BEDD-2352BDDF035D}" type="presOf" srcId="{5D1A5333-7FF9-47EA-A5EE-8671A2F1EDFC}" destId="{2F5541D9-5FA4-422D-A503-2980A789CEC7}" srcOrd="0" destOrd="0" presId="urn:microsoft.com/office/officeart/2005/8/layout/vList6"/>
    <dgm:cxn modelId="{4A99FE9C-8F1E-4163-AE70-7865CDFEBA96}" type="presOf" srcId="{516C2227-F2BA-4193-B755-9B5DF54538CA}" destId="{01670990-FB4C-4022-B1BB-B6E4BEB47A60}" srcOrd="0" destOrd="0" presId="urn:microsoft.com/office/officeart/2005/8/layout/vList6"/>
    <dgm:cxn modelId="{D398BCA4-95B4-411F-B8B5-B03148382489}" srcId="{C8DEB56D-1C9D-48EF-B533-FB615D6DF267}" destId="{08C391DD-AB52-42AD-BC0D-1E337F05EB0E}" srcOrd="3" destOrd="0" parTransId="{63F8DFC7-02CF-4C7B-86B4-BE7C64A42AFD}" sibTransId="{DBF9CFAA-688B-40D9-BA46-FB35868B9706}"/>
    <dgm:cxn modelId="{DE7D88B9-CD20-4ECD-A43D-31A9B960B567}" type="presOf" srcId="{115D8029-3AC4-47AB-AD37-54CE5131827C}" destId="{24CAB47C-DD16-4EE1-86B4-D0B432654602}" srcOrd="0" destOrd="2" presId="urn:microsoft.com/office/officeart/2005/8/layout/vList6"/>
    <dgm:cxn modelId="{51214EC1-B1ED-48B8-9E47-67E246B233D6}" srcId="{516C2227-F2BA-4193-B755-9B5DF54538CA}" destId="{D59CB610-E56B-46B7-B14E-E3A5A741C9D9}" srcOrd="0" destOrd="0" parTransId="{45FCB18A-C3EB-42A1-B18E-95735EDFB210}" sibTransId="{810B65F5-340C-4913-BF78-0F6E92995786}"/>
    <dgm:cxn modelId="{AB3B53C7-226F-4DED-A6DE-C8D67C8570EB}" type="presOf" srcId="{C0EC38B0-996E-443D-9A96-C1E77EC08C50}" destId="{24CAB47C-DD16-4EE1-86B4-D0B432654602}" srcOrd="0" destOrd="3" presId="urn:microsoft.com/office/officeart/2005/8/layout/vList6"/>
    <dgm:cxn modelId="{6F3C75D3-FE4A-4372-A452-261B58E45213}" type="presOf" srcId="{6F50EC5D-7786-4E90-9D4E-B7F26C04E743}" destId="{24CAB47C-DD16-4EE1-86B4-D0B432654602}" srcOrd="0" destOrd="1" presId="urn:microsoft.com/office/officeart/2005/8/layout/vList6"/>
    <dgm:cxn modelId="{1EB3A6D9-4D33-4903-B453-3F12C8E5C27B}" srcId="{C8DEB56D-1C9D-48EF-B533-FB615D6DF267}" destId="{516C2227-F2BA-4193-B755-9B5DF54538CA}" srcOrd="0" destOrd="0" parTransId="{71B26D89-5A18-4C27-AD91-9DC2BFA170F7}" sibTransId="{E895615B-3DDF-4DC5-B127-8E0C9916804E}"/>
    <dgm:cxn modelId="{28C27AEB-C471-46D9-8344-2A715238F15A}" type="presOf" srcId="{08C391DD-AB52-42AD-BC0D-1E337F05EB0E}" destId="{D177D9AA-2D93-4C2B-A5E4-27E5419EFB7C}" srcOrd="0" destOrd="0" presId="urn:microsoft.com/office/officeart/2005/8/layout/vList6"/>
    <dgm:cxn modelId="{B2ACE5EF-602D-401B-BFEF-0C12696526F7}" srcId="{5D1A5333-7FF9-47EA-A5EE-8671A2F1EDFC}" destId="{C0EC38B0-996E-443D-9A96-C1E77EC08C50}" srcOrd="3" destOrd="0" parTransId="{CB779994-2D32-4153-A2C5-2EF1421D00D8}" sibTransId="{9A989D6B-2119-4D6C-A8F7-332B20E5594B}"/>
    <dgm:cxn modelId="{20DFE3F0-4BB4-4ED7-898B-A6861B7FECD0}" srcId="{08C391DD-AB52-42AD-BC0D-1E337F05EB0E}" destId="{8D3BFB01-5889-4811-A1EA-66EFF705A010}" srcOrd="0" destOrd="0" parTransId="{D548A4D9-FE03-4FD3-91CE-42769E5A4FB7}" sibTransId="{540D1B95-514D-4F8A-9F29-959971E7DE1A}"/>
    <dgm:cxn modelId="{53DE0CF8-00A6-4CCE-9A54-C54B321F643E}" srcId="{C8DEB56D-1C9D-48EF-B533-FB615D6DF267}" destId="{5D1A5333-7FF9-47EA-A5EE-8671A2F1EDFC}" srcOrd="2" destOrd="0" parTransId="{321A27F1-30E6-4039-B46E-9BFD0CDA518C}" sibTransId="{E2A5CCEA-9EE2-410A-A96A-F01CF60C696C}"/>
    <dgm:cxn modelId="{18FC7B9E-4F64-401D-9256-11DF0DD400FB}" type="presParOf" srcId="{3BB96423-2057-48A9-80B3-BBE365559ED9}" destId="{16AA6643-4623-4FAD-AD3D-187BB469B501}" srcOrd="0" destOrd="0" presId="urn:microsoft.com/office/officeart/2005/8/layout/vList6"/>
    <dgm:cxn modelId="{6981D132-AAF9-4E53-83EA-1D95A7D12F8F}" type="presParOf" srcId="{16AA6643-4623-4FAD-AD3D-187BB469B501}" destId="{01670990-FB4C-4022-B1BB-B6E4BEB47A60}" srcOrd="0" destOrd="0" presId="urn:microsoft.com/office/officeart/2005/8/layout/vList6"/>
    <dgm:cxn modelId="{422BB610-5B51-40BF-AC19-E2EBAF0A26F1}" type="presParOf" srcId="{16AA6643-4623-4FAD-AD3D-187BB469B501}" destId="{B3B7293C-AB3F-4BCF-8BC3-21FF731AA7DD}" srcOrd="1" destOrd="0" presId="urn:microsoft.com/office/officeart/2005/8/layout/vList6"/>
    <dgm:cxn modelId="{61E6B4EA-E5E9-403F-B7CF-1560CC21B9A6}" type="presParOf" srcId="{3BB96423-2057-48A9-80B3-BBE365559ED9}" destId="{2697E054-08DA-4D02-843D-5A99D4E7CEC3}" srcOrd="1" destOrd="0" presId="urn:microsoft.com/office/officeart/2005/8/layout/vList6"/>
    <dgm:cxn modelId="{D6999C62-BDDD-4163-A6C7-CAEB3F840377}" type="presParOf" srcId="{3BB96423-2057-48A9-80B3-BBE365559ED9}" destId="{64DFA783-19A2-4EAF-A68B-694EF35AA16A}" srcOrd="2" destOrd="0" presId="urn:microsoft.com/office/officeart/2005/8/layout/vList6"/>
    <dgm:cxn modelId="{1F3043F7-A7CD-4362-9E1A-34AA68BBE823}" type="presParOf" srcId="{64DFA783-19A2-4EAF-A68B-694EF35AA16A}" destId="{E76FEF24-6A01-40F9-A8C1-C793B48A8F36}" srcOrd="0" destOrd="0" presId="urn:microsoft.com/office/officeart/2005/8/layout/vList6"/>
    <dgm:cxn modelId="{11D6AFC6-2139-492E-BEB5-DEA7858DCDA4}" type="presParOf" srcId="{64DFA783-19A2-4EAF-A68B-694EF35AA16A}" destId="{801ADBF5-D742-48E0-B678-66F90FC9C8B4}" srcOrd="1" destOrd="0" presId="urn:microsoft.com/office/officeart/2005/8/layout/vList6"/>
    <dgm:cxn modelId="{3B6B8BCA-5EA5-48F8-BE4C-16A3558B7DEB}" type="presParOf" srcId="{3BB96423-2057-48A9-80B3-BBE365559ED9}" destId="{44FCA523-DDCB-4FED-AA3C-ED097AF7EA82}" srcOrd="3" destOrd="0" presId="urn:microsoft.com/office/officeart/2005/8/layout/vList6"/>
    <dgm:cxn modelId="{5F110A14-09B8-4362-88FF-874E198A3389}" type="presParOf" srcId="{3BB96423-2057-48A9-80B3-BBE365559ED9}" destId="{829061E4-C24F-4D89-86C9-5D796A99C35B}" srcOrd="4" destOrd="0" presId="urn:microsoft.com/office/officeart/2005/8/layout/vList6"/>
    <dgm:cxn modelId="{1D8B457F-8145-4A4A-91E9-2F269E39BCB8}" type="presParOf" srcId="{829061E4-C24F-4D89-86C9-5D796A99C35B}" destId="{2F5541D9-5FA4-422D-A503-2980A789CEC7}" srcOrd="0" destOrd="0" presId="urn:microsoft.com/office/officeart/2005/8/layout/vList6"/>
    <dgm:cxn modelId="{BA8C42A0-E740-4893-BD50-2F47D6345534}" type="presParOf" srcId="{829061E4-C24F-4D89-86C9-5D796A99C35B}" destId="{24CAB47C-DD16-4EE1-86B4-D0B432654602}" srcOrd="1" destOrd="0" presId="urn:microsoft.com/office/officeart/2005/8/layout/vList6"/>
    <dgm:cxn modelId="{768E081F-2097-4D57-93AD-9E939D6074A3}" type="presParOf" srcId="{3BB96423-2057-48A9-80B3-BBE365559ED9}" destId="{46D65377-79EA-4392-8AF4-2A6ADCC690A3}" srcOrd="5" destOrd="0" presId="urn:microsoft.com/office/officeart/2005/8/layout/vList6"/>
    <dgm:cxn modelId="{FA69726F-2049-4FE1-886E-F2A61B06A3DC}" type="presParOf" srcId="{3BB96423-2057-48A9-80B3-BBE365559ED9}" destId="{72F5ECE1-7977-4F2A-AA2E-59A0DB161F8B}" srcOrd="6" destOrd="0" presId="urn:microsoft.com/office/officeart/2005/8/layout/vList6"/>
    <dgm:cxn modelId="{1EBBDBBB-5703-4C61-A6E9-2FCF5842A941}" type="presParOf" srcId="{72F5ECE1-7977-4F2A-AA2E-59A0DB161F8B}" destId="{D177D9AA-2D93-4C2B-A5E4-27E5419EFB7C}" srcOrd="0" destOrd="0" presId="urn:microsoft.com/office/officeart/2005/8/layout/vList6"/>
    <dgm:cxn modelId="{A7110F2E-800B-43F4-91EA-2375E5944DA8}" type="presParOf" srcId="{72F5ECE1-7977-4F2A-AA2E-59A0DB161F8B}" destId="{987F701B-7E3F-45AB-950F-55B4117B17F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B7293C-AB3F-4BCF-8BC3-21FF731AA7DD}">
      <dsp:nvSpPr>
        <dsp:cNvPr id="0" name=""/>
        <dsp:cNvSpPr/>
      </dsp:nvSpPr>
      <dsp:spPr>
        <a:xfrm>
          <a:off x="3067270" y="0"/>
          <a:ext cx="4133538" cy="900651"/>
        </a:xfrm>
        <a:prstGeom prst="rightArrow">
          <a:avLst>
            <a:gd name="adj1" fmla="val 75000"/>
            <a:gd name="adj2" fmla="val 50000"/>
          </a:avLst>
        </a:prstGeom>
        <a:solidFill>
          <a:srgbClr val="FFC000">
            <a:tint val="40000"/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C000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rPr>
            <a:t>Byproduct of pulping industry</a:t>
          </a:r>
          <a:endParaRPr 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067270" y="112581"/>
        <a:ext cx="3795794" cy="675489"/>
      </dsp:txXfrm>
    </dsp:sp>
    <dsp:sp modelId="{01670990-FB4C-4022-B1BB-B6E4BEB47A60}">
      <dsp:nvSpPr>
        <dsp:cNvPr id="0" name=""/>
        <dsp:cNvSpPr/>
      </dsp:nvSpPr>
      <dsp:spPr>
        <a:xfrm>
          <a:off x="648095" y="34122"/>
          <a:ext cx="2419191" cy="832848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Kraft Lignin</a:t>
          </a:r>
        </a:p>
      </dsp:txBody>
      <dsp:txXfrm>
        <a:off x="688751" y="74778"/>
        <a:ext cx="2337879" cy="751536"/>
      </dsp:txXfrm>
    </dsp:sp>
    <dsp:sp modelId="{801ADBF5-D742-48E0-B678-66F90FC9C8B4}">
      <dsp:nvSpPr>
        <dsp:cNvPr id="0" name=""/>
        <dsp:cNvSpPr/>
      </dsp:nvSpPr>
      <dsp:spPr>
        <a:xfrm>
          <a:off x="3067278" y="969460"/>
          <a:ext cx="4132818" cy="888454"/>
        </a:xfrm>
        <a:prstGeom prst="rightArrow">
          <a:avLst>
            <a:gd name="adj1" fmla="val 75000"/>
            <a:gd name="adj2" fmla="val 50000"/>
          </a:avLst>
        </a:prstGeom>
        <a:solidFill>
          <a:srgbClr val="FFC000">
            <a:tint val="40000"/>
            <a:alpha val="90000"/>
            <a:hueOff val="3837973"/>
            <a:satOff val="-20420"/>
            <a:lumOff val="-1163"/>
            <a:alphaOff val="0"/>
          </a:srgbClr>
        </a:solidFill>
        <a:ln w="12700" cap="flat" cmpd="sng" algn="ctr">
          <a:solidFill>
            <a:srgbClr val="FFC000">
              <a:tint val="40000"/>
              <a:alpha val="90000"/>
              <a:hueOff val="3837973"/>
              <a:satOff val="-20420"/>
              <a:lumOff val="-1163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rPr>
            <a:t>Byproduct of bio-ethanol</a:t>
          </a:r>
          <a:endParaRPr 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067278" y="1080517"/>
        <a:ext cx="3799648" cy="666340"/>
      </dsp:txXfrm>
    </dsp:sp>
    <dsp:sp modelId="{E76FEF24-6A01-40F9-A8C1-C793B48A8F36}">
      <dsp:nvSpPr>
        <dsp:cNvPr id="0" name=""/>
        <dsp:cNvSpPr/>
      </dsp:nvSpPr>
      <dsp:spPr>
        <a:xfrm>
          <a:off x="648071" y="997263"/>
          <a:ext cx="2419191" cy="832848"/>
        </a:xfrm>
        <a:prstGeom prst="roundRect">
          <a:avLst/>
        </a:prstGeom>
        <a:solidFill>
          <a:srgbClr val="FFC000">
            <a:hueOff val="3465231"/>
            <a:satOff val="-15989"/>
            <a:lumOff val="58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Enzymatic Hydrolysis Lignin</a:t>
          </a:r>
          <a:endParaRPr lang="zh-CN" altLang="en-US" sz="2000" b="1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688727" y="1037919"/>
        <a:ext cx="2337879" cy="751536"/>
      </dsp:txXfrm>
    </dsp:sp>
    <dsp:sp modelId="{24CAB47C-DD16-4EE1-86B4-D0B432654602}">
      <dsp:nvSpPr>
        <dsp:cNvPr id="0" name=""/>
        <dsp:cNvSpPr/>
      </dsp:nvSpPr>
      <dsp:spPr>
        <a:xfrm>
          <a:off x="3067550" y="1906569"/>
          <a:ext cx="4132818" cy="874452"/>
        </a:xfrm>
        <a:prstGeom prst="rightArrow">
          <a:avLst>
            <a:gd name="adj1" fmla="val 75000"/>
            <a:gd name="adj2" fmla="val 50000"/>
          </a:avLst>
        </a:prstGeom>
        <a:solidFill>
          <a:srgbClr val="FFC000">
            <a:tint val="40000"/>
            <a:alpha val="90000"/>
            <a:hueOff val="7675946"/>
            <a:satOff val="-40841"/>
            <a:lumOff val="-2327"/>
            <a:alphaOff val="0"/>
          </a:srgbClr>
        </a:solidFill>
        <a:ln w="12700" cap="flat" cmpd="sng" algn="ctr">
          <a:solidFill>
            <a:srgbClr val="FFC000">
              <a:tint val="40000"/>
              <a:alpha val="90000"/>
              <a:hueOff val="7675946"/>
              <a:satOff val="-40841"/>
              <a:lumOff val="-2327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altLang="zh-CN" sz="2000" b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宋体" panose="02010600030101010101" pitchFamily="2" charset="-122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rPr>
            <a:t>Soluble in organic solvent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rPr>
            <a:t>Insoluble in water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zh-CN" sz="2000" b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宋体" panose="02010600030101010101" pitchFamily="2" charset="-122"/>
            <a:cs typeface="Times New Roman" panose="02020603050405020304" pitchFamily="18" charset="0"/>
          </a:endParaRPr>
        </a:p>
      </dsp:txBody>
      <dsp:txXfrm>
        <a:off x="3067550" y="2015876"/>
        <a:ext cx="3804899" cy="655839"/>
      </dsp:txXfrm>
    </dsp:sp>
    <dsp:sp modelId="{2F5541D9-5FA4-422D-A503-2980A789CEC7}">
      <dsp:nvSpPr>
        <dsp:cNvPr id="0" name=""/>
        <dsp:cNvSpPr/>
      </dsp:nvSpPr>
      <dsp:spPr>
        <a:xfrm>
          <a:off x="648071" y="1927421"/>
          <a:ext cx="2419479" cy="832748"/>
        </a:xfrm>
        <a:prstGeom prst="roundRect">
          <a:avLst/>
        </a:prstGeom>
        <a:solidFill>
          <a:srgbClr val="FFC000">
            <a:hueOff val="6930462"/>
            <a:satOff val="-31979"/>
            <a:lumOff val="1177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rPr>
            <a:t>Organosolv</a:t>
          </a:r>
          <a:r>
            <a:rPr lang="en-US" altLang="zh-CN" sz="20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rPr>
            <a:t> Lignin</a:t>
          </a:r>
          <a:endParaRPr lang="zh-CN" altLang="zh-CN" sz="2000" b="1" kern="1200" dirty="0">
            <a:solidFill>
              <a:sysClr val="window" lastClr="FFFFFF"/>
            </a:solidFill>
            <a:latin typeface="Times New Roman" panose="02020603050405020304" pitchFamily="18" charset="0"/>
            <a:ea typeface="宋体" panose="02010600030101010101" pitchFamily="2" charset="-122"/>
            <a:cs typeface="Times New Roman" panose="02020603050405020304" pitchFamily="18" charset="0"/>
          </a:endParaRPr>
        </a:p>
      </dsp:txBody>
      <dsp:txXfrm>
        <a:off x="688722" y="1968072"/>
        <a:ext cx="2338177" cy="751446"/>
      </dsp:txXfrm>
    </dsp:sp>
    <dsp:sp modelId="{987F701B-7E3F-45AB-950F-55B4117B17F1}">
      <dsp:nvSpPr>
        <dsp:cNvPr id="0" name=""/>
        <dsp:cNvSpPr/>
      </dsp:nvSpPr>
      <dsp:spPr>
        <a:xfrm>
          <a:off x="3067278" y="2839451"/>
          <a:ext cx="4132818" cy="898746"/>
        </a:xfrm>
        <a:prstGeom prst="rightArrow">
          <a:avLst>
            <a:gd name="adj1" fmla="val 75000"/>
            <a:gd name="adj2" fmla="val 50000"/>
          </a:avLst>
        </a:prstGeom>
        <a:solidFill>
          <a:srgbClr val="FFC000">
            <a:tint val="40000"/>
            <a:alpha val="90000"/>
            <a:hueOff val="11513918"/>
            <a:satOff val="-61261"/>
            <a:lumOff val="-3490"/>
            <a:alphaOff val="0"/>
          </a:srgbClr>
        </a:solidFill>
        <a:ln w="12700" cap="flat" cmpd="sng" algn="ctr">
          <a:solidFill>
            <a:srgbClr val="FFC000">
              <a:tint val="40000"/>
              <a:alpha val="90000"/>
              <a:hueOff val="11513918"/>
              <a:satOff val="-61261"/>
              <a:lumOff val="-349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rPr>
            <a:t>Steam explosion lignin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rPr>
            <a:t>Oxidation lignin</a:t>
          </a:r>
        </a:p>
      </dsp:txBody>
      <dsp:txXfrm>
        <a:off x="3067278" y="2951794"/>
        <a:ext cx="3795788" cy="674060"/>
      </dsp:txXfrm>
    </dsp:sp>
    <dsp:sp modelId="{D177D9AA-2D93-4C2B-A5E4-27E5419EFB7C}">
      <dsp:nvSpPr>
        <dsp:cNvPr id="0" name=""/>
        <dsp:cNvSpPr/>
      </dsp:nvSpPr>
      <dsp:spPr>
        <a:xfrm>
          <a:off x="648071" y="2872400"/>
          <a:ext cx="2419191" cy="832848"/>
        </a:xfrm>
        <a:prstGeom prst="roundRect">
          <a:avLst/>
        </a:prstGeom>
        <a:solidFill>
          <a:srgbClr val="FFC000">
            <a:hueOff val="10395693"/>
            <a:satOff val="-47968"/>
            <a:lumOff val="176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rPr>
            <a:t>Others</a:t>
          </a:r>
        </a:p>
      </dsp:txBody>
      <dsp:txXfrm>
        <a:off x="688727" y="2913056"/>
        <a:ext cx="2337879" cy="7515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8398E1-D577-406B-B8F2-86491B3F133F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4889E-106C-4EB5-8CC1-C820A844C62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063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4B6FC-E02C-4476-97C8-423D7B38F36A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3C313-71D4-4905-B11D-73F16E97B5A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720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93C313-71D4-4905-B11D-73F16E97B5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02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C313-71D4-4905-B11D-73F16E97B5A8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549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C313-71D4-4905-B11D-73F16E97B5A8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769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C313-71D4-4905-B11D-73F16E97B5A8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454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C313-71D4-4905-B11D-73F16E97B5A8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851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C313-71D4-4905-B11D-73F16E97B5A8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91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C313-71D4-4905-B11D-73F16E97B5A8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1389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C313-71D4-4905-B11D-73F16E97B5A8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858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C313-71D4-4905-B11D-73F16E97B5A8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233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C313-71D4-4905-B11D-73F16E97B5A8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245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C313-71D4-4905-B11D-73F16E97B5A8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468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3E1F5-F9EA-4EAA-988D-0295D93F7B5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4958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C313-71D4-4905-B11D-73F16E97B5A8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298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C313-71D4-4905-B11D-73F16E97B5A8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4841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C313-71D4-4905-B11D-73F16E97B5A8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9377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>
            <a:extLst>
              <a:ext uri="{FF2B5EF4-FFF2-40B4-BE49-F238E27FC236}">
                <a16:creationId xmlns:a16="http://schemas.microsoft.com/office/drawing/2014/main" id="{9E0AF04F-8B92-4126-8960-04C38E49CC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备注占位符 2">
            <a:extLst>
              <a:ext uri="{FF2B5EF4-FFF2-40B4-BE49-F238E27FC236}">
                <a16:creationId xmlns:a16="http://schemas.microsoft.com/office/drawing/2014/main" id="{E9955EBC-2FD9-4A55-B0D3-7BEECB4689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dirty="0"/>
          </a:p>
        </p:txBody>
      </p:sp>
      <p:sp>
        <p:nvSpPr>
          <p:cNvPr id="40964" name="页眉占位符 5">
            <a:extLst>
              <a:ext uri="{FF2B5EF4-FFF2-40B4-BE49-F238E27FC236}">
                <a16:creationId xmlns:a16="http://schemas.microsoft.com/office/drawing/2014/main" id="{114994B3-C298-4A34-9A10-6F3B8AE0E023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7831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>
                <a:solidFill>
                  <a:srgbClr val="0A3C95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Times New Roman" panose="02020603050405020304" pitchFamily="18" charset="0"/>
              </a:rPr>
              <a:t>The</a:t>
            </a:r>
            <a:r>
              <a:rPr lang="zh-CN" altLang="en-US" sz="1200" b="0" dirty="0">
                <a:solidFill>
                  <a:srgbClr val="0A3C95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Times New Roman" panose="02020603050405020304" pitchFamily="18" charset="0"/>
              </a:rPr>
              <a:t> </a:t>
            </a:r>
            <a:r>
              <a:rPr lang="en-US" altLang="zh-CN" sz="1200" b="0" dirty="0">
                <a:solidFill>
                  <a:srgbClr val="0A3C95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Times New Roman" panose="02020603050405020304" pitchFamily="18" charset="0"/>
              </a:rPr>
              <a:t>EHL</a:t>
            </a:r>
            <a:r>
              <a:rPr lang="zh-CN" altLang="en-US" sz="1200" b="0" dirty="0">
                <a:solidFill>
                  <a:srgbClr val="0A3C95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Times New Roman" panose="02020603050405020304" pitchFamily="18" charset="0"/>
              </a:rPr>
              <a:t> </a:t>
            </a:r>
            <a:r>
              <a:rPr lang="en-US" altLang="zh-CN" sz="1200" b="0" dirty="0">
                <a:solidFill>
                  <a:srgbClr val="0A3C95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Times New Roman" panose="02020603050405020304" pitchFamily="18" charset="0"/>
              </a:rPr>
              <a:t>has</a:t>
            </a:r>
            <a:r>
              <a:rPr lang="zh-CN" altLang="en-US" sz="1200" b="0" dirty="0">
                <a:solidFill>
                  <a:srgbClr val="0A3C95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Times New Roman" panose="02020603050405020304" pitchFamily="18" charset="0"/>
              </a:rPr>
              <a:t> </a:t>
            </a:r>
            <a:r>
              <a:rPr lang="en-US" altLang="zh-CN" sz="1200" b="0" dirty="0">
                <a:solidFill>
                  <a:srgbClr val="0A3C95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Times New Roman" panose="02020603050405020304" pitchFamily="18" charset="0"/>
              </a:rPr>
              <a:t>high purity and low content of sulfur (Others</a:t>
            </a:r>
            <a:r>
              <a:rPr lang="zh-CN" altLang="en-US" sz="1200" b="0" dirty="0">
                <a:solidFill>
                  <a:srgbClr val="0A3C95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Times New Roman" panose="02020603050405020304" pitchFamily="18" charset="0"/>
              </a:rPr>
              <a:t>：</a:t>
            </a:r>
            <a:r>
              <a:rPr lang="en-US" altLang="zh-CN" sz="1200" b="0" dirty="0">
                <a:latin typeface="Times New Roman" panose="02020603050405020304" pitchFamily="18" charset="0"/>
                <a:ea typeface="宋体" panose="02010600030101010101" pitchFamily="2" charset="-122"/>
                <a:sym typeface="Times New Roman" panose="02020603050405020304" pitchFamily="18" charset="0"/>
              </a:rPr>
              <a:t>: Ash, and residual carbohydrate </a:t>
            </a:r>
            <a:r>
              <a:rPr lang="en-US" altLang="zh-CN" sz="1200" b="0" dirty="0">
                <a:solidFill>
                  <a:srgbClr val="0A3C95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dirty="0">
                <a:solidFill>
                  <a:srgbClr val="0A3C95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Times New Roman" panose="02020603050405020304" pitchFamily="18" charset="0"/>
              </a:rPr>
              <a:t> </a:t>
            </a:r>
            <a:endParaRPr lang="en-US" altLang="zh-CN" sz="1200" b="0" dirty="0">
              <a:solidFill>
                <a:srgbClr val="0A3C95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  <a:p>
            <a:r>
              <a:rPr lang="en-US" altLang="zh-CN" b="0" dirty="0"/>
              <a:t>EHL contains different ether linkages (A,B,C) and different type primary monomers, </a:t>
            </a:r>
          </a:p>
          <a:p>
            <a:r>
              <a:rPr lang="en-US" altLang="zh-CN" b="0" dirty="0" err="1"/>
              <a:t>sinapyl</a:t>
            </a:r>
            <a:r>
              <a:rPr lang="en-US" altLang="zh-CN" b="0" dirty="0"/>
              <a:t> (S), coniferyl (G), and p-</a:t>
            </a:r>
            <a:r>
              <a:rPr lang="en-US" altLang="zh-CN" b="0" dirty="0" err="1"/>
              <a:t>coumaryl</a:t>
            </a:r>
            <a:r>
              <a:rPr lang="en-US" altLang="zh-CN" b="0" dirty="0"/>
              <a:t> (H) alcohols as well as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p-coumaric acid (</a:t>
            </a:r>
            <a:r>
              <a:rPr lang="en-US" altLang="zh-CN" sz="18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pCA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) and ferulic acid (FA)</a:t>
            </a: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C313-71D4-4905-B11D-73F16E97B5A8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6658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C313-71D4-4905-B11D-73F16E97B5A8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6601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In EHL ethanolysis without H2,  WO</a:t>
            </a:r>
            <a:r>
              <a:rPr lang="en-US" altLang="zh-CN" sz="1200" b="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zh-CN" sz="1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/</a:t>
            </a:r>
            <a:r>
              <a:rPr lang="el-GR" altLang="zh-CN" sz="1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γ-</a:t>
            </a:r>
            <a:r>
              <a:rPr lang="en-US" altLang="zh-CN" sz="1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Al</a:t>
            </a:r>
            <a:r>
              <a:rPr lang="en-US" altLang="zh-CN" sz="1200" b="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1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zh-CN" sz="1200" b="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 </a:t>
            </a:r>
            <a:r>
              <a:rPr lang="en-US" altLang="zh-CN" sz="1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was used as catalyst,</a:t>
            </a:r>
          </a:p>
          <a:p>
            <a:endParaRPr lang="en-US" altLang="zh-CN" sz="1200" b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After reaction, n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 tar or char is formed, and the EHL is completely liquified. Complex alkylphenols are the main products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3C313-71D4-4905-B11D-73F16E97B5A8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1089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Compare to WO3, H2WO4 and Al2O3,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The </a:t>
            </a: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WO</a:t>
            </a:r>
            <a:r>
              <a:rPr lang="en-US" altLang="zh-CN" sz="12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/</a:t>
            </a:r>
            <a:r>
              <a:rPr lang="el-GR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γ-</a:t>
            </a: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Al</a:t>
            </a:r>
            <a:r>
              <a:rPr lang="en-US" altLang="zh-CN" sz="12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zh-CN" sz="12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catalyst gives highest yield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Ethanol gives higher aromatic product yield than other alcohols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3C313-71D4-4905-B11D-73F16E97B5A8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7095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C313-71D4-4905-B11D-73F16E97B5A8}" type="slidenum">
              <a:rPr lang="zh-CN" altLang="en-US" smtClean="0">
                <a:solidFill>
                  <a:prstClr val="black"/>
                </a:solidFill>
              </a:rPr>
              <a:pPr/>
              <a:t>31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9603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 EHL ethanolysis with H2, Unsupported Ni catalyst was used. This catalyst was prepared through nickel </a:t>
            </a:r>
            <a:r>
              <a:rPr lang="en-US" altLang="zh-CN" dirty="0" err="1"/>
              <a:t>formate</a:t>
            </a:r>
            <a:r>
              <a:rPr lang="en-US" altLang="zh-CN" dirty="0"/>
              <a:t> decomposition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3C313-71D4-4905-B11D-73F16E97B5A8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555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千兆英热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C313-71D4-4905-B11D-73F16E97B5A8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3957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After the reaction at </a:t>
            </a:r>
            <a:r>
              <a:rPr lang="en-GB" altLang="zh-CN" kern="0" dirty="0">
                <a:solidFill>
                  <a:srgbClr val="1C6FD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at 280 </a:t>
            </a:r>
            <a:r>
              <a:rPr lang="en-GB" altLang="zh-CN" kern="0" baseline="30000" dirty="0" err="1">
                <a:solidFill>
                  <a:srgbClr val="1C6FD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en-GB" altLang="zh-CN" kern="0" dirty="0" err="1">
                <a:solidFill>
                  <a:srgbClr val="1C6FD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en-GB" altLang="zh-CN" kern="0" dirty="0">
                <a:solidFill>
                  <a:srgbClr val="1C6FD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for 6 h with 2 MPa H</a:t>
            </a:r>
            <a:r>
              <a:rPr lang="en-GB" altLang="zh-CN" kern="0" baseline="-25000" dirty="0">
                <a:solidFill>
                  <a:srgbClr val="1C6FD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GB" altLang="zh-CN" kern="0" baseline="0" dirty="0">
                <a:solidFill>
                  <a:srgbClr val="1C6FD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28.5</a:t>
            </a:r>
            <a:r>
              <a:rPr lang="en-US" altLang="zh-CN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wt</a:t>
            </a:r>
            <a:r>
              <a:rPr lang="en-US" altLang="zh-CN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% yields of monomers were obtained, </a:t>
            </a:r>
            <a:endParaRPr lang="zh-CN" altLang="en-US" dirty="0"/>
          </a:p>
          <a:p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high yield of esters were detected and the alkylphenols only contain para-alkyls</a:t>
            </a:r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254C6-4B2F-45D1-B936-A41A8F5CD181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321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The reactions in different solvents indicated that the structures of aromatic esters were dependent on the solvent used, while the structures of para-alkyl phenols obtained in different solvent were same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3C313-71D4-4905-B11D-73F16E97B5A8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0167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dirty="0"/>
              <a:t>The conversion of two primary monomers were examined to reveal the formation of esters and </a:t>
            </a:r>
            <a:r>
              <a:rPr lang="en-US" altLang="zh-CN" sz="1200" b="0" kern="100" dirty="0">
                <a:latin typeface="Times New Roman" panose="02020603050405020304" pitchFamily="18" charset="0"/>
                <a:ea typeface="仿宋" panose="02010609060101010101" pitchFamily="49" charset="-122"/>
              </a:rPr>
              <a:t>para-alkylphenols</a:t>
            </a:r>
          </a:p>
          <a:p>
            <a:endParaRPr lang="en-US" altLang="zh-CN" sz="1200" b="0" kern="10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 produces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esters and para-ethyl phenol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kern="100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G produce para-propanol substituted phenols,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para-propyl and para-ethyl phenols</a:t>
            </a:r>
            <a:endParaRPr lang="en-US" altLang="zh-CN" sz="1200" b="0" kern="10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kern="10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kern="100" dirty="0">
                <a:latin typeface="Times New Roman" panose="02020603050405020304" pitchFamily="18" charset="0"/>
                <a:ea typeface="仿宋" panose="02010609060101010101" pitchFamily="49" charset="-122"/>
              </a:rPr>
              <a:t>Therefore,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kern="100" dirty="0">
                <a:latin typeface="Times New Roman" panose="02020603050405020304" pitchFamily="18" charset="0"/>
                <a:ea typeface="仿宋" panose="02010609060101010101" pitchFamily="49" charset="-122"/>
              </a:rPr>
              <a:t>Esters formed from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esterification of acid units (FA and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pCA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 in EHL  with solvent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para-alkyl side chains of phenols </a:t>
            </a:r>
            <a:r>
              <a:rPr lang="en-US" altLang="zh-CN" sz="1200" b="0" kern="100" dirty="0">
                <a:latin typeface="Times New Roman" panose="02020603050405020304" pitchFamily="18" charset="0"/>
                <a:ea typeface="仿宋" panose="02010609060101010101" pitchFamily="49" charset="-122"/>
              </a:rPr>
              <a:t>formed from the side chains of primary monomers in EHL</a:t>
            </a:r>
            <a:endParaRPr lang="en-US" altLang="zh-CN" sz="1200" b="0" kern="100" dirty="0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kern="10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3C313-71D4-4905-B11D-73F16E97B5A8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0284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liquid products  obtained from EHL depolymerization were analyzed with 2D-NMR </a:t>
            </a:r>
          </a:p>
          <a:p>
            <a:endParaRPr lang="en-US" altLang="zh-CN" dirty="0"/>
          </a:p>
          <a:p>
            <a:r>
              <a:rPr lang="en-US" altLang="zh-CN" dirty="0"/>
              <a:t>Without catalyst, the ether linkages in EHL were completely cleaved after reaction at 280 </a:t>
            </a:r>
            <a:r>
              <a:rPr lang="en-US" altLang="zh-CN" dirty="0" err="1"/>
              <a:t>oC</a:t>
            </a:r>
            <a:r>
              <a:rPr lang="en-US" altLang="zh-CN" dirty="0"/>
              <a:t> for  6 h with 2 MPa H2, but the signals of C-C linked structure (C’) were detected. </a:t>
            </a:r>
          </a:p>
          <a:p>
            <a:endParaRPr lang="en-US" altLang="zh-CN" dirty="0"/>
          </a:p>
          <a:p>
            <a:r>
              <a:rPr lang="en-US" altLang="zh-CN" dirty="0"/>
              <a:t>The signals of C’ were generally weakened in Ni catalyzed reaction with the increase of reaction temperature and time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C313-71D4-4905-B11D-73F16E97B5A8}" type="slidenum">
              <a:rPr lang="zh-CN" altLang="en-US" smtClean="0">
                <a:solidFill>
                  <a:prstClr val="black"/>
                </a:solidFill>
              </a:rPr>
              <a:pPr/>
              <a:t>36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6782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C313-71D4-4905-B11D-73F16E97B5A8}" type="slidenum">
              <a:rPr lang="zh-CN" altLang="en-US" smtClean="0">
                <a:solidFill>
                  <a:prstClr val="black"/>
                </a:solidFill>
              </a:rPr>
              <a:pPr/>
              <a:t>37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4199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NiMo</a:t>
            </a:r>
            <a:r>
              <a:rPr lang="en-US" altLang="zh-CN" sz="1200" b="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/γ-Al</a:t>
            </a:r>
            <a:r>
              <a:rPr lang="en-US" altLang="zh-CN" sz="1200" b="0" baseline="-250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1200" b="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zh-CN" sz="1200" b="0" baseline="-250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3 </a:t>
            </a:r>
            <a:r>
              <a:rPr lang="en-US" altLang="zh-CN" sz="1200" b="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was used to depolymerize EHL </a:t>
            </a:r>
          </a:p>
          <a:p>
            <a:endParaRPr lang="en-US" altLang="zh-CN" sz="1200" b="0" dirty="0">
              <a:latin typeface="Times New Roman" panose="02020603050405020304" pitchFamily="18" charset="0"/>
              <a:sym typeface="Times New Roman" panose="02020603050405020304" pitchFamily="18" charset="0"/>
            </a:endParaRPr>
          </a:p>
          <a:p>
            <a:r>
              <a:rPr lang="en-US" altLang="zh-CN" sz="1200" b="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In ethanol,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Complex alkylphenols  were the main products</a:t>
            </a: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3E1F5-F9EA-4EAA-988D-0295D93F7B58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882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dirty="0"/>
              <a:t>In </a:t>
            </a:r>
            <a:r>
              <a:rPr lang="en-US" altLang="zh-CN" sz="1200" b="0" dirty="0">
                <a:solidFill>
                  <a:srgbClr val="C00000"/>
                </a:solidFill>
                <a:latin typeface="Times New Roman" charset="0"/>
                <a:ea typeface="宋体" charset="0"/>
              </a:rPr>
              <a:t>cyclohexane, w</a:t>
            </a:r>
            <a:r>
              <a:rPr lang="en-US" altLang="zh-CN" b="0" dirty="0"/>
              <a:t>ith the same catalyst under the same reaction condition </a:t>
            </a:r>
          </a:p>
          <a:p>
            <a:endParaRPr lang="en-US" altLang="zh-CN" dirty="0"/>
          </a:p>
          <a:p>
            <a:pPr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en-US" altLang="zh-CN" sz="1200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The benzene rings in products was completely hydrogenated </a:t>
            </a:r>
            <a:r>
              <a:rPr lang="en-US" altLang="zh-CN" sz="1200" kern="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andhe</a:t>
            </a:r>
            <a:r>
              <a:rPr lang="en-US" altLang="zh-CN" sz="1200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O in products was completely removed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en-US" altLang="zh-CN" sz="1200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Only cycloalkanes were detected. 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3E1F5-F9EA-4EAA-988D-0295D93F7B58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2783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3E1F5-F9EA-4EAA-988D-0295D93F7B58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6314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93C313-71D4-4905-B11D-73F16E97B5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78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C313-71D4-4905-B11D-73F16E97B5A8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62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C313-71D4-4905-B11D-73F16E97B5A8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537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C313-71D4-4905-B11D-73F16E97B5A8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406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C313-71D4-4905-B11D-73F16E97B5A8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118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C313-71D4-4905-B11D-73F16E97B5A8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288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C313-71D4-4905-B11D-73F16E97B5A8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54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4585-C720-4921-906B-27D12D61B7E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98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7ABDA9F-B2A6-4A0D-86A4-2C7B42308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4555C-A679-4898-A382-848F9792DC5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EBDBD77-0010-4771-B221-1AC9FC614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1AE3A62-924D-4569-9F2C-0D4E206F4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97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D62BE-9DEE-41E8-8111-CE2A55B612E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889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34909-367B-42A2-B316-31F8B4537C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96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91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hyperlink" Target="mailto:Yongdan.li@aalto.fi" TargetMode="Externa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emf"/><Relationship Id="rId18" Type="http://schemas.openxmlformats.org/officeDocument/2006/relationships/oleObject" Target="../embeddings/oleObject9.bin"/><Relationship Id="rId26" Type="http://schemas.openxmlformats.org/officeDocument/2006/relationships/oleObject" Target="../embeddings/oleObject13.bin"/><Relationship Id="rId39" Type="http://schemas.openxmlformats.org/officeDocument/2006/relationships/image" Target="../media/image39.emf"/><Relationship Id="rId21" Type="http://schemas.openxmlformats.org/officeDocument/2006/relationships/image" Target="../media/image30.emf"/><Relationship Id="rId34" Type="http://schemas.openxmlformats.org/officeDocument/2006/relationships/oleObject" Target="../embeddings/oleObject17.bin"/><Relationship Id="rId42" Type="http://schemas.openxmlformats.org/officeDocument/2006/relationships/oleObject" Target="../embeddings/oleObject21.bin"/><Relationship Id="rId47" Type="http://schemas.openxmlformats.org/officeDocument/2006/relationships/image" Target="../media/image43.emf"/><Relationship Id="rId50" Type="http://schemas.openxmlformats.org/officeDocument/2006/relationships/oleObject" Target="../embeddings/oleObject25.bin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0.xml"/><Relationship Id="rId16" Type="http://schemas.openxmlformats.org/officeDocument/2006/relationships/oleObject" Target="../embeddings/oleObject8.bin"/><Relationship Id="rId29" Type="http://schemas.openxmlformats.org/officeDocument/2006/relationships/image" Target="../media/image34.emf"/><Relationship Id="rId11" Type="http://schemas.openxmlformats.org/officeDocument/2006/relationships/image" Target="../media/image25.emf"/><Relationship Id="rId24" Type="http://schemas.openxmlformats.org/officeDocument/2006/relationships/oleObject" Target="../embeddings/oleObject12.bin"/><Relationship Id="rId32" Type="http://schemas.openxmlformats.org/officeDocument/2006/relationships/oleObject" Target="../embeddings/oleObject16.bin"/><Relationship Id="rId37" Type="http://schemas.openxmlformats.org/officeDocument/2006/relationships/image" Target="../media/image38.emf"/><Relationship Id="rId40" Type="http://schemas.openxmlformats.org/officeDocument/2006/relationships/oleObject" Target="../embeddings/oleObject20.bin"/><Relationship Id="rId45" Type="http://schemas.openxmlformats.org/officeDocument/2006/relationships/image" Target="../media/image42.emf"/><Relationship Id="rId53" Type="http://schemas.openxmlformats.org/officeDocument/2006/relationships/image" Target="../media/image46.emf"/><Relationship Id="rId5" Type="http://schemas.openxmlformats.org/officeDocument/2006/relationships/image" Target="../media/image22.e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29.emf"/><Relationship Id="rId31" Type="http://schemas.openxmlformats.org/officeDocument/2006/relationships/image" Target="../media/image35.emf"/><Relationship Id="rId44" Type="http://schemas.openxmlformats.org/officeDocument/2006/relationships/oleObject" Target="../embeddings/oleObject22.bin"/><Relationship Id="rId52" Type="http://schemas.openxmlformats.org/officeDocument/2006/relationships/oleObject" Target="../embeddings/oleObject26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24.emf"/><Relationship Id="rId14" Type="http://schemas.openxmlformats.org/officeDocument/2006/relationships/oleObject" Target="../embeddings/oleObject7.bin"/><Relationship Id="rId22" Type="http://schemas.openxmlformats.org/officeDocument/2006/relationships/oleObject" Target="../embeddings/oleObject11.bin"/><Relationship Id="rId27" Type="http://schemas.openxmlformats.org/officeDocument/2006/relationships/image" Target="../media/image33.emf"/><Relationship Id="rId30" Type="http://schemas.openxmlformats.org/officeDocument/2006/relationships/oleObject" Target="../embeddings/oleObject15.bin"/><Relationship Id="rId35" Type="http://schemas.openxmlformats.org/officeDocument/2006/relationships/image" Target="../media/image37.emf"/><Relationship Id="rId43" Type="http://schemas.openxmlformats.org/officeDocument/2006/relationships/image" Target="../media/image41.emf"/><Relationship Id="rId48" Type="http://schemas.openxmlformats.org/officeDocument/2006/relationships/oleObject" Target="../embeddings/oleObject24.bin"/><Relationship Id="rId8" Type="http://schemas.openxmlformats.org/officeDocument/2006/relationships/oleObject" Target="../embeddings/oleObject4.bin"/><Relationship Id="rId51" Type="http://schemas.openxmlformats.org/officeDocument/2006/relationships/image" Target="../media/image45.emf"/><Relationship Id="rId3" Type="http://schemas.openxmlformats.org/officeDocument/2006/relationships/image" Target="../media/image4.png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28.emf"/><Relationship Id="rId25" Type="http://schemas.openxmlformats.org/officeDocument/2006/relationships/image" Target="../media/image32.emf"/><Relationship Id="rId33" Type="http://schemas.openxmlformats.org/officeDocument/2006/relationships/image" Target="../media/image36.emf"/><Relationship Id="rId38" Type="http://schemas.openxmlformats.org/officeDocument/2006/relationships/oleObject" Target="../embeddings/oleObject19.bin"/><Relationship Id="rId46" Type="http://schemas.openxmlformats.org/officeDocument/2006/relationships/oleObject" Target="../embeddings/oleObject23.bin"/><Relationship Id="rId20" Type="http://schemas.openxmlformats.org/officeDocument/2006/relationships/oleObject" Target="../embeddings/oleObject10.bin"/><Relationship Id="rId41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3.bin"/><Relationship Id="rId15" Type="http://schemas.openxmlformats.org/officeDocument/2006/relationships/image" Target="../media/image27.emf"/><Relationship Id="rId23" Type="http://schemas.openxmlformats.org/officeDocument/2006/relationships/image" Target="../media/image31.emf"/><Relationship Id="rId28" Type="http://schemas.openxmlformats.org/officeDocument/2006/relationships/oleObject" Target="../embeddings/oleObject14.bin"/><Relationship Id="rId36" Type="http://schemas.openxmlformats.org/officeDocument/2006/relationships/oleObject" Target="../embeddings/oleObject18.bin"/><Relationship Id="rId49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.png"/><Relationship Id="rId7" Type="http://schemas.openxmlformats.org/officeDocument/2006/relationships/image" Target="../media/image6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6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tiff"/><Relationship Id="rId5" Type="http://schemas.openxmlformats.org/officeDocument/2006/relationships/image" Target="../media/image64.tiff"/><Relationship Id="rId4" Type="http://schemas.openxmlformats.org/officeDocument/2006/relationships/image" Target="../media/image6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tiff"/><Relationship Id="rId4" Type="http://schemas.openxmlformats.org/officeDocument/2006/relationships/image" Target="../media/image68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emf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13" Type="http://schemas.openxmlformats.org/officeDocument/2006/relationships/oleObject" Target="../embeddings/oleObject32.bin"/><Relationship Id="rId18" Type="http://schemas.openxmlformats.org/officeDocument/2006/relationships/oleObject" Target="../embeddings/oleObject34.bin"/><Relationship Id="rId3" Type="http://schemas.openxmlformats.org/officeDocument/2006/relationships/image" Target="../media/image4.png"/><Relationship Id="rId21" Type="http://schemas.openxmlformats.org/officeDocument/2006/relationships/image" Target="../media/image82.emf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77.emf"/><Relationship Id="rId17" Type="http://schemas.openxmlformats.org/officeDocument/2006/relationships/image" Target="../media/image80.emf"/><Relationship Id="rId2" Type="http://schemas.openxmlformats.org/officeDocument/2006/relationships/notesSlide" Target="../notesSlides/notesSlide24.xml"/><Relationship Id="rId16" Type="http://schemas.openxmlformats.org/officeDocument/2006/relationships/oleObject" Target="../embeddings/oleObject33.bin"/><Relationship Id="rId20" Type="http://schemas.openxmlformats.org/officeDocument/2006/relationships/oleObject" Target="../embeddings/oleObject35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e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5" Type="http://schemas.openxmlformats.org/officeDocument/2006/relationships/image" Target="../media/image79.tiff"/><Relationship Id="rId10" Type="http://schemas.openxmlformats.org/officeDocument/2006/relationships/image" Target="../media/image76.emf"/><Relationship Id="rId19" Type="http://schemas.openxmlformats.org/officeDocument/2006/relationships/image" Target="../media/image81.emf"/><Relationship Id="rId4" Type="http://schemas.openxmlformats.org/officeDocument/2006/relationships/chart" Target="../charts/chart1.xml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7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tiff"/><Relationship Id="rId3" Type="http://schemas.openxmlformats.org/officeDocument/2006/relationships/image" Target="../media/image85.jpg"/><Relationship Id="rId7" Type="http://schemas.openxmlformats.org/officeDocument/2006/relationships/image" Target="../media/image88.t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tiff"/><Relationship Id="rId5" Type="http://schemas.openxmlformats.org/officeDocument/2006/relationships/image" Target="../media/image4.png"/><Relationship Id="rId4" Type="http://schemas.openxmlformats.org/officeDocument/2006/relationships/image" Target="../media/image8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tif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13" Type="http://schemas.openxmlformats.org/officeDocument/2006/relationships/oleObject" Target="../embeddings/oleObject40.bin"/><Relationship Id="rId18" Type="http://schemas.openxmlformats.org/officeDocument/2006/relationships/image" Target="../media/image99.emf"/><Relationship Id="rId26" Type="http://schemas.openxmlformats.org/officeDocument/2006/relationships/image" Target="../media/image103.emf"/><Relationship Id="rId3" Type="http://schemas.openxmlformats.org/officeDocument/2006/relationships/image" Target="../media/image4.png"/><Relationship Id="rId21" Type="http://schemas.openxmlformats.org/officeDocument/2006/relationships/oleObject" Target="../embeddings/oleObject44.bin"/><Relationship Id="rId7" Type="http://schemas.openxmlformats.org/officeDocument/2006/relationships/oleObject" Target="../embeddings/oleObject37.bin"/><Relationship Id="rId12" Type="http://schemas.openxmlformats.org/officeDocument/2006/relationships/image" Target="../media/image96.emf"/><Relationship Id="rId17" Type="http://schemas.openxmlformats.org/officeDocument/2006/relationships/oleObject" Target="../embeddings/oleObject42.bin"/><Relationship Id="rId25" Type="http://schemas.openxmlformats.org/officeDocument/2006/relationships/oleObject" Target="../embeddings/oleObject46.bin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98.emf"/><Relationship Id="rId20" Type="http://schemas.openxmlformats.org/officeDocument/2006/relationships/image" Target="../media/image10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emf"/><Relationship Id="rId11" Type="http://schemas.openxmlformats.org/officeDocument/2006/relationships/oleObject" Target="../embeddings/oleObject39.bin"/><Relationship Id="rId24" Type="http://schemas.openxmlformats.org/officeDocument/2006/relationships/image" Target="../media/image102.emf"/><Relationship Id="rId5" Type="http://schemas.openxmlformats.org/officeDocument/2006/relationships/oleObject" Target="../embeddings/oleObject36.bin"/><Relationship Id="rId15" Type="http://schemas.openxmlformats.org/officeDocument/2006/relationships/oleObject" Target="../embeddings/oleObject41.bin"/><Relationship Id="rId23" Type="http://schemas.openxmlformats.org/officeDocument/2006/relationships/oleObject" Target="../embeddings/oleObject45.bin"/><Relationship Id="rId28" Type="http://schemas.openxmlformats.org/officeDocument/2006/relationships/image" Target="../media/image104.emf"/><Relationship Id="rId10" Type="http://schemas.openxmlformats.org/officeDocument/2006/relationships/image" Target="../media/image95.emf"/><Relationship Id="rId19" Type="http://schemas.openxmlformats.org/officeDocument/2006/relationships/oleObject" Target="../embeddings/oleObject43.bin"/><Relationship Id="rId4" Type="http://schemas.openxmlformats.org/officeDocument/2006/relationships/image" Target="../media/image92.tiff"/><Relationship Id="rId9" Type="http://schemas.openxmlformats.org/officeDocument/2006/relationships/oleObject" Target="../embeddings/oleObject38.bin"/><Relationship Id="rId14" Type="http://schemas.openxmlformats.org/officeDocument/2006/relationships/image" Target="../media/image97.emf"/><Relationship Id="rId22" Type="http://schemas.openxmlformats.org/officeDocument/2006/relationships/image" Target="../media/image101.emf"/><Relationship Id="rId27" Type="http://schemas.openxmlformats.org/officeDocument/2006/relationships/oleObject" Target="../embeddings/oleObject47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tiff"/><Relationship Id="rId4" Type="http://schemas.openxmlformats.org/officeDocument/2006/relationships/image" Target="../media/image105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tiff"/><Relationship Id="rId4" Type="http://schemas.openxmlformats.org/officeDocument/2006/relationships/image" Target="../media/image107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13" Type="http://schemas.openxmlformats.org/officeDocument/2006/relationships/image" Target="../media/image115.emf"/><Relationship Id="rId3" Type="http://schemas.openxmlformats.org/officeDocument/2006/relationships/image" Target="../media/image4.png"/><Relationship Id="rId7" Type="http://schemas.openxmlformats.org/officeDocument/2006/relationships/image" Target="../media/image112.emf"/><Relationship Id="rId12" Type="http://schemas.openxmlformats.org/officeDocument/2006/relationships/oleObject" Target="../embeddings/oleObject52.bin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49.bin"/><Relationship Id="rId11" Type="http://schemas.openxmlformats.org/officeDocument/2006/relationships/image" Target="../media/image114.emf"/><Relationship Id="rId5" Type="http://schemas.openxmlformats.org/officeDocument/2006/relationships/image" Target="../media/image111.emf"/><Relationship Id="rId15" Type="http://schemas.openxmlformats.org/officeDocument/2006/relationships/image" Target="../media/image116.emf"/><Relationship Id="rId10" Type="http://schemas.openxmlformats.org/officeDocument/2006/relationships/oleObject" Target="../embeddings/oleObject51.bin"/><Relationship Id="rId4" Type="http://schemas.openxmlformats.org/officeDocument/2006/relationships/oleObject" Target="../embeddings/oleObject48.bin"/><Relationship Id="rId9" Type="http://schemas.openxmlformats.org/officeDocument/2006/relationships/image" Target="../media/image113.emf"/><Relationship Id="rId14" Type="http://schemas.openxmlformats.org/officeDocument/2006/relationships/oleObject" Target="../embeddings/oleObject5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.jpg"/><Relationship Id="rId7" Type="http://schemas.openxmlformats.org/officeDocument/2006/relationships/image" Target="../media/image118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openxmlformats.org/officeDocument/2006/relationships/hyperlink" Target="http://www.ehlcathol.eu/" TargetMode="External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673913" y="3363456"/>
            <a:ext cx="1631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Yongdan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Li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3AB9A8C-49AD-4310-A932-8782E136B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22702"/>
            <a:ext cx="971600" cy="8258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7618AA9-94C4-491A-A9C5-2EB2A0D61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3429000"/>
            <a:ext cx="3700021" cy="2468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673913" y="3933056"/>
            <a:ext cx="42658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i-FI" altLang="zh-CN" sz="1400" i="1" dirty="0">
                <a:solidFill>
                  <a:prstClr val="black"/>
                </a:solidFill>
                <a:latin typeface="Georgia" panose="02040502050405020303" pitchFamily="18" charset="0"/>
                <a:ea typeface="黑体" pitchFamily="49" charset="-122"/>
                <a:cs typeface="Times New Roman" panose="02020603050405020304" pitchFamily="18" charset="0"/>
              </a:rPr>
              <a:t>Professor of Industrial </a:t>
            </a:r>
            <a:r>
              <a:rPr lang="fi-FI" altLang="zh-CN" sz="1400" i="1" dirty="0" err="1">
                <a:solidFill>
                  <a:prstClr val="black"/>
                </a:solidFill>
                <a:latin typeface="Georgia" panose="02040502050405020303" pitchFamily="18" charset="0"/>
                <a:ea typeface="黑体" pitchFamily="49" charset="-122"/>
                <a:cs typeface="Times New Roman" panose="02020603050405020304" pitchFamily="18" charset="0"/>
              </a:rPr>
              <a:t>Chemistry</a:t>
            </a:r>
            <a:endParaRPr lang="fi-FI" altLang="zh-CN" sz="1400" i="1" dirty="0">
              <a:solidFill>
                <a:prstClr val="black"/>
              </a:solidFill>
              <a:latin typeface="Georgia" panose="02040502050405020303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i-FI" altLang="zh-CN" sz="1400" i="1" dirty="0">
                <a:solidFill>
                  <a:prstClr val="black"/>
                </a:solidFill>
                <a:latin typeface="Georgia" panose="02040502050405020303" pitchFamily="18" charset="0"/>
                <a:ea typeface="黑体" pitchFamily="49" charset="-122"/>
                <a:cs typeface="Times New Roman" panose="02020603050405020304" pitchFamily="18" charset="0"/>
              </a:rPr>
              <a:t>Department of Chemical and </a:t>
            </a:r>
          </a:p>
          <a:p>
            <a:pPr>
              <a:defRPr/>
            </a:pPr>
            <a:r>
              <a:rPr lang="fi-FI" altLang="zh-CN" sz="1400" i="1" dirty="0">
                <a:solidFill>
                  <a:prstClr val="black"/>
                </a:solidFill>
                <a:latin typeface="Georgia" panose="02040502050405020303" pitchFamily="18" charset="0"/>
                <a:ea typeface="黑体" pitchFamily="49" charset="-122"/>
                <a:cs typeface="Times New Roman" panose="02020603050405020304" pitchFamily="18" charset="0"/>
              </a:rPr>
              <a:t>Metallurgical Engineering</a:t>
            </a:r>
            <a:endParaRPr lang="en-US" altLang="zh-CN" sz="1400" i="1" dirty="0">
              <a:solidFill>
                <a:prstClr val="black"/>
              </a:solidFill>
              <a:latin typeface="Georgia" panose="02040502050405020303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1400" i="1" dirty="0">
                <a:solidFill>
                  <a:prstClr val="black"/>
                </a:solidFill>
                <a:latin typeface="Georgia" panose="02040502050405020303" pitchFamily="18" charset="0"/>
                <a:ea typeface="黑体" pitchFamily="49" charset="-122"/>
                <a:cs typeface="Times New Roman" panose="02020603050405020304" pitchFamily="18" charset="0"/>
              </a:rPr>
              <a:t>School of Chemical Technology</a:t>
            </a:r>
          </a:p>
          <a:p>
            <a:pPr>
              <a:defRPr/>
            </a:pPr>
            <a:r>
              <a:rPr lang="fi-FI" altLang="zh-CN" sz="1400" i="1" dirty="0">
                <a:solidFill>
                  <a:prstClr val="black"/>
                </a:solidFill>
                <a:latin typeface="Georgia" panose="02040502050405020303" pitchFamily="18" charset="0"/>
                <a:ea typeface="黑体" pitchFamily="49" charset="-122"/>
                <a:cs typeface="Times New Roman" panose="02020603050405020304" pitchFamily="18" charset="0"/>
              </a:rPr>
              <a:t>Aalto University</a:t>
            </a:r>
            <a:endParaRPr lang="en-US" altLang="zh-CN" sz="1400" i="1" dirty="0">
              <a:solidFill>
                <a:prstClr val="black"/>
              </a:solidFill>
              <a:latin typeface="Georgia" panose="02040502050405020303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1400" i="1" dirty="0">
                <a:solidFill>
                  <a:prstClr val="black"/>
                </a:solidFill>
                <a:latin typeface="Georgia" panose="02040502050405020303" pitchFamily="18" charset="0"/>
                <a:ea typeface="黑体" pitchFamily="49" charset="-122"/>
                <a:cs typeface="Times New Roman" panose="02020603050405020304" pitchFamily="18" charset="0"/>
              </a:rPr>
              <a:t>Email: </a:t>
            </a:r>
            <a:r>
              <a:rPr lang="en-US" altLang="zh-CN" sz="1400" i="1" dirty="0">
                <a:solidFill>
                  <a:prstClr val="black"/>
                </a:solidFill>
                <a:latin typeface="Georgia" panose="02040502050405020303" pitchFamily="18" charset="0"/>
                <a:ea typeface="黑体" pitchFamily="49" charset="-122"/>
                <a:cs typeface="Times New Roman" panose="02020603050405020304" pitchFamily="18" charset="0"/>
                <a:hlinkClick r:id="rId5"/>
              </a:rPr>
              <a:t>Yongdan.li@aalto.fi</a:t>
            </a:r>
            <a:endParaRPr lang="en-US" altLang="zh-CN" sz="1400" i="1" dirty="0">
              <a:solidFill>
                <a:prstClr val="black"/>
              </a:solidFill>
              <a:latin typeface="Georgia" panose="02040502050405020303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CN" sz="1400" i="1" dirty="0">
              <a:solidFill>
                <a:prstClr val="black"/>
              </a:solidFill>
              <a:latin typeface="Georgia" panose="02040502050405020303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1400" i="1" dirty="0">
                <a:solidFill>
                  <a:prstClr val="black"/>
                </a:solidFill>
                <a:latin typeface="Georgia" panose="02040502050405020303" pitchFamily="18" charset="0"/>
                <a:ea typeface="黑体" pitchFamily="49" charset="-122"/>
                <a:cs typeface="Times New Roman" panose="02020603050405020304" pitchFamily="18" charset="0"/>
              </a:rPr>
              <a:t>And</a:t>
            </a:r>
          </a:p>
          <a:p>
            <a:pPr>
              <a:defRPr/>
            </a:pPr>
            <a:r>
              <a:rPr lang="en-US" altLang="zh-CN" sz="1400" i="1" dirty="0">
                <a:solidFill>
                  <a:prstClr val="black"/>
                </a:solidFill>
                <a:latin typeface="Georgia" panose="02040502050405020303" pitchFamily="18" charset="0"/>
                <a:ea typeface="黑体" pitchFamily="49" charset="-122"/>
                <a:cs typeface="Times New Roman" panose="02020603050405020304" pitchFamily="18" charset="0"/>
              </a:rPr>
              <a:t>Adjunct Chair Professor of Industrial Catalysis</a:t>
            </a:r>
          </a:p>
          <a:p>
            <a:pPr>
              <a:defRPr/>
            </a:pPr>
            <a:r>
              <a:rPr lang="en-US" altLang="zh-CN" sz="1400" i="1" dirty="0">
                <a:solidFill>
                  <a:prstClr val="black"/>
                </a:solidFill>
                <a:latin typeface="Georgia" panose="02040502050405020303" pitchFamily="18" charset="0"/>
                <a:ea typeface="黑体" pitchFamily="49" charset="-122"/>
                <a:cs typeface="Times New Roman" panose="02020603050405020304" pitchFamily="18" charset="0"/>
              </a:rPr>
              <a:t>Tianjin University</a:t>
            </a:r>
          </a:p>
          <a:p>
            <a:pPr>
              <a:defRPr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55304" y="1247713"/>
            <a:ext cx="9437552" cy="1210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altLang="zh-CN" sz="3600" b="0" i="0" dirty="0">
                <a:solidFill>
                  <a:srgbClr val="201F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Chemical and fuel commodities through catalytic solvolysis of lignin</a:t>
            </a:r>
            <a:endParaRPr lang="zh-CN" altLang="en-US" sz="3600" b="1" dirty="0">
              <a:solidFill>
                <a:prstClr val="black"/>
              </a:solidFill>
              <a:latin typeface="Times New Roman" panose="02020603050405020304" pitchFamily="18" charset="0"/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11" name="图片 6" descr="天津大学校徽.jpg">
            <a:extLst>
              <a:ext uri="{FF2B5EF4-FFF2-40B4-BE49-F238E27FC236}">
                <a16:creationId xmlns:a16="http://schemas.microsoft.com/office/drawing/2014/main" id="{FE562DAF-68FB-46FC-8A7F-22B6D434A4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353" y="44624"/>
            <a:ext cx="2057295" cy="59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EEF885F-0081-4D31-B863-01017DFEE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8961" y="6385339"/>
            <a:ext cx="2844800" cy="365125"/>
          </a:xfrm>
        </p:spPr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74D52-4EC7-48A6-A778-7F18D322E916}"/>
              </a:ext>
            </a:extLst>
          </p:cNvPr>
          <p:cNvSpPr txBox="1"/>
          <p:nvPr/>
        </p:nvSpPr>
        <p:spPr>
          <a:xfrm>
            <a:off x="3143672" y="2641584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presentation on celebrating the 40</a:t>
            </a:r>
            <a:r>
              <a:rPr lang="en-US" baseline="30000" dirty="0"/>
              <a:t>th</a:t>
            </a:r>
            <a:r>
              <a:rPr lang="en-US" dirty="0"/>
              <a:t> anniversary of CACS</a:t>
            </a:r>
          </a:p>
        </p:txBody>
      </p:sp>
    </p:spTree>
    <p:extLst>
      <p:ext uri="{BB962C8B-B14F-4D97-AF65-F5344CB8AC3E}">
        <p14:creationId xmlns:p14="http://schemas.microsoft.com/office/powerpoint/2010/main" val="2710453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1"/>
          <p:cNvGrpSpPr>
            <a:grpSpLocks/>
          </p:cNvGrpSpPr>
          <p:nvPr/>
        </p:nvGrpSpPr>
        <p:grpSpPr bwMode="auto">
          <a:xfrm>
            <a:off x="1828800" y="785083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3" name="Group 192"/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33" name="Rectangle 193"/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194"/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2" name="Picture 195" descr="Untitled-4 cop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16" name="Rectangle 2"/>
          <p:cNvSpPr txBox="1">
            <a:spLocks noRot="1" noChangeArrowheads="1"/>
          </p:cNvSpPr>
          <p:nvPr/>
        </p:nvSpPr>
        <p:spPr bwMode="auto">
          <a:xfrm>
            <a:off x="1714129" y="159296"/>
            <a:ext cx="888820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Ethanolysis of Kraft lignin over MoC</a:t>
            </a:r>
            <a:r>
              <a:rPr lang="en-US" altLang="zh-CN" sz="2800" b="1" baseline="-25000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1-x</a:t>
            </a: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/AC</a:t>
            </a:r>
          </a:p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 </a:t>
            </a:r>
          </a:p>
          <a:p>
            <a:pPr>
              <a:defRPr/>
            </a:pPr>
            <a:endParaRPr lang="en-US" altLang="zh-CN" sz="2800" b="1" dirty="0">
              <a:solidFill>
                <a:prstClr val="black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pic>
        <p:nvPicPr>
          <p:cNvPr id="31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376" y="3501009"/>
            <a:ext cx="470468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文本框 12"/>
          <p:cNvSpPr txBox="1">
            <a:spLocks noChangeArrowheads="1"/>
          </p:cNvSpPr>
          <p:nvPr/>
        </p:nvSpPr>
        <p:spPr bwMode="auto">
          <a:xfrm>
            <a:off x="7019280" y="1754232"/>
            <a:ext cx="303716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2800" b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APB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400" b="0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Arenes</a:t>
            </a:r>
            <a:r>
              <a:rPr lang="en-US" altLang="zh-CN" sz="1400" b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phenols and benzyl alcohols</a:t>
            </a:r>
            <a:endParaRPr lang="zh-CN" altLang="en-US" sz="1400" b="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4" name="文本框 3"/>
          <p:cNvSpPr txBox="1"/>
          <p:nvPr/>
        </p:nvSpPr>
        <p:spPr>
          <a:xfrm>
            <a:off x="4007768" y="1196752"/>
            <a:ext cx="2736304" cy="9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280 </a:t>
            </a:r>
            <a:r>
              <a:rPr lang="en-US" altLang="zh-CN" sz="2000" baseline="30000" dirty="0">
                <a:solidFill>
                  <a:prstClr val="black"/>
                </a:solidFill>
                <a:latin typeface="Times New Roman" panose="02020603050405020304" pitchFamily="18" charset="0"/>
              </a:rPr>
              <a:t>o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C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， 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6 h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Ethanol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MoC</a:t>
            </a:r>
            <a:r>
              <a:rPr lang="en-US" altLang="zh-CN" sz="2000" baseline="-25000" dirty="0">
                <a:solidFill>
                  <a:prstClr val="black"/>
                </a:solidFill>
                <a:latin typeface="Times New Roman" panose="02020603050405020304" pitchFamily="18" charset="0"/>
              </a:rPr>
              <a:t>1-X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/AC</a:t>
            </a:r>
            <a:endParaRPr lang="zh-CN" altLang="en-U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" name="矩形 9"/>
          <p:cNvSpPr>
            <a:spLocks noChangeArrowheads="1"/>
          </p:cNvSpPr>
          <p:nvPr/>
        </p:nvSpPr>
        <p:spPr bwMode="auto">
          <a:xfrm>
            <a:off x="7186700" y="1021396"/>
            <a:ext cx="2824957" cy="720725"/>
          </a:xfrm>
          <a:prstGeom prst="rect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800" b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7" name="矩形 10"/>
          <p:cNvSpPr>
            <a:spLocks noChangeArrowheads="1"/>
          </p:cNvSpPr>
          <p:nvPr/>
        </p:nvSpPr>
        <p:spPr bwMode="auto">
          <a:xfrm>
            <a:off x="7186700" y="1742120"/>
            <a:ext cx="2824957" cy="750776"/>
          </a:xfrm>
          <a:prstGeom prst="rect">
            <a:avLst/>
          </a:prstGeom>
          <a:noFill/>
          <a:ln w="9525">
            <a:solidFill>
              <a:srgbClr val="EF8B4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800" b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9" name="文本框 11"/>
          <p:cNvSpPr txBox="1">
            <a:spLocks noChangeArrowheads="1"/>
          </p:cNvSpPr>
          <p:nvPr/>
        </p:nvSpPr>
        <p:spPr bwMode="auto">
          <a:xfrm>
            <a:off x="7403517" y="1021297"/>
            <a:ext cx="23034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2800" b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HAE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400" b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Higher alcohols and esters</a:t>
            </a:r>
            <a:endParaRPr lang="zh-CN" altLang="en-US" sz="1400" b="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50" name="直接箭头连接符 14"/>
          <p:cNvCxnSpPr>
            <a:cxnSpLocks noChangeShapeType="1"/>
          </p:cNvCxnSpPr>
          <p:nvPr/>
        </p:nvCxnSpPr>
        <p:spPr bwMode="auto">
          <a:xfrm>
            <a:off x="2603525" y="3861048"/>
            <a:ext cx="1764580" cy="0"/>
          </a:xfrm>
          <a:prstGeom prst="straightConnector1">
            <a:avLst/>
          </a:prstGeom>
          <a:noFill/>
          <a:ln w="9525">
            <a:solidFill>
              <a:srgbClr val="ED7F34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直接箭头连接符 19"/>
          <p:cNvCxnSpPr>
            <a:cxnSpLocks noChangeShapeType="1"/>
          </p:cNvCxnSpPr>
          <p:nvPr/>
        </p:nvCxnSpPr>
        <p:spPr bwMode="auto">
          <a:xfrm>
            <a:off x="4368106" y="3861048"/>
            <a:ext cx="1439863" cy="0"/>
          </a:xfrm>
          <a:prstGeom prst="straightConnector1">
            <a:avLst/>
          </a:prstGeom>
          <a:noFill/>
          <a:ln w="9525">
            <a:solidFill>
              <a:srgbClr val="EF8B47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" name="矩形 21"/>
          <p:cNvSpPr>
            <a:spLocks noChangeArrowheads="1"/>
          </p:cNvSpPr>
          <p:nvPr/>
        </p:nvSpPr>
        <p:spPr bwMode="auto">
          <a:xfrm>
            <a:off x="3046190" y="3399086"/>
            <a:ext cx="817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b="0" dirty="0">
                <a:solidFill>
                  <a:srgbClr val="EF8B47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HAE</a:t>
            </a:r>
          </a:p>
        </p:txBody>
      </p:sp>
      <p:sp>
        <p:nvSpPr>
          <p:cNvPr id="53" name="矩形 22"/>
          <p:cNvSpPr>
            <a:spLocks noChangeArrowheads="1"/>
          </p:cNvSpPr>
          <p:nvPr/>
        </p:nvSpPr>
        <p:spPr bwMode="auto">
          <a:xfrm>
            <a:off x="4735712" y="3399086"/>
            <a:ext cx="784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b="0" dirty="0">
                <a:solidFill>
                  <a:srgbClr val="EF8B47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APB</a:t>
            </a:r>
          </a:p>
        </p:txBody>
      </p:sp>
      <p:sp>
        <p:nvSpPr>
          <p:cNvPr id="54" name="文本框 23"/>
          <p:cNvSpPr txBox="1">
            <a:spLocks noChangeArrowheads="1"/>
          </p:cNvSpPr>
          <p:nvPr/>
        </p:nvSpPr>
        <p:spPr bwMode="auto">
          <a:xfrm>
            <a:off x="6744072" y="3573016"/>
            <a:ext cx="4704688" cy="188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ED7F34"/>
              </a:buClr>
              <a:buFont typeface="Wingdings" panose="05000000000000000000" pitchFamily="2" charset="2"/>
              <a:buChar char="Ø"/>
            </a:pPr>
            <a:r>
              <a:rPr lang="en-US" altLang="zh-CN" sz="2000" b="0" dirty="0">
                <a:latin typeface="Times New Roman" panose="02020603050405020304" pitchFamily="18" charset="0"/>
                <a:ea typeface="宋体" panose="02010600030101010101" pitchFamily="2" charset="-122"/>
              </a:rPr>
              <a:t>84 peaks related to Kraft lignin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ED7F34"/>
              </a:buClr>
              <a:buFont typeface="Wingdings" panose="05000000000000000000" pitchFamily="2" charset="2"/>
              <a:buChar char="Ø"/>
            </a:pPr>
            <a:r>
              <a:rPr lang="en-US" altLang="zh-CN" sz="2000" b="0" dirty="0">
                <a:latin typeface="Times New Roman" panose="02020603050405020304" pitchFamily="18" charset="0"/>
                <a:ea typeface="宋体" panose="02010600030101010101" pitchFamily="2" charset="-122"/>
              </a:rPr>
              <a:t>52 peaks are qualified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ED7F34"/>
              </a:buClr>
              <a:buFont typeface="Wingdings" panose="05000000000000000000" pitchFamily="2" charset="2"/>
              <a:buChar char="Ø"/>
            </a:pPr>
            <a:r>
              <a:rPr lang="en-US" altLang="zh-CN" sz="2000" b="0" dirty="0">
                <a:latin typeface="Times New Roman" panose="02020603050405020304" pitchFamily="18" charset="0"/>
                <a:ea typeface="宋体" panose="02010600030101010101" pitchFamily="2" charset="-122"/>
              </a:rPr>
              <a:t>25 peaks are quantified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ED7F34"/>
              </a:buClr>
              <a:buFont typeface="Wingdings" panose="05000000000000000000" pitchFamily="2" charset="2"/>
              <a:buChar char="Ø"/>
            </a:pPr>
            <a:r>
              <a:rPr lang="en-US" altLang="zh-CN" sz="2000" b="0" dirty="0">
                <a:latin typeface="Times New Roman" panose="02020603050405020304" pitchFamily="18" charset="0"/>
                <a:ea typeface="宋体" panose="02010600030101010101" pitchFamily="2" charset="-122"/>
              </a:rPr>
              <a:t>32 peaks are still unknown</a:t>
            </a:r>
            <a:endParaRPr lang="zh-CN" altLang="en-US" sz="2000" b="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5" name="文本框 1"/>
          <p:cNvSpPr txBox="1">
            <a:spLocks noChangeArrowheads="1"/>
          </p:cNvSpPr>
          <p:nvPr/>
        </p:nvSpPr>
        <p:spPr bwMode="auto">
          <a:xfrm>
            <a:off x="6456040" y="2708920"/>
            <a:ext cx="120080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2000" b="0" dirty="0">
                <a:solidFill>
                  <a:srgbClr val="ED7F3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No char</a:t>
            </a:r>
            <a:endParaRPr lang="zh-CN" altLang="en-US" sz="2000" b="0" dirty="0">
              <a:solidFill>
                <a:srgbClr val="ED7F34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6" name="文本框 1"/>
          <p:cNvSpPr txBox="1"/>
          <p:nvPr/>
        </p:nvSpPr>
        <p:spPr>
          <a:xfrm>
            <a:off x="1847528" y="1465206"/>
            <a:ext cx="1737420" cy="830997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kern="0" dirty="0">
                <a:solidFill>
                  <a:prstClr val="black"/>
                </a:solidFill>
                <a:latin typeface="Times New Roman" panose="02020603050405020304" pitchFamily="18" charset="0"/>
              </a:rPr>
              <a:t>Kraft Lignin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kern="0" dirty="0">
                <a:solidFill>
                  <a:prstClr val="black"/>
                </a:solidFill>
                <a:latin typeface="Times New Roman" panose="02020603050405020304" pitchFamily="18" charset="0"/>
              </a:rPr>
              <a:t>       (Sigma)</a:t>
            </a:r>
            <a:endParaRPr lang="zh-CN" altLang="en-US" sz="2400" kern="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" name="右箭头 56"/>
          <p:cNvSpPr/>
          <p:nvPr/>
        </p:nvSpPr>
        <p:spPr>
          <a:xfrm>
            <a:off x="4151785" y="1664816"/>
            <a:ext cx="2435101" cy="108000"/>
          </a:xfrm>
          <a:prstGeom prst="rightArrow">
            <a:avLst/>
          </a:prstGeom>
          <a:solidFill>
            <a:sysClr val="windowText" lastClr="000000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729" y="1124744"/>
            <a:ext cx="450581" cy="1260000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9740" y="1124744"/>
            <a:ext cx="434372" cy="1260000"/>
          </a:xfrm>
          <a:prstGeom prst="rect">
            <a:avLst/>
          </a:prstGeom>
        </p:spPr>
      </p:pic>
      <p:sp>
        <p:nvSpPr>
          <p:cNvPr id="60" name="下箭头 59"/>
          <p:cNvSpPr/>
          <p:nvPr/>
        </p:nvSpPr>
        <p:spPr>
          <a:xfrm>
            <a:off x="6816080" y="2420888"/>
            <a:ext cx="143520" cy="360000"/>
          </a:xfrm>
          <a:prstGeom prst="downArrow">
            <a:avLst/>
          </a:prstGeom>
          <a:solidFill>
            <a:srgbClr val="EF8B47"/>
          </a:solidFill>
          <a:ln w="12700" cap="flat" cmpd="sng" algn="ctr">
            <a:solidFill>
              <a:srgbClr val="ED7F3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61" name="下箭头 60"/>
          <p:cNvSpPr/>
          <p:nvPr/>
        </p:nvSpPr>
        <p:spPr>
          <a:xfrm>
            <a:off x="3791744" y="2420888"/>
            <a:ext cx="143520" cy="360000"/>
          </a:xfrm>
          <a:prstGeom prst="downArrow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62" name="文本框 1"/>
          <p:cNvSpPr txBox="1">
            <a:spLocks noChangeArrowheads="1"/>
          </p:cNvSpPr>
          <p:nvPr/>
        </p:nvSpPr>
        <p:spPr bwMode="auto">
          <a:xfrm>
            <a:off x="3287392" y="2708920"/>
            <a:ext cx="1152425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2000" b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Insoluble</a:t>
            </a:r>
            <a:endParaRPr lang="zh-CN" altLang="en-US" sz="2000" b="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3" name="Rectangle 1"/>
          <p:cNvSpPr>
            <a:spLocks noChangeArrowheads="1"/>
          </p:cNvSpPr>
          <p:nvPr/>
        </p:nvSpPr>
        <p:spPr bwMode="auto">
          <a:xfrm>
            <a:off x="1775520" y="6021288"/>
            <a:ext cx="60486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zh-CN" sz="2000" b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Overall yield of quantified products 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1.64 g/g </a:t>
            </a:r>
            <a:r>
              <a:rPr lang="en-US" altLang="zh-CN" sz="2000" b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lignin.</a:t>
            </a:r>
            <a:r>
              <a:rPr lang="zh-CN" altLang="en-US" sz="2000" b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en-US" altLang="zh-CN" sz="2000" b="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4" name="矩形 12"/>
          <p:cNvSpPr>
            <a:spLocks noChangeArrowheads="1"/>
          </p:cNvSpPr>
          <p:nvPr/>
        </p:nvSpPr>
        <p:spPr bwMode="auto">
          <a:xfrm>
            <a:off x="6960294" y="6453337"/>
            <a:ext cx="403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i="1" kern="0" dirty="0" err="1">
                <a:solidFill>
                  <a:prstClr val="black"/>
                </a:solidFill>
              </a:rPr>
              <a:t>Angew</a:t>
            </a:r>
            <a:r>
              <a:rPr lang="en-US" altLang="zh-CN" sz="1400" i="1" kern="0" dirty="0">
                <a:solidFill>
                  <a:prstClr val="black"/>
                </a:solidFill>
              </a:rPr>
              <a:t>. Chem. Int. Ed.</a:t>
            </a:r>
            <a:r>
              <a:rPr lang="en-US" altLang="zh-CN" sz="1400" kern="0" dirty="0">
                <a:solidFill>
                  <a:prstClr val="black"/>
                </a:solidFill>
              </a:rPr>
              <a:t>, </a:t>
            </a:r>
            <a:r>
              <a:rPr lang="en-US" altLang="zh-CN" sz="1400" b="1" kern="0" dirty="0">
                <a:solidFill>
                  <a:prstClr val="black"/>
                </a:solidFill>
              </a:rPr>
              <a:t>2014</a:t>
            </a:r>
            <a:r>
              <a:rPr lang="en-US" altLang="zh-CN" sz="1400" kern="0" dirty="0">
                <a:solidFill>
                  <a:prstClr val="black"/>
                </a:solidFill>
              </a:rPr>
              <a:t>, 126, 7438-7443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5D08CDF-E8C8-4B75-B6F2-28247E6EE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31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1"/>
          <p:cNvGrpSpPr>
            <a:grpSpLocks/>
          </p:cNvGrpSpPr>
          <p:nvPr/>
        </p:nvGrpSpPr>
        <p:grpSpPr bwMode="auto">
          <a:xfrm>
            <a:off x="1828800" y="785083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3" name="Group 192"/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33" name="Rectangle 193"/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194"/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2" name="Picture 195" descr="Untitled-4 cop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16" name="Rectangle 2"/>
          <p:cNvSpPr txBox="1">
            <a:spLocks noRot="1" noChangeArrowheads="1"/>
          </p:cNvSpPr>
          <p:nvPr/>
        </p:nvSpPr>
        <p:spPr bwMode="auto">
          <a:xfrm>
            <a:off x="1714129" y="159296"/>
            <a:ext cx="888820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Ethanolysis of Kraft lignin over MoC</a:t>
            </a:r>
            <a:r>
              <a:rPr lang="en-US" altLang="zh-CN" sz="2800" b="1" baseline="-25000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1-x</a:t>
            </a: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/AC</a:t>
            </a:r>
          </a:p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 </a:t>
            </a:r>
          </a:p>
          <a:p>
            <a:pPr>
              <a:defRPr/>
            </a:pPr>
            <a:endParaRPr lang="en-US" altLang="zh-CN" sz="2800" b="1" dirty="0">
              <a:solidFill>
                <a:prstClr val="black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64" name="矩形 12"/>
          <p:cNvSpPr>
            <a:spLocks noChangeArrowheads="1"/>
          </p:cNvSpPr>
          <p:nvPr/>
        </p:nvSpPr>
        <p:spPr bwMode="auto">
          <a:xfrm>
            <a:off x="6960294" y="6453337"/>
            <a:ext cx="403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i="1" kern="0" dirty="0" err="1">
                <a:solidFill>
                  <a:prstClr val="black"/>
                </a:solidFill>
              </a:rPr>
              <a:t>Angew</a:t>
            </a:r>
            <a:r>
              <a:rPr lang="en-US" altLang="zh-CN" sz="1400" i="1" kern="0" dirty="0">
                <a:solidFill>
                  <a:prstClr val="black"/>
                </a:solidFill>
              </a:rPr>
              <a:t>. Chem. Int. Ed.</a:t>
            </a:r>
            <a:r>
              <a:rPr lang="en-US" altLang="zh-CN" sz="1400" kern="0" dirty="0">
                <a:solidFill>
                  <a:prstClr val="black"/>
                </a:solidFill>
              </a:rPr>
              <a:t>,</a:t>
            </a:r>
            <a:r>
              <a:rPr lang="en-US" altLang="zh-CN" sz="1400" i="1" kern="0" dirty="0">
                <a:solidFill>
                  <a:prstClr val="black"/>
                </a:solidFill>
              </a:rPr>
              <a:t> </a:t>
            </a:r>
            <a:r>
              <a:rPr lang="en-US" altLang="zh-CN" sz="1400" b="1" kern="0" dirty="0">
                <a:solidFill>
                  <a:prstClr val="black"/>
                </a:solidFill>
              </a:rPr>
              <a:t>2014</a:t>
            </a:r>
            <a:r>
              <a:rPr lang="en-US" altLang="zh-CN" sz="1400" kern="0" dirty="0">
                <a:solidFill>
                  <a:prstClr val="black"/>
                </a:solidFill>
              </a:rPr>
              <a:t>, 126, 7438-7443</a:t>
            </a:r>
          </a:p>
        </p:txBody>
      </p:sp>
      <p:sp>
        <p:nvSpPr>
          <p:cNvPr id="35" name="Rectangle 10"/>
          <p:cNvSpPr>
            <a:spLocks noChangeArrowheads="1"/>
          </p:cNvSpPr>
          <p:nvPr/>
        </p:nvSpPr>
        <p:spPr bwMode="auto">
          <a:xfrm>
            <a:off x="2135561" y="5924129"/>
            <a:ext cx="7705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indent="-4572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XRD pattern (A) and TEM image (B) of the α-MoC</a:t>
            </a:r>
            <a:r>
              <a:rPr lang="en-US" altLang="zh-CN" sz="20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1-x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 /AC.</a:t>
            </a:r>
          </a:p>
        </p:txBody>
      </p:sp>
      <p:pic>
        <p:nvPicPr>
          <p:cNvPr id="3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211" y="1268761"/>
            <a:ext cx="7585075" cy="455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5EDCAA-C11A-4953-9A28-4E6A4D06A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33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1"/>
          <p:cNvGrpSpPr>
            <a:grpSpLocks/>
          </p:cNvGrpSpPr>
          <p:nvPr/>
        </p:nvGrpSpPr>
        <p:grpSpPr bwMode="auto">
          <a:xfrm>
            <a:off x="1828800" y="785083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3" name="Group 192"/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33" name="Rectangle 193"/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194"/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2" name="Picture 195" descr="Untitled-4 cop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16" name="Rectangle 2"/>
          <p:cNvSpPr txBox="1">
            <a:spLocks noRot="1" noChangeArrowheads="1"/>
          </p:cNvSpPr>
          <p:nvPr/>
        </p:nvSpPr>
        <p:spPr bwMode="auto">
          <a:xfrm>
            <a:off x="1714129" y="159296"/>
            <a:ext cx="888820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Ethanolysis of Kraft lignin over MoC</a:t>
            </a:r>
            <a:r>
              <a:rPr lang="en-US" altLang="zh-CN" sz="2800" b="1" baseline="-25000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1-x</a:t>
            </a: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/AC</a:t>
            </a:r>
          </a:p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 </a:t>
            </a:r>
          </a:p>
          <a:p>
            <a:pPr>
              <a:defRPr/>
            </a:pPr>
            <a:endParaRPr lang="en-US" altLang="zh-CN" sz="2800" b="1" dirty="0">
              <a:solidFill>
                <a:prstClr val="black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64" name="矩形 12"/>
          <p:cNvSpPr>
            <a:spLocks noChangeArrowheads="1"/>
          </p:cNvSpPr>
          <p:nvPr/>
        </p:nvSpPr>
        <p:spPr bwMode="auto">
          <a:xfrm>
            <a:off x="6960294" y="6453337"/>
            <a:ext cx="403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i="1" kern="0" dirty="0" err="1">
                <a:solidFill>
                  <a:prstClr val="black"/>
                </a:solidFill>
              </a:rPr>
              <a:t>Angew</a:t>
            </a:r>
            <a:r>
              <a:rPr lang="en-US" altLang="zh-CN" sz="1400" i="1" kern="0" dirty="0">
                <a:solidFill>
                  <a:prstClr val="black"/>
                </a:solidFill>
              </a:rPr>
              <a:t>. Chem. Int. Ed.</a:t>
            </a:r>
            <a:r>
              <a:rPr lang="en-US" altLang="zh-CN" sz="1400" kern="0" dirty="0">
                <a:solidFill>
                  <a:prstClr val="black"/>
                </a:solidFill>
              </a:rPr>
              <a:t>,</a:t>
            </a:r>
            <a:r>
              <a:rPr lang="en-US" altLang="zh-CN" sz="1400" i="1" kern="0" dirty="0">
                <a:solidFill>
                  <a:prstClr val="black"/>
                </a:solidFill>
              </a:rPr>
              <a:t> </a:t>
            </a:r>
            <a:r>
              <a:rPr lang="en-US" altLang="zh-CN" sz="1400" b="1" kern="0" dirty="0">
                <a:solidFill>
                  <a:prstClr val="black"/>
                </a:solidFill>
              </a:rPr>
              <a:t>2014</a:t>
            </a:r>
            <a:r>
              <a:rPr lang="en-US" altLang="zh-CN" sz="1400" kern="0" dirty="0">
                <a:solidFill>
                  <a:prstClr val="black"/>
                </a:solidFill>
              </a:rPr>
              <a:t>, 126, 7438-7443</a:t>
            </a:r>
          </a:p>
        </p:txBody>
      </p:sp>
      <p:sp>
        <p:nvSpPr>
          <p:cNvPr id="12" name="矩形 11"/>
          <p:cNvSpPr/>
          <p:nvPr/>
        </p:nvSpPr>
        <p:spPr>
          <a:xfrm>
            <a:off x="3460280" y="2296816"/>
            <a:ext cx="6587402" cy="12961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81"/>
          <p:cNvSpPr txBox="1">
            <a:spLocks noChangeArrowheads="1"/>
          </p:cNvSpPr>
          <p:nvPr/>
        </p:nvSpPr>
        <p:spPr bwMode="auto">
          <a:xfrm>
            <a:off x="1762224" y="1576736"/>
            <a:ext cx="17414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</a:rPr>
              <a:t>Alcohols – C6 </a:t>
            </a:r>
          </a:p>
        </p:txBody>
      </p:sp>
      <p:sp>
        <p:nvSpPr>
          <p:cNvPr id="15" name="矩形 14"/>
          <p:cNvSpPr/>
          <p:nvPr/>
        </p:nvSpPr>
        <p:spPr>
          <a:xfrm>
            <a:off x="3469038" y="3708400"/>
            <a:ext cx="6587402" cy="260092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8" name="Object 43"/>
          <p:cNvGraphicFramePr>
            <a:graphicFrameLocks noChangeAspect="1"/>
          </p:cNvGraphicFramePr>
          <p:nvPr/>
        </p:nvGraphicFramePr>
        <p:xfrm>
          <a:off x="3729733" y="2951148"/>
          <a:ext cx="1484312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359027" imgH="379095" progId="ChemDraw.Document.6.0">
                  <p:embed/>
                </p:oleObj>
              </mc:Choice>
              <mc:Fallback>
                <p:oleObj r:id="rId4" imgW="1359027" imgH="379095" progId="ChemDraw.Document.6.0">
                  <p:embed/>
                  <p:pic>
                    <p:nvPicPr>
                      <p:cNvPr id="18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9733" y="2951148"/>
                        <a:ext cx="1484312" cy="379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4"/>
          <p:cNvGraphicFramePr>
            <a:graphicFrameLocks noChangeAspect="1"/>
          </p:cNvGraphicFramePr>
          <p:nvPr/>
        </p:nvGraphicFramePr>
        <p:xfrm>
          <a:off x="5541071" y="2968611"/>
          <a:ext cx="1484313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359027" imgH="379095" progId="ChemDraw.Document.6.0">
                  <p:embed/>
                </p:oleObj>
              </mc:Choice>
              <mc:Fallback>
                <p:oleObj r:id="rId6" imgW="1359027" imgH="379095" progId="ChemDraw.Document.6.0">
                  <p:embed/>
                  <p:pic>
                    <p:nvPicPr>
                      <p:cNvPr id="19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1071" y="2968611"/>
                        <a:ext cx="1484313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矩形 20"/>
          <p:cNvSpPr/>
          <p:nvPr/>
        </p:nvSpPr>
        <p:spPr>
          <a:xfrm>
            <a:off x="3469038" y="1504729"/>
            <a:ext cx="6587402" cy="6882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5" name="对象 2"/>
          <p:cNvGraphicFramePr>
            <a:graphicFrameLocks noChangeAspect="1"/>
          </p:cNvGraphicFramePr>
          <p:nvPr/>
        </p:nvGraphicFramePr>
        <p:xfrm>
          <a:off x="5315646" y="1743060"/>
          <a:ext cx="1127125" cy="1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8" imgW="1127379" imgH="191643" progId="ChemDraw.Document.6.0">
                  <p:embed/>
                </p:oleObj>
              </mc:Choice>
              <mc:Fallback>
                <p:oleObj name="CS ChemDraw Drawing" r:id="rId8" imgW="1127379" imgH="191643" progId="ChemDraw.Document.6.0">
                  <p:embed/>
                  <p:pic>
                    <p:nvPicPr>
                      <p:cNvPr id="25" name="对象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5646" y="1743060"/>
                        <a:ext cx="1127125" cy="192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对象 3"/>
          <p:cNvGraphicFramePr>
            <a:graphicFrameLocks noChangeAspect="1"/>
          </p:cNvGraphicFramePr>
          <p:nvPr/>
        </p:nvGraphicFramePr>
        <p:xfrm>
          <a:off x="7041258" y="1717660"/>
          <a:ext cx="963612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0" imgW="971931" imgH="321183" progId="ChemDraw.Document.6.0">
                  <p:embed/>
                </p:oleObj>
              </mc:Choice>
              <mc:Fallback>
                <p:oleObj name="CS ChemDraw Drawing" r:id="rId10" imgW="971931" imgH="321183" progId="ChemDraw.Document.6.0">
                  <p:embed/>
                  <p:pic>
                    <p:nvPicPr>
                      <p:cNvPr id="26" name="对象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1258" y="1717660"/>
                        <a:ext cx="963612" cy="311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对象 4"/>
          <p:cNvGraphicFramePr>
            <a:graphicFrameLocks noChangeAspect="1"/>
          </p:cNvGraphicFramePr>
          <p:nvPr/>
        </p:nvGraphicFramePr>
        <p:xfrm>
          <a:off x="3729734" y="1743060"/>
          <a:ext cx="1127125" cy="1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2" imgW="1127379" imgH="191643" progId="ChemDraw.Document.6.0">
                  <p:embed/>
                </p:oleObj>
              </mc:Choice>
              <mc:Fallback>
                <p:oleObj name="CS ChemDraw Drawing" r:id="rId12" imgW="1127379" imgH="191643" progId="ChemDraw.Document.6.0">
                  <p:embed/>
                  <p:pic>
                    <p:nvPicPr>
                      <p:cNvPr id="27" name="对象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9734" y="1743060"/>
                        <a:ext cx="1127125" cy="192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对象 5"/>
          <p:cNvGraphicFramePr>
            <a:graphicFrameLocks noChangeAspect="1"/>
          </p:cNvGraphicFramePr>
          <p:nvPr/>
        </p:nvGraphicFramePr>
        <p:xfrm>
          <a:off x="8484296" y="1712898"/>
          <a:ext cx="74612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4" imgW="746379" imgH="379095" progId="ChemDraw.Document.6.0">
                  <p:embed/>
                </p:oleObj>
              </mc:Choice>
              <mc:Fallback>
                <p:oleObj name="CS ChemDraw Drawing" r:id="rId14" imgW="746379" imgH="379095" progId="ChemDraw.Document.6.0">
                  <p:embed/>
                  <p:pic>
                    <p:nvPicPr>
                      <p:cNvPr id="28" name="对象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4296" y="1712898"/>
                        <a:ext cx="746125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对象 6"/>
          <p:cNvGraphicFramePr>
            <a:graphicFrameLocks noChangeAspect="1"/>
          </p:cNvGraphicFramePr>
          <p:nvPr/>
        </p:nvGraphicFramePr>
        <p:xfrm>
          <a:off x="3729733" y="2332023"/>
          <a:ext cx="130175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6" imgW="1302639" imgH="423291" progId="ChemDraw.Document.6.0">
                  <p:embed/>
                </p:oleObj>
              </mc:Choice>
              <mc:Fallback>
                <p:oleObj name="CS ChemDraw Drawing" r:id="rId16" imgW="1302639" imgH="423291" progId="ChemDraw.Document.6.0">
                  <p:embed/>
                  <p:pic>
                    <p:nvPicPr>
                      <p:cNvPr id="29" name="对象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9733" y="2332023"/>
                        <a:ext cx="1301750" cy="425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对象 7"/>
          <p:cNvGraphicFramePr>
            <a:graphicFrameLocks noChangeAspect="1"/>
          </p:cNvGraphicFramePr>
          <p:nvPr/>
        </p:nvGraphicFramePr>
        <p:xfrm>
          <a:off x="5260084" y="2339961"/>
          <a:ext cx="1304925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8" imgW="1304163" imgH="423291" progId="ChemDraw.Document.6.0">
                  <p:embed/>
                </p:oleObj>
              </mc:Choice>
              <mc:Fallback>
                <p:oleObj name="CS ChemDraw Drawing" r:id="rId18" imgW="1304163" imgH="423291" progId="ChemDraw.Document.6.0">
                  <p:embed/>
                  <p:pic>
                    <p:nvPicPr>
                      <p:cNvPr id="30" name="对象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0084" y="2339961"/>
                        <a:ext cx="1304925" cy="423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对象 8"/>
          <p:cNvGraphicFramePr>
            <a:graphicFrameLocks noChangeAspect="1"/>
          </p:cNvGraphicFramePr>
          <p:nvPr/>
        </p:nvGraphicFramePr>
        <p:xfrm>
          <a:off x="6774559" y="2335199"/>
          <a:ext cx="1304925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0" imgW="1304163" imgH="421767" progId="ChemDraw.Document.6.0">
                  <p:embed/>
                </p:oleObj>
              </mc:Choice>
              <mc:Fallback>
                <p:oleObj name="CS ChemDraw Drawing" r:id="rId20" imgW="1304163" imgH="421767" progId="ChemDraw.Document.6.0">
                  <p:embed/>
                  <p:pic>
                    <p:nvPicPr>
                      <p:cNvPr id="31" name="对象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4559" y="2335199"/>
                        <a:ext cx="1304925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对象 9"/>
          <p:cNvGraphicFramePr>
            <a:graphicFrameLocks noChangeAspect="1"/>
          </p:cNvGraphicFramePr>
          <p:nvPr/>
        </p:nvGraphicFramePr>
        <p:xfrm>
          <a:off x="8287446" y="2339961"/>
          <a:ext cx="1147763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2" imgW="1147191" imgH="423291" progId="ChemDraw.Document.6.0">
                  <p:embed/>
                </p:oleObj>
              </mc:Choice>
              <mc:Fallback>
                <p:oleObj name="CS ChemDraw Drawing" r:id="rId22" imgW="1147191" imgH="423291" progId="ChemDraw.Document.6.0">
                  <p:embed/>
                  <p:pic>
                    <p:nvPicPr>
                      <p:cNvPr id="37" name="对象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7446" y="2339961"/>
                        <a:ext cx="1147763" cy="423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8" name="组合 2"/>
          <p:cNvGrpSpPr>
            <a:grpSpLocks/>
          </p:cNvGrpSpPr>
          <p:nvPr/>
        </p:nvGrpSpPr>
        <p:grpSpPr bwMode="auto">
          <a:xfrm>
            <a:off x="3769420" y="4667235"/>
            <a:ext cx="4394200" cy="609600"/>
            <a:chOff x="2308225" y="4965700"/>
            <a:chExt cx="4394200" cy="609600"/>
          </a:xfrm>
        </p:grpSpPr>
        <p:graphicFrame>
          <p:nvGraphicFramePr>
            <p:cNvPr id="39" name="对象 10"/>
            <p:cNvGraphicFramePr>
              <a:graphicFrameLocks noChangeAspect="1"/>
            </p:cNvGraphicFramePr>
            <p:nvPr/>
          </p:nvGraphicFramePr>
          <p:xfrm>
            <a:off x="2308225" y="4972050"/>
            <a:ext cx="727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24" imgW="726567" imgH="571119" progId="ChemDraw.Document.6.0">
                    <p:embed/>
                  </p:oleObj>
                </mc:Choice>
                <mc:Fallback>
                  <p:oleObj name="CS ChemDraw Drawing" r:id="rId24" imgW="726567" imgH="571119" progId="ChemDraw.Document.6.0">
                    <p:embed/>
                    <p:pic>
                      <p:nvPicPr>
                        <p:cNvPr id="39" name="对象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08225" y="4972050"/>
                          <a:ext cx="727075" cy="571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对象 11"/>
            <p:cNvGraphicFramePr>
              <a:graphicFrameLocks noChangeAspect="1"/>
            </p:cNvGraphicFramePr>
            <p:nvPr/>
          </p:nvGraphicFramePr>
          <p:xfrm>
            <a:off x="3251200" y="4965700"/>
            <a:ext cx="89852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26" imgW="898779" imgH="571119" progId="ChemDraw.Document.6.0">
                    <p:embed/>
                  </p:oleObj>
                </mc:Choice>
                <mc:Fallback>
                  <p:oleObj name="CS ChemDraw Drawing" r:id="rId26" imgW="898779" imgH="571119" progId="ChemDraw.Document.6.0">
                    <p:embed/>
                    <p:pic>
                      <p:nvPicPr>
                        <p:cNvPr id="40" name="对象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51200" y="4965700"/>
                          <a:ext cx="898525" cy="571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对象 12"/>
            <p:cNvGraphicFramePr>
              <a:graphicFrameLocks noChangeAspect="1"/>
            </p:cNvGraphicFramePr>
            <p:nvPr/>
          </p:nvGraphicFramePr>
          <p:xfrm>
            <a:off x="4365625" y="4984750"/>
            <a:ext cx="9937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28" imgW="993267" imgH="571119" progId="ChemDraw.Document.6.0">
                    <p:embed/>
                  </p:oleObj>
                </mc:Choice>
                <mc:Fallback>
                  <p:oleObj name="CS ChemDraw Drawing" r:id="rId28" imgW="993267" imgH="571119" progId="ChemDraw.Document.6.0">
                    <p:embed/>
                    <p:pic>
                      <p:nvPicPr>
                        <p:cNvPr id="41" name="对象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65625" y="4984750"/>
                          <a:ext cx="993775" cy="571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" name="对象 13"/>
            <p:cNvGraphicFramePr>
              <a:graphicFrameLocks noChangeAspect="1"/>
            </p:cNvGraphicFramePr>
            <p:nvPr/>
          </p:nvGraphicFramePr>
          <p:xfrm>
            <a:off x="5535613" y="5003800"/>
            <a:ext cx="1166812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30" imgW="1167003" imgH="571119" progId="ChemDraw.Document.6.0">
                    <p:embed/>
                  </p:oleObj>
                </mc:Choice>
                <mc:Fallback>
                  <p:oleObj name="CS ChemDraw Drawing" r:id="rId30" imgW="1167003" imgH="571119" progId="ChemDraw.Document.6.0">
                    <p:embed/>
                    <p:pic>
                      <p:nvPicPr>
                        <p:cNvPr id="42" name="对象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35613" y="5003800"/>
                          <a:ext cx="1166812" cy="571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3" name="组合 1"/>
          <p:cNvGrpSpPr>
            <a:grpSpLocks/>
          </p:cNvGrpSpPr>
          <p:nvPr/>
        </p:nvGrpSpPr>
        <p:grpSpPr bwMode="auto">
          <a:xfrm>
            <a:off x="3769420" y="3809986"/>
            <a:ext cx="5740400" cy="695325"/>
            <a:chOff x="2308225" y="4108450"/>
            <a:chExt cx="5740400" cy="695325"/>
          </a:xfrm>
        </p:grpSpPr>
        <p:graphicFrame>
          <p:nvGraphicFramePr>
            <p:cNvPr id="44" name="对象 14"/>
            <p:cNvGraphicFramePr>
              <a:graphicFrameLocks noChangeAspect="1"/>
            </p:cNvGraphicFramePr>
            <p:nvPr/>
          </p:nvGraphicFramePr>
          <p:xfrm>
            <a:off x="2308225" y="4213225"/>
            <a:ext cx="835025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32" imgW="834771" imgH="417195" progId="ChemDraw.Document.6.0">
                    <p:embed/>
                  </p:oleObj>
                </mc:Choice>
                <mc:Fallback>
                  <p:oleObj name="CS ChemDraw Drawing" r:id="rId32" imgW="834771" imgH="417195" progId="ChemDraw.Document.6.0">
                    <p:embed/>
                    <p:pic>
                      <p:nvPicPr>
                        <p:cNvPr id="44" name="对象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08225" y="4213225"/>
                          <a:ext cx="835025" cy="417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" name="对象 15"/>
            <p:cNvGraphicFramePr>
              <a:graphicFrameLocks noChangeAspect="1"/>
            </p:cNvGraphicFramePr>
            <p:nvPr/>
          </p:nvGraphicFramePr>
          <p:xfrm>
            <a:off x="3387725" y="4108450"/>
            <a:ext cx="823913" cy="565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34" imgW="824103" imgH="565023" progId="ChemDraw.Document.6.0">
                    <p:embed/>
                  </p:oleObj>
                </mc:Choice>
                <mc:Fallback>
                  <p:oleObj name="CS ChemDraw Drawing" r:id="rId34" imgW="824103" imgH="565023" progId="ChemDraw.Document.6.0">
                    <p:embed/>
                    <p:pic>
                      <p:nvPicPr>
                        <p:cNvPr id="45" name="对象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7725" y="4108450"/>
                          <a:ext cx="823913" cy="5651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" name="对象 16"/>
            <p:cNvGraphicFramePr>
              <a:graphicFrameLocks noChangeAspect="1"/>
            </p:cNvGraphicFramePr>
            <p:nvPr/>
          </p:nvGraphicFramePr>
          <p:xfrm>
            <a:off x="4438650" y="4259263"/>
            <a:ext cx="998538" cy="4143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36" imgW="997839" imgH="414147" progId="ChemDraw.Document.6.0">
                    <p:embed/>
                  </p:oleObj>
                </mc:Choice>
                <mc:Fallback>
                  <p:oleObj name="CS ChemDraw Drawing" r:id="rId36" imgW="997839" imgH="414147" progId="ChemDraw.Document.6.0">
                    <p:embed/>
                    <p:pic>
                      <p:nvPicPr>
                        <p:cNvPr id="46" name="对象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38650" y="4259263"/>
                          <a:ext cx="998538" cy="4143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" name="对象 17"/>
            <p:cNvGraphicFramePr>
              <a:graphicFrameLocks noChangeAspect="1"/>
            </p:cNvGraphicFramePr>
            <p:nvPr/>
          </p:nvGraphicFramePr>
          <p:xfrm>
            <a:off x="5697538" y="4262438"/>
            <a:ext cx="1093787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38" imgW="1093851" imgH="412623" progId="ChemDraw.Document.6.0">
                    <p:embed/>
                  </p:oleObj>
                </mc:Choice>
                <mc:Fallback>
                  <p:oleObj name="CS ChemDraw Drawing" r:id="rId38" imgW="1093851" imgH="412623" progId="ChemDraw.Document.6.0">
                    <p:embed/>
                    <p:pic>
                      <p:nvPicPr>
                        <p:cNvPr id="47" name="对象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97538" y="4262438"/>
                          <a:ext cx="1093787" cy="4127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8" name="对象 18"/>
            <p:cNvGraphicFramePr>
              <a:graphicFrameLocks noChangeAspect="1"/>
            </p:cNvGraphicFramePr>
            <p:nvPr/>
          </p:nvGraphicFramePr>
          <p:xfrm>
            <a:off x="7050088" y="4129088"/>
            <a:ext cx="998537" cy="674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40" imgW="997839" imgH="674751" progId="ChemDraw.Document.6.0">
                    <p:embed/>
                  </p:oleObj>
                </mc:Choice>
                <mc:Fallback>
                  <p:oleObj name="CS ChemDraw Drawing" r:id="rId40" imgW="997839" imgH="674751" progId="ChemDraw.Document.6.0">
                    <p:embed/>
                    <p:pic>
                      <p:nvPicPr>
                        <p:cNvPr id="48" name="对象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50088" y="4129088"/>
                          <a:ext cx="998537" cy="6746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9" name="对象 19"/>
          <p:cNvGraphicFramePr>
            <a:graphicFrameLocks noChangeAspect="1"/>
          </p:cNvGraphicFramePr>
          <p:nvPr/>
        </p:nvGraphicFramePr>
        <p:xfrm>
          <a:off x="3769420" y="5605448"/>
          <a:ext cx="598488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2" imgW="598551" imgH="526923" progId="ChemDraw.Document.6.0">
                  <p:embed/>
                </p:oleObj>
              </mc:Choice>
              <mc:Fallback>
                <p:oleObj name="CS ChemDraw Drawing" r:id="rId42" imgW="598551" imgH="526923" progId="ChemDraw.Document.6.0">
                  <p:embed/>
                  <p:pic>
                    <p:nvPicPr>
                      <p:cNvPr id="49" name="对象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9420" y="5605448"/>
                        <a:ext cx="598488" cy="527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对象 20"/>
          <p:cNvGraphicFramePr>
            <a:graphicFrameLocks noChangeAspect="1"/>
          </p:cNvGraphicFramePr>
          <p:nvPr/>
        </p:nvGraphicFramePr>
        <p:xfrm>
          <a:off x="6947595" y="5626086"/>
          <a:ext cx="692150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4" imgW="691515" imgH="525399" progId="ChemDraw.Document.6.0">
                  <p:embed/>
                </p:oleObj>
              </mc:Choice>
              <mc:Fallback>
                <p:oleObj name="CS ChemDraw Drawing" r:id="rId44" imgW="691515" imgH="525399" progId="ChemDraw.Document.6.0">
                  <p:embed/>
                  <p:pic>
                    <p:nvPicPr>
                      <p:cNvPr id="50" name="对象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7595" y="5626086"/>
                        <a:ext cx="692150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对象 21"/>
          <p:cNvGraphicFramePr>
            <a:graphicFrameLocks noChangeAspect="1"/>
          </p:cNvGraphicFramePr>
          <p:nvPr/>
        </p:nvGraphicFramePr>
        <p:xfrm>
          <a:off x="5876034" y="5608624"/>
          <a:ext cx="86677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6" imgW="866775" imgH="523875" progId="ChemDraw.Document.6.0">
                  <p:embed/>
                </p:oleObj>
              </mc:Choice>
              <mc:Fallback>
                <p:oleObj name="CS ChemDraw Drawing" r:id="rId46" imgW="866775" imgH="523875" progId="ChemDraw.Document.6.0">
                  <p:embed/>
                  <p:pic>
                    <p:nvPicPr>
                      <p:cNvPr id="51" name="对象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6034" y="5608624"/>
                        <a:ext cx="866775" cy="523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对象 22"/>
          <p:cNvGraphicFramePr>
            <a:graphicFrameLocks noChangeAspect="1"/>
          </p:cNvGraphicFramePr>
          <p:nvPr/>
        </p:nvGraphicFramePr>
        <p:xfrm>
          <a:off x="4710809" y="5762610"/>
          <a:ext cx="771525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8" imgW="770763" imgH="369951" progId="ChemDraw.Document.6.0">
                  <p:embed/>
                </p:oleObj>
              </mc:Choice>
              <mc:Fallback>
                <p:oleObj name="CS ChemDraw Drawing" r:id="rId48" imgW="770763" imgH="369951" progId="ChemDraw.Document.6.0">
                  <p:embed/>
                  <p:pic>
                    <p:nvPicPr>
                      <p:cNvPr id="52" name="对象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0809" y="5762610"/>
                        <a:ext cx="771525" cy="369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对象 23"/>
          <p:cNvGraphicFramePr>
            <a:graphicFrameLocks noChangeAspect="1"/>
          </p:cNvGraphicFramePr>
          <p:nvPr/>
        </p:nvGraphicFramePr>
        <p:xfrm>
          <a:off x="7844533" y="5753086"/>
          <a:ext cx="868362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0" imgW="868299" imgH="371475" progId="ChemDraw.Document.6.0">
                  <p:embed/>
                </p:oleObj>
              </mc:Choice>
              <mc:Fallback>
                <p:oleObj name="CS ChemDraw Drawing" r:id="rId50" imgW="868299" imgH="371475" progId="ChemDraw.Document.6.0">
                  <p:embed/>
                  <p:pic>
                    <p:nvPicPr>
                      <p:cNvPr id="53" name="对象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4533" y="5753086"/>
                        <a:ext cx="868362" cy="371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对象 2"/>
          <p:cNvGraphicFramePr>
            <a:graphicFrameLocks noChangeAspect="1"/>
          </p:cNvGraphicFramePr>
          <p:nvPr/>
        </p:nvGraphicFramePr>
        <p:xfrm>
          <a:off x="8862121" y="5594335"/>
          <a:ext cx="7715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2" imgW="650367" imgH="449199" progId="ChemDraw.Document.6.0">
                  <p:embed/>
                </p:oleObj>
              </mc:Choice>
              <mc:Fallback>
                <p:oleObj name="CS ChemDraw Drawing" r:id="rId52" imgW="650367" imgH="449199" progId="ChemDraw.Document.6.0">
                  <p:embed/>
                  <p:pic>
                    <p:nvPicPr>
                      <p:cNvPr id="54" name="对象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62121" y="5594335"/>
                        <a:ext cx="771525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文本框 1"/>
          <p:cNvSpPr txBox="1"/>
          <p:nvPr/>
        </p:nvSpPr>
        <p:spPr>
          <a:xfrm>
            <a:off x="1740256" y="980728"/>
            <a:ext cx="83161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25 main products cover 84% of the total area in the GC-FID</a:t>
            </a:r>
          </a:p>
        </p:txBody>
      </p:sp>
      <p:sp>
        <p:nvSpPr>
          <p:cNvPr id="61" name="TextBox 81"/>
          <p:cNvSpPr txBox="1">
            <a:spLocks noChangeArrowheads="1"/>
          </p:cNvSpPr>
          <p:nvPr/>
        </p:nvSpPr>
        <p:spPr bwMode="auto">
          <a:xfrm>
            <a:off x="1775520" y="2368824"/>
            <a:ext cx="17414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</a:rPr>
              <a:t>Esters – C8 </a:t>
            </a:r>
          </a:p>
        </p:txBody>
      </p:sp>
      <p:sp>
        <p:nvSpPr>
          <p:cNvPr id="62" name="TextBox 81"/>
          <p:cNvSpPr txBox="1">
            <a:spLocks noChangeArrowheads="1"/>
          </p:cNvSpPr>
          <p:nvPr/>
        </p:nvSpPr>
        <p:spPr bwMode="auto">
          <a:xfrm>
            <a:off x="1775520" y="3079612"/>
            <a:ext cx="17414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</a:rPr>
              <a:t>Esters – C10 </a:t>
            </a:r>
          </a:p>
        </p:txBody>
      </p:sp>
      <p:sp>
        <p:nvSpPr>
          <p:cNvPr id="63" name="TextBox 81"/>
          <p:cNvSpPr txBox="1">
            <a:spLocks noChangeArrowheads="1"/>
          </p:cNvSpPr>
          <p:nvPr/>
        </p:nvSpPr>
        <p:spPr bwMode="auto">
          <a:xfrm>
            <a:off x="1775520" y="3943708"/>
            <a:ext cx="17414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</a:rPr>
              <a:t>Benzyl alcohols</a:t>
            </a:r>
          </a:p>
        </p:txBody>
      </p:sp>
      <p:sp>
        <p:nvSpPr>
          <p:cNvPr id="65" name="TextBox 81"/>
          <p:cNvSpPr txBox="1">
            <a:spLocks noChangeArrowheads="1"/>
          </p:cNvSpPr>
          <p:nvPr/>
        </p:nvSpPr>
        <p:spPr bwMode="auto">
          <a:xfrm>
            <a:off x="1775520" y="4817096"/>
            <a:ext cx="17414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</a:rPr>
              <a:t>Phenols</a:t>
            </a:r>
          </a:p>
        </p:txBody>
      </p:sp>
      <p:sp>
        <p:nvSpPr>
          <p:cNvPr id="66" name="TextBox 81"/>
          <p:cNvSpPr txBox="1">
            <a:spLocks noChangeArrowheads="1"/>
          </p:cNvSpPr>
          <p:nvPr/>
        </p:nvSpPr>
        <p:spPr bwMode="auto">
          <a:xfrm>
            <a:off x="1775520" y="5681192"/>
            <a:ext cx="17414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en-US" altLang="zh-CN" sz="1800" dirty="0" err="1">
                <a:latin typeface="Times New Roman" panose="02020603050405020304" pitchFamily="18" charset="0"/>
                <a:ea typeface="黑体" panose="02010609060101010101" pitchFamily="49" charset="-122"/>
              </a:rPr>
              <a:t>Arenes</a:t>
            </a:r>
            <a:endParaRPr lang="en-US" altLang="zh-CN" sz="180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240316" y="3140968"/>
            <a:ext cx="960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58.4%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9240316" y="1763524"/>
            <a:ext cx="960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25.2%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9240316" y="4725144"/>
            <a:ext cx="960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16.4%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灯片编号占位符 3">
            <a:extLst>
              <a:ext uri="{FF2B5EF4-FFF2-40B4-BE49-F238E27FC236}">
                <a16:creationId xmlns:a16="http://schemas.microsoft.com/office/drawing/2014/main" id="{15F580D4-0F6A-4157-BED2-ECB484904819}"/>
              </a:ext>
            </a:extLst>
          </p:cNvPr>
          <p:cNvSpPr txBox="1">
            <a:spLocks/>
          </p:cNvSpPr>
          <p:nvPr/>
        </p:nvSpPr>
        <p:spPr>
          <a:xfrm>
            <a:off x="11280576" y="6381328"/>
            <a:ext cx="474707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800" dirty="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77B497-70C9-4B17-B925-34BD02E50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37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1"/>
          <p:cNvGrpSpPr>
            <a:grpSpLocks/>
          </p:cNvGrpSpPr>
          <p:nvPr/>
        </p:nvGrpSpPr>
        <p:grpSpPr bwMode="auto">
          <a:xfrm>
            <a:off x="1828800" y="785083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3" name="Group 192"/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33" name="Rectangle 193"/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194"/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2" name="Picture 195" descr="Untitled-4 cop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16" name="Rectangle 2"/>
          <p:cNvSpPr txBox="1">
            <a:spLocks noRot="1" noChangeArrowheads="1"/>
          </p:cNvSpPr>
          <p:nvPr/>
        </p:nvSpPr>
        <p:spPr bwMode="auto">
          <a:xfrm>
            <a:off x="1714129" y="159296"/>
            <a:ext cx="888820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Ethanolysis of Kraft lignin over MoC</a:t>
            </a:r>
            <a:r>
              <a:rPr lang="en-US" altLang="zh-CN" sz="2800" b="1" baseline="-25000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1-x</a:t>
            </a: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/AC</a:t>
            </a:r>
          </a:p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 </a:t>
            </a:r>
          </a:p>
          <a:p>
            <a:pPr>
              <a:defRPr/>
            </a:pPr>
            <a:endParaRPr lang="en-US" altLang="zh-CN" sz="2800" b="1" dirty="0">
              <a:solidFill>
                <a:prstClr val="black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64" name="矩形 12"/>
          <p:cNvSpPr>
            <a:spLocks noChangeArrowheads="1"/>
          </p:cNvSpPr>
          <p:nvPr/>
        </p:nvSpPr>
        <p:spPr bwMode="auto">
          <a:xfrm>
            <a:off x="6960294" y="6453337"/>
            <a:ext cx="403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i="1" kern="0" dirty="0" err="1">
                <a:solidFill>
                  <a:prstClr val="black"/>
                </a:solidFill>
              </a:rPr>
              <a:t>Angew</a:t>
            </a:r>
            <a:r>
              <a:rPr lang="en-US" altLang="zh-CN" sz="1400" i="1" kern="0" dirty="0">
                <a:solidFill>
                  <a:prstClr val="black"/>
                </a:solidFill>
              </a:rPr>
              <a:t>. Chem. Int. Ed.</a:t>
            </a:r>
            <a:r>
              <a:rPr lang="en-US" altLang="zh-CN" sz="1400" kern="0" dirty="0">
                <a:solidFill>
                  <a:prstClr val="black"/>
                </a:solidFill>
              </a:rPr>
              <a:t>, </a:t>
            </a:r>
            <a:r>
              <a:rPr lang="en-US" altLang="zh-CN" sz="1400" b="1" kern="0" dirty="0">
                <a:solidFill>
                  <a:prstClr val="black"/>
                </a:solidFill>
              </a:rPr>
              <a:t>2014</a:t>
            </a:r>
            <a:r>
              <a:rPr lang="en-US" altLang="zh-CN" sz="1400" kern="0" dirty="0">
                <a:solidFill>
                  <a:prstClr val="black"/>
                </a:solidFill>
              </a:rPr>
              <a:t>, 126, 7438-7443</a:t>
            </a:r>
          </a:p>
        </p:txBody>
      </p:sp>
      <p:pic>
        <p:nvPicPr>
          <p:cNvPr id="14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352" y="1114897"/>
            <a:ext cx="3240088" cy="44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971" y="2793683"/>
            <a:ext cx="3923917" cy="330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>
          <a:xfrm>
            <a:off x="839417" y="1226076"/>
            <a:ext cx="5266046" cy="1375826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342900" indent="-3429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Wingdings" panose="05000000000000000000" pitchFamily="2" charset="2"/>
              <a:buChar char="u"/>
              <a:defRPr/>
            </a:pP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Gas atmosphere</a:t>
            </a:r>
            <a:r>
              <a:rPr lang="zh-CN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endParaRPr lang="en-US" altLang="zh-CN" b="1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As H</a:t>
            </a:r>
            <a:r>
              <a:rPr lang="en-US" altLang="zh-CN" sz="20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increases, the yield decreases 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Yield in N</a:t>
            </a:r>
            <a:r>
              <a:rPr lang="en-US" altLang="zh-CN" sz="20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is higher than that in H</a:t>
            </a:r>
            <a:r>
              <a:rPr lang="en-US" altLang="zh-CN" sz="20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文本框 10"/>
          <p:cNvSpPr txBox="1"/>
          <p:nvPr/>
        </p:nvSpPr>
        <p:spPr>
          <a:xfrm>
            <a:off x="1828818" y="6198109"/>
            <a:ext cx="44644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Effect of initial P</a:t>
            </a:r>
            <a:r>
              <a:rPr lang="en-US" altLang="zh-CN" sz="20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H2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on yield</a:t>
            </a:r>
            <a:endParaRPr lang="zh-C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0"/>
          <p:cNvSpPr txBox="1"/>
          <p:nvPr/>
        </p:nvSpPr>
        <p:spPr>
          <a:xfrm>
            <a:off x="7104112" y="5631317"/>
            <a:ext cx="47836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Yields comparison in N</a:t>
            </a:r>
            <a:r>
              <a:rPr lang="en-US" altLang="zh-CN" sz="20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&amp; H</a:t>
            </a:r>
            <a:r>
              <a:rPr lang="en-US" altLang="zh-CN" sz="20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2000" baseline="-2500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86578" y="5085184"/>
            <a:ext cx="371005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3                  4                  5                 6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7DEF33-765F-46DE-9AA1-8925EA393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595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1"/>
          <p:cNvGrpSpPr>
            <a:grpSpLocks/>
          </p:cNvGrpSpPr>
          <p:nvPr/>
        </p:nvGrpSpPr>
        <p:grpSpPr bwMode="auto">
          <a:xfrm>
            <a:off x="1828800" y="785083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3" name="Group 192"/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33" name="Rectangle 193"/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194"/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2" name="Picture 195" descr="Untitled-4 cop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pic>
        <p:nvPicPr>
          <p:cNvPr id="16386" name="Picture 2" descr="E:\科研\会议出国项目-那些年被日的日子\2017-ACS-ppt\solvent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381" y="1642879"/>
            <a:ext cx="5738727" cy="451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"/>
          <p:cNvSpPr txBox="1">
            <a:spLocks noRot="1" noChangeArrowheads="1"/>
          </p:cNvSpPr>
          <p:nvPr/>
        </p:nvSpPr>
        <p:spPr bwMode="auto">
          <a:xfrm>
            <a:off x="1714129" y="159296"/>
            <a:ext cx="888820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Ethanolysis of Kraft lignin over MoC</a:t>
            </a:r>
            <a:r>
              <a:rPr lang="en-US" altLang="zh-CN" sz="2800" b="1" baseline="-25000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1-x</a:t>
            </a: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/AC</a:t>
            </a:r>
          </a:p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 </a:t>
            </a:r>
          </a:p>
          <a:p>
            <a:pPr>
              <a:defRPr/>
            </a:pPr>
            <a:endParaRPr lang="en-US" altLang="zh-CN" sz="2800" b="1" dirty="0">
              <a:solidFill>
                <a:prstClr val="black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64" name="矩形 12"/>
          <p:cNvSpPr>
            <a:spLocks noChangeArrowheads="1"/>
          </p:cNvSpPr>
          <p:nvPr/>
        </p:nvSpPr>
        <p:spPr bwMode="auto">
          <a:xfrm>
            <a:off x="6960294" y="6453337"/>
            <a:ext cx="403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i="1" kern="0" dirty="0" err="1">
                <a:solidFill>
                  <a:prstClr val="black"/>
                </a:solidFill>
              </a:rPr>
              <a:t>Angew</a:t>
            </a:r>
            <a:r>
              <a:rPr lang="en-US" altLang="zh-CN" sz="1400" i="1" kern="0" dirty="0">
                <a:solidFill>
                  <a:prstClr val="black"/>
                </a:solidFill>
              </a:rPr>
              <a:t>. Chem. Int. Ed.</a:t>
            </a:r>
            <a:r>
              <a:rPr lang="en-US" altLang="zh-CN" sz="1400" kern="0" dirty="0">
                <a:solidFill>
                  <a:prstClr val="black"/>
                </a:solidFill>
              </a:rPr>
              <a:t>, </a:t>
            </a:r>
            <a:r>
              <a:rPr lang="en-US" altLang="zh-CN" sz="1400" b="1" kern="0" dirty="0">
                <a:solidFill>
                  <a:prstClr val="black"/>
                </a:solidFill>
              </a:rPr>
              <a:t>2014</a:t>
            </a:r>
            <a:r>
              <a:rPr lang="en-US" altLang="zh-CN" sz="1400" kern="0" dirty="0">
                <a:solidFill>
                  <a:prstClr val="black"/>
                </a:solidFill>
              </a:rPr>
              <a:t>, 126, 7438-7443</a:t>
            </a:r>
          </a:p>
        </p:txBody>
      </p:sp>
      <p:sp>
        <p:nvSpPr>
          <p:cNvPr id="31" name="矩形 3"/>
          <p:cNvSpPr>
            <a:spLocks noChangeArrowheads="1"/>
          </p:cNvSpPr>
          <p:nvPr/>
        </p:nvSpPr>
        <p:spPr bwMode="auto">
          <a:xfrm>
            <a:off x="4943872" y="1709952"/>
            <a:ext cx="792088" cy="4392488"/>
          </a:xfrm>
          <a:prstGeom prst="rect">
            <a:avLst/>
          </a:prstGeom>
          <a:noFill/>
          <a:ln w="19050" cap="rnd" algn="ctr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b="0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19" name="文本框 1"/>
          <p:cNvSpPr txBox="1"/>
          <p:nvPr/>
        </p:nvSpPr>
        <p:spPr>
          <a:xfrm>
            <a:off x="1740256" y="1012666"/>
            <a:ext cx="83161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Ethanol is the most efficient solvent for Kraft lignin conversion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EC8894-913D-44DC-A164-57494E8EF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975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1"/>
          <p:cNvGrpSpPr>
            <a:grpSpLocks/>
          </p:cNvGrpSpPr>
          <p:nvPr/>
        </p:nvGrpSpPr>
        <p:grpSpPr bwMode="auto">
          <a:xfrm>
            <a:off x="1828800" y="785083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3" name="Group 192"/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33" name="Rectangle 193"/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194"/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2" name="Picture 195" descr="Untitled-4 cop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77" name="AutoShape 8"/>
          <p:cNvSpPr>
            <a:spLocks noChangeArrowheads="1"/>
          </p:cNvSpPr>
          <p:nvPr/>
        </p:nvSpPr>
        <p:spPr bwMode="gray">
          <a:xfrm>
            <a:off x="6864942" y="1010477"/>
            <a:ext cx="278909" cy="239281"/>
          </a:xfrm>
          <a:prstGeom prst="rightArrow">
            <a:avLst>
              <a:gd name="adj1" fmla="val 50000"/>
              <a:gd name="adj2" fmla="val 58331"/>
            </a:avLst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400" kern="0">
              <a:solidFill>
                <a:prstClr val="black"/>
              </a:solidFill>
              <a:ea typeface="黑体" pitchFamily="49" charset="-122"/>
            </a:endParaRPr>
          </a:p>
        </p:txBody>
      </p:sp>
      <p:sp>
        <p:nvSpPr>
          <p:cNvPr id="12" name="TextBox 45">
            <a:extLst>
              <a:ext uri="{FF2B5EF4-FFF2-40B4-BE49-F238E27FC236}">
                <a16:creationId xmlns:a16="http://schemas.microsoft.com/office/drawing/2014/main" id="{13948101-E787-441B-BB9A-B40309696FAD}"/>
              </a:ext>
            </a:extLst>
          </p:cNvPr>
          <p:cNvSpPr txBox="1"/>
          <p:nvPr/>
        </p:nvSpPr>
        <p:spPr>
          <a:xfrm>
            <a:off x="3431704" y="2852936"/>
            <a:ext cx="9721080" cy="2601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Part</a:t>
            </a:r>
            <a:r>
              <a:rPr lang="en-US" altLang="zh-CN" sz="2800" b="1" dirty="0">
                <a:solidFill>
                  <a:srgbClr val="F7964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 1.2: Reaction mechanism 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7964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50000"/>
              </a:lnSpc>
            </a:pPr>
            <a:endParaRPr lang="en-US" altLang="zh-CN" sz="2800" b="1" dirty="0">
              <a:solidFill>
                <a:srgbClr val="F79646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800" b="1" dirty="0">
              <a:solidFill>
                <a:srgbClr val="F79646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6A9876-FDE9-4D4B-93FA-301D10F80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304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1"/>
          <p:cNvGrpSpPr>
            <a:grpSpLocks/>
          </p:cNvGrpSpPr>
          <p:nvPr/>
        </p:nvGrpSpPr>
        <p:grpSpPr bwMode="auto">
          <a:xfrm>
            <a:off x="1828800" y="785083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3" name="Group 192"/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33" name="Rectangle 193"/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194"/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2" name="Picture 195" descr="Untitled-4 cop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16" name="Rectangle 2"/>
          <p:cNvSpPr txBox="1">
            <a:spLocks noRot="1" noChangeArrowheads="1"/>
          </p:cNvSpPr>
          <p:nvPr/>
        </p:nvSpPr>
        <p:spPr bwMode="auto">
          <a:xfrm>
            <a:off x="1714129" y="159296"/>
            <a:ext cx="888820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Proposal of the reaction mechanism </a:t>
            </a:r>
          </a:p>
          <a:p>
            <a:pPr>
              <a:defRPr/>
            </a:pPr>
            <a:endParaRPr lang="en-US" altLang="zh-CN" sz="2800" b="1" dirty="0">
              <a:solidFill>
                <a:prstClr val="black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pic>
        <p:nvPicPr>
          <p:cNvPr id="55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605" y="1338611"/>
            <a:ext cx="24003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文本框 6"/>
          <p:cNvSpPr txBox="1"/>
          <p:nvPr/>
        </p:nvSpPr>
        <p:spPr>
          <a:xfrm>
            <a:off x="2207568" y="2753073"/>
            <a:ext cx="2703512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b="1" dirty="0">
                <a:solidFill>
                  <a:prstClr val="white"/>
                </a:solidFill>
                <a:latin typeface="宋体"/>
              </a:rPr>
              <a:t>SEM of lignin samples  </a:t>
            </a:r>
          </a:p>
        </p:txBody>
      </p:sp>
      <p:pic>
        <p:nvPicPr>
          <p:cNvPr id="57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168" y="1635448"/>
            <a:ext cx="1516062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8" name="表格 57"/>
          <p:cNvGraphicFramePr>
            <a:graphicFrameLocks noGrp="1"/>
          </p:cNvGraphicFramePr>
          <p:nvPr/>
        </p:nvGraphicFramePr>
        <p:xfrm>
          <a:off x="3719413" y="4815806"/>
          <a:ext cx="4897438" cy="1133475"/>
        </p:xfrm>
        <a:graphic>
          <a:graphicData uri="http://schemas.openxmlformats.org/drawingml/2006/table">
            <a:tbl>
              <a:tblPr/>
              <a:tblGrid>
                <a:gridCol w="1163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7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7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5565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Sample</a:t>
                      </a: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kumimoji="0" lang="en-US" altLang="zh-CN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BET</a:t>
                      </a: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(m</a:t>
                      </a:r>
                      <a:r>
                        <a:rPr kumimoji="0" lang="en-US" altLang="zh-CN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/g)</a:t>
                      </a: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kumimoji="0" lang="en-US" altLang="zh-CN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</a:t>
                      </a: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(cm</a:t>
                      </a:r>
                      <a:r>
                        <a:rPr kumimoji="0" lang="en-US" altLang="zh-CN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/g)</a:t>
                      </a: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kumimoji="0" lang="en-US" altLang="zh-CN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</a:t>
                      </a: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(cm</a:t>
                      </a:r>
                      <a:r>
                        <a:rPr kumimoji="0" lang="en-US" altLang="zh-CN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/g)</a:t>
                      </a: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Pore diameter</a:t>
                      </a: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(nm)</a:t>
                      </a: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82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MoC</a:t>
                      </a:r>
                      <a:r>
                        <a:rPr kumimoji="0" lang="en-US" altLang="zh-CN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1-x</a:t>
                      </a: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/AC</a:t>
                      </a: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749</a:t>
                      </a: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0.12</a:t>
                      </a: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0.59</a:t>
                      </a: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7.9</a:t>
                      </a: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9" name="文本框 10"/>
          <p:cNvSpPr txBox="1">
            <a:spLocks noChangeArrowheads="1"/>
          </p:cNvSpPr>
          <p:nvPr/>
        </p:nvSpPr>
        <p:spPr bwMode="auto">
          <a:xfrm>
            <a:off x="3719414" y="4355430"/>
            <a:ext cx="4968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prstClr val="black"/>
                </a:solidFill>
                <a:cs typeface="Times New Roman" pitchFamily="18" charset="0"/>
              </a:rPr>
              <a:t>The pore diameter of MoC</a:t>
            </a:r>
            <a:r>
              <a:rPr lang="en-US" altLang="zh-CN" sz="2000" baseline="-25000">
                <a:solidFill>
                  <a:prstClr val="black"/>
                </a:solidFill>
                <a:cs typeface="Times New Roman" pitchFamily="18" charset="0"/>
              </a:rPr>
              <a:t>1-x</a:t>
            </a:r>
            <a:r>
              <a:rPr lang="en-US" altLang="zh-CN" sz="2000">
                <a:solidFill>
                  <a:prstClr val="black"/>
                </a:solidFill>
                <a:cs typeface="Times New Roman" pitchFamily="18" charset="0"/>
              </a:rPr>
              <a:t>/AC</a:t>
            </a:r>
            <a:r>
              <a:rPr lang="zh-CN" altLang="en-US" sz="200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zh-CN" sz="2000">
                <a:solidFill>
                  <a:prstClr val="black"/>
                </a:solidFill>
                <a:cs typeface="Times New Roman" pitchFamily="18" charset="0"/>
              </a:rPr>
              <a:t>catalyst</a:t>
            </a:r>
            <a:endParaRPr lang="zh-CN" altLang="zh-CN" sz="200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70" name="右箭头 69"/>
          <p:cNvSpPr/>
          <p:nvPr/>
        </p:nvSpPr>
        <p:spPr>
          <a:xfrm>
            <a:off x="5269856" y="1970410"/>
            <a:ext cx="2519363" cy="609600"/>
          </a:xfrm>
          <a:prstGeom prst="rightArrow">
            <a:avLst/>
          </a:prstGeom>
          <a:noFill/>
          <a:ln w="55000" cap="flat" cmpd="thickThin" algn="ctr">
            <a:solidFill>
              <a:srgbClr val="5B9BD5">
                <a:shade val="50000"/>
                <a:tint val="90000"/>
                <a:satMod val="130000"/>
              </a:srgbClr>
            </a:solidFill>
            <a:prstDash val="solid"/>
          </a:ln>
          <a:effectLst/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2639617" y="3522687"/>
            <a:ext cx="6861173" cy="5040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endParaRPr lang="zh-CN" altLang="en-US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1" name="文本框 27"/>
          <p:cNvSpPr txBox="1">
            <a:spLocks noChangeArrowheads="1"/>
          </p:cNvSpPr>
          <p:nvPr/>
        </p:nvSpPr>
        <p:spPr bwMode="auto">
          <a:xfrm>
            <a:off x="5793731" y="1446535"/>
            <a:ext cx="1439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0066FF"/>
                </a:solidFill>
                <a:cs typeface="Times New Roman" pitchFamily="18" charset="0"/>
              </a:rPr>
              <a:t>Adsorption</a:t>
            </a:r>
            <a:endParaRPr lang="zh-CN" altLang="en-US" sz="2000">
              <a:solidFill>
                <a:srgbClr val="0066FF"/>
              </a:solidFill>
              <a:cs typeface="Times New Roman" pitchFamily="18" charset="0"/>
            </a:endParaRPr>
          </a:p>
        </p:txBody>
      </p:sp>
      <p:sp>
        <p:nvSpPr>
          <p:cNvPr id="72" name="文本框 14"/>
          <p:cNvSpPr txBox="1">
            <a:spLocks noChangeArrowheads="1"/>
          </p:cNvSpPr>
          <p:nvPr/>
        </p:nvSpPr>
        <p:spPr bwMode="auto">
          <a:xfrm>
            <a:off x="5966769" y="1419549"/>
            <a:ext cx="118903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9600">
                <a:solidFill>
                  <a:srgbClr val="EE8842"/>
                </a:solidFill>
                <a:latin typeface="宋体" charset="-122"/>
                <a:cs typeface="Times New Roman" pitchFamily="18" charset="0"/>
              </a:rPr>
              <a:t>×</a:t>
            </a:r>
            <a:endParaRPr lang="zh-CN" altLang="en-US" sz="9600">
              <a:solidFill>
                <a:srgbClr val="EE8842"/>
              </a:solidFill>
              <a:latin typeface="宋体" charset="-122"/>
              <a:cs typeface="Times New Roman" pitchFamily="18" charset="0"/>
            </a:endParaRPr>
          </a:p>
        </p:txBody>
      </p:sp>
      <p:sp>
        <p:nvSpPr>
          <p:cNvPr id="73" name="矩形 16"/>
          <p:cNvSpPr>
            <a:spLocks noChangeArrowheads="1"/>
          </p:cNvSpPr>
          <p:nvPr/>
        </p:nvSpPr>
        <p:spPr bwMode="auto">
          <a:xfrm>
            <a:off x="2639617" y="3573016"/>
            <a:ext cx="68611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kern="0" dirty="0">
                <a:solidFill>
                  <a:srgbClr val="0066FF"/>
                </a:solidFill>
              </a:rPr>
              <a:t>Lignin </a:t>
            </a:r>
            <a:r>
              <a:rPr lang="en-US" altLang="zh-CN" sz="2000" kern="0" dirty="0" err="1">
                <a:solidFill>
                  <a:srgbClr val="0066FF"/>
                </a:solidFill>
              </a:rPr>
              <a:t>Partical</a:t>
            </a:r>
            <a:r>
              <a:rPr lang="en-US" altLang="zh-CN" sz="2000" kern="0" dirty="0">
                <a:solidFill>
                  <a:srgbClr val="0066FF"/>
                </a:solidFill>
              </a:rPr>
              <a:t> Size 20-80 </a:t>
            </a:r>
            <a:r>
              <a:rPr lang="en-US" altLang="zh-CN" sz="2000" kern="0" dirty="0" err="1">
                <a:solidFill>
                  <a:srgbClr val="FF0000"/>
                </a:solidFill>
              </a:rPr>
              <a:t>μm</a:t>
            </a:r>
            <a:r>
              <a:rPr lang="en-US" altLang="zh-CN" sz="2000" kern="0" dirty="0">
                <a:solidFill>
                  <a:srgbClr val="0066FF"/>
                </a:solidFill>
              </a:rPr>
              <a:t> &gt;&gt; Catalyst Pore Diameter</a:t>
            </a:r>
            <a:r>
              <a:rPr lang="zh-CN" altLang="en-US" sz="2000" kern="0" dirty="0">
                <a:solidFill>
                  <a:srgbClr val="0066FF"/>
                </a:solidFill>
              </a:rPr>
              <a:t> </a:t>
            </a:r>
            <a:r>
              <a:rPr lang="en-US" altLang="zh-CN" sz="2000" kern="0" dirty="0">
                <a:solidFill>
                  <a:srgbClr val="0066FF"/>
                </a:solidFill>
              </a:rPr>
              <a:t>7.9 </a:t>
            </a:r>
            <a:r>
              <a:rPr lang="en-US" altLang="zh-CN" sz="2000" kern="0" dirty="0">
                <a:solidFill>
                  <a:srgbClr val="FF0000"/>
                </a:solidFill>
              </a:rPr>
              <a:t>nm</a:t>
            </a:r>
            <a:endParaRPr lang="zh-CN" altLang="en-US" sz="2000" kern="0" dirty="0">
              <a:solidFill>
                <a:srgbClr val="FF0000"/>
              </a:solidFill>
            </a:endParaRPr>
          </a:p>
        </p:txBody>
      </p:sp>
      <p:sp>
        <p:nvSpPr>
          <p:cNvPr id="76" name="矩形 12"/>
          <p:cNvSpPr>
            <a:spLocks noChangeArrowheads="1"/>
          </p:cNvSpPr>
          <p:nvPr/>
        </p:nvSpPr>
        <p:spPr bwMode="auto">
          <a:xfrm>
            <a:off x="6960294" y="6453337"/>
            <a:ext cx="403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i="1" kern="0" dirty="0" err="1">
                <a:solidFill>
                  <a:prstClr val="black"/>
                </a:solidFill>
              </a:rPr>
              <a:t>Angew</a:t>
            </a:r>
            <a:r>
              <a:rPr lang="en-US" altLang="zh-CN" sz="1400" i="1" kern="0" dirty="0">
                <a:solidFill>
                  <a:prstClr val="black"/>
                </a:solidFill>
              </a:rPr>
              <a:t>. Chem. Int. Ed.</a:t>
            </a:r>
            <a:r>
              <a:rPr lang="en-US" altLang="zh-CN" sz="1400" kern="0" dirty="0">
                <a:solidFill>
                  <a:prstClr val="black"/>
                </a:solidFill>
              </a:rPr>
              <a:t>, </a:t>
            </a:r>
            <a:r>
              <a:rPr lang="en-US" altLang="zh-CN" sz="1400" b="1" kern="0" dirty="0">
                <a:solidFill>
                  <a:prstClr val="black"/>
                </a:solidFill>
              </a:rPr>
              <a:t>2014</a:t>
            </a:r>
            <a:r>
              <a:rPr lang="en-US" altLang="zh-CN" sz="1400" kern="0" dirty="0">
                <a:solidFill>
                  <a:prstClr val="black"/>
                </a:solidFill>
              </a:rPr>
              <a:t>, 126, 7438-7443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AE4111-0718-4D05-9D4D-B8D02E2D2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821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1"/>
          <p:cNvGrpSpPr>
            <a:grpSpLocks/>
          </p:cNvGrpSpPr>
          <p:nvPr/>
        </p:nvGrpSpPr>
        <p:grpSpPr bwMode="auto">
          <a:xfrm>
            <a:off x="1828800" y="785083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3" name="Group 192"/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33" name="Rectangle 193"/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194"/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2" name="Picture 195" descr="Untitled-4 cop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16" name="Rectangle 2"/>
          <p:cNvSpPr txBox="1">
            <a:spLocks noRot="1" noChangeArrowheads="1"/>
          </p:cNvSpPr>
          <p:nvPr/>
        </p:nvSpPr>
        <p:spPr bwMode="auto">
          <a:xfrm>
            <a:off x="1714129" y="159296"/>
            <a:ext cx="888820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Proposal of the reaction mechanism </a:t>
            </a:r>
          </a:p>
          <a:p>
            <a:pPr>
              <a:defRPr/>
            </a:pPr>
            <a:endParaRPr lang="en-US" altLang="zh-CN" sz="2800" b="1" dirty="0">
              <a:solidFill>
                <a:prstClr val="black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0" name="矩形 11"/>
          <p:cNvSpPr>
            <a:spLocks noChangeArrowheads="1"/>
          </p:cNvSpPr>
          <p:nvPr/>
        </p:nvSpPr>
        <p:spPr bwMode="auto">
          <a:xfrm>
            <a:off x="2207022" y="5517233"/>
            <a:ext cx="7345362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zh-CN" sz="1600" b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MALDI-TOF-MS profiles of various substrates</a:t>
            </a:r>
            <a:r>
              <a:rPr lang="zh-CN" altLang="en-US" sz="1600" b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endParaRPr lang="en-US" altLang="zh-CN" sz="1600" b="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lphaLcParenBoth"/>
              <a:defRPr/>
            </a:pPr>
            <a:r>
              <a:rPr lang="en-US" altLang="zh-CN" sz="1600" b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Kraft lignin treated in supercritical ethanol without catalyst,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en-US" altLang="zh-CN" sz="1600" b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(b) Kraft lignin treated in supercritical ethanol over the MoC</a:t>
            </a:r>
            <a:r>
              <a:rPr lang="en-US" altLang="zh-CN" sz="1600" b="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1-x</a:t>
            </a:r>
            <a:r>
              <a:rPr lang="en-US" altLang="zh-CN" sz="1600" b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/AC catalyst.</a:t>
            </a:r>
            <a:endParaRPr lang="zh-CN" altLang="en-US" sz="1600" b="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202979"/>
            <a:ext cx="4967288" cy="432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158" y="1276003"/>
            <a:ext cx="35242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157" y="3149253"/>
            <a:ext cx="4000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文本框 1"/>
          <p:cNvSpPr txBox="1">
            <a:spLocks noChangeArrowheads="1"/>
          </p:cNvSpPr>
          <p:nvPr/>
        </p:nvSpPr>
        <p:spPr bwMode="auto">
          <a:xfrm>
            <a:off x="4764907" y="1256954"/>
            <a:ext cx="1619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>
                <a:solidFill>
                  <a:srgbClr val="ED7F34"/>
                </a:solidFill>
              </a:rPr>
              <a:t>Without a catalyst</a:t>
            </a:r>
            <a:endParaRPr lang="zh-CN" altLang="en-US" sz="1400" kern="0">
              <a:solidFill>
                <a:srgbClr val="ED7F34"/>
              </a:solidFill>
            </a:endParaRPr>
          </a:p>
        </p:txBody>
      </p:sp>
      <p:sp>
        <p:nvSpPr>
          <p:cNvPr id="26" name="文本框 10"/>
          <p:cNvSpPr txBox="1">
            <a:spLocks noChangeArrowheads="1"/>
          </p:cNvSpPr>
          <p:nvPr/>
        </p:nvSpPr>
        <p:spPr bwMode="auto">
          <a:xfrm>
            <a:off x="4620445" y="3149253"/>
            <a:ext cx="17637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>
                <a:solidFill>
                  <a:srgbClr val="ED7F34"/>
                </a:solidFill>
              </a:rPr>
              <a:t>With the MoC</a:t>
            </a:r>
            <a:r>
              <a:rPr lang="en-US" altLang="zh-CN" sz="1400" kern="0" baseline="-25000">
                <a:solidFill>
                  <a:srgbClr val="ED7F34"/>
                </a:solidFill>
              </a:rPr>
              <a:t>1-x</a:t>
            </a:r>
            <a:r>
              <a:rPr lang="en-US" altLang="zh-CN" sz="1400" kern="0">
                <a:solidFill>
                  <a:srgbClr val="ED7F34"/>
                </a:solidFill>
              </a:rPr>
              <a:t>/AC</a:t>
            </a:r>
            <a:endParaRPr lang="zh-CN" altLang="en-US" sz="1400" kern="0">
              <a:solidFill>
                <a:srgbClr val="ED7F34"/>
              </a:solidFill>
            </a:endParaRPr>
          </a:p>
        </p:txBody>
      </p:sp>
      <p:sp>
        <p:nvSpPr>
          <p:cNvPr id="28" name="矩形 12"/>
          <p:cNvSpPr>
            <a:spLocks noChangeArrowheads="1"/>
          </p:cNvSpPr>
          <p:nvPr/>
        </p:nvSpPr>
        <p:spPr bwMode="auto">
          <a:xfrm>
            <a:off x="6960294" y="6453337"/>
            <a:ext cx="403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i="1" kern="0" dirty="0" err="1">
                <a:solidFill>
                  <a:prstClr val="black"/>
                </a:solidFill>
              </a:rPr>
              <a:t>Angew</a:t>
            </a:r>
            <a:r>
              <a:rPr lang="en-US" altLang="zh-CN" sz="1400" i="1" kern="0" dirty="0">
                <a:solidFill>
                  <a:prstClr val="black"/>
                </a:solidFill>
              </a:rPr>
              <a:t>. Chem. Int. Ed.</a:t>
            </a:r>
            <a:r>
              <a:rPr lang="en-US" altLang="zh-CN" sz="1400" kern="0" dirty="0">
                <a:solidFill>
                  <a:prstClr val="black"/>
                </a:solidFill>
              </a:rPr>
              <a:t>, </a:t>
            </a:r>
            <a:r>
              <a:rPr lang="en-US" altLang="zh-CN" sz="1400" b="1" kern="0" dirty="0">
                <a:solidFill>
                  <a:prstClr val="black"/>
                </a:solidFill>
              </a:rPr>
              <a:t>2014</a:t>
            </a:r>
            <a:r>
              <a:rPr lang="en-US" altLang="zh-CN" sz="1400" kern="0" dirty="0">
                <a:solidFill>
                  <a:prstClr val="black"/>
                </a:solidFill>
              </a:rPr>
              <a:t>, 126, 7438-7443</a:t>
            </a:r>
          </a:p>
        </p:txBody>
      </p:sp>
      <p:pic>
        <p:nvPicPr>
          <p:cNvPr id="16386" name="Picture 2" descr="E:\科研\会议出国项目-那些年被日的日子\2017-ACS-ppt\QQ截图2017030321443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928" y="1140646"/>
            <a:ext cx="1845440" cy="401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351585" y="3789040"/>
            <a:ext cx="25806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molecules disappeared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A1A159-7019-4910-8704-9B44492DA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805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1"/>
          <p:cNvGrpSpPr>
            <a:grpSpLocks/>
          </p:cNvGrpSpPr>
          <p:nvPr/>
        </p:nvGrpSpPr>
        <p:grpSpPr bwMode="auto">
          <a:xfrm>
            <a:off x="1828800" y="785083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3" name="Group 192"/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33" name="Rectangle 193"/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194"/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2" name="Picture 195" descr="Untitled-4 cop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16" name="Rectangle 2"/>
          <p:cNvSpPr txBox="1">
            <a:spLocks noRot="1" noChangeArrowheads="1"/>
          </p:cNvSpPr>
          <p:nvPr/>
        </p:nvSpPr>
        <p:spPr bwMode="auto">
          <a:xfrm>
            <a:off x="1714129" y="159296"/>
            <a:ext cx="888820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Proposal of the reaction mechanism </a:t>
            </a:r>
          </a:p>
          <a:p>
            <a:pPr>
              <a:defRPr/>
            </a:pPr>
            <a:endParaRPr lang="en-US" altLang="zh-CN" sz="2800" b="1" dirty="0">
              <a:solidFill>
                <a:prstClr val="black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64" name="矩形 12"/>
          <p:cNvSpPr>
            <a:spLocks noChangeArrowheads="1"/>
          </p:cNvSpPr>
          <p:nvPr/>
        </p:nvSpPr>
        <p:spPr bwMode="auto">
          <a:xfrm>
            <a:off x="7608168" y="6453337"/>
            <a:ext cx="403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zh-CN" sz="1400" i="1" kern="0" dirty="0">
                <a:solidFill>
                  <a:prstClr val="black"/>
                </a:solidFill>
              </a:rPr>
              <a:t>ACS Catal.</a:t>
            </a:r>
            <a:r>
              <a:rPr lang="fr-FR" altLang="zh-CN" sz="1400" kern="0" dirty="0">
                <a:solidFill>
                  <a:prstClr val="black"/>
                </a:solidFill>
              </a:rPr>
              <a:t>,</a:t>
            </a:r>
            <a:r>
              <a:rPr lang="fr-FR" altLang="zh-CN" sz="1400" i="1" kern="0" dirty="0">
                <a:solidFill>
                  <a:prstClr val="black"/>
                </a:solidFill>
              </a:rPr>
              <a:t>  </a:t>
            </a:r>
            <a:r>
              <a:rPr lang="fr-FR" altLang="zh-CN" sz="1400" b="1" kern="0" dirty="0">
                <a:solidFill>
                  <a:prstClr val="black"/>
                </a:solidFill>
              </a:rPr>
              <a:t>2015</a:t>
            </a:r>
            <a:r>
              <a:rPr lang="fr-FR" altLang="zh-CN" sz="1400" kern="0" dirty="0">
                <a:solidFill>
                  <a:prstClr val="black"/>
                </a:solidFill>
              </a:rPr>
              <a:t>, 5 , 4803–4813</a:t>
            </a:r>
          </a:p>
        </p:txBody>
      </p:sp>
      <p:pic>
        <p:nvPicPr>
          <p:cNvPr id="24" name="Picture 2" descr="F:\我的文档\文章格式\ChemsusChem\jacs R9-改投稿\图表\Fig. 1-yasuo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043" y="1823339"/>
            <a:ext cx="4218211" cy="312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8"/>
          <p:cNvSpPr txBox="1">
            <a:spLocks noChangeArrowheads="1"/>
          </p:cNvSpPr>
          <p:nvPr/>
        </p:nvSpPr>
        <p:spPr bwMode="auto">
          <a:xfrm>
            <a:off x="2309838" y="5229200"/>
            <a:ext cx="753057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9pPr>
          </a:lstStyle>
          <a:p>
            <a:pPr marL="342900" indent="-342900">
              <a:buAutoNum type="alphaUcParenBoth"/>
              <a:defRPr/>
            </a:pPr>
            <a:r>
              <a:rPr lang="en-US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Liquid product yields of lignin conversion over different Mo-based catalysts</a:t>
            </a:r>
          </a:p>
          <a:p>
            <a:pPr marL="342900" indent="-342900">
              <a:buAutoNum type="alphaUcParenBoth"/>
              <a:defRPr/>
            </a:pPr>
            <a:r>
              <a:rPr lang="en-US" altLang="zh-CN" sz="1400" b="0" kern="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FT-IR spectra of the different samples before and after reaction</a:t>
            </a:r>
          </a:p>
          <a:p>
            <a:pPr algn="ctr" eaLnBrk="0" hangingPunct="0"/>
            <a:r>
              <a:rPr lang="zh-CN" altLang="en-US" sz="1400" b="0" dirty="0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rPr>
              <a:t> </a:t>
            </a:r>
            <a:endParaRPr lang="en-US" altLang="zh-CN" sz="1400" b="0" dirty="0">
              <a:solidFill>
                <a:srgbClr val="000000"/>
              </a:solidFill>
              <a:latin typeface="Times New Roman" pitchFamily="18" charset="0"/>
              <a:ea typeface="宋体" pitchFamily="2" charset="-122"/>
            </a:endParaRPr>
          </a:p>
        </p:txBody>
      </p:sp>
      <p:pic>
        <p:nvPicPr>
          <p:cNvPr id="26" name="Picture 3" descr="F:\我的文档\文章格式\ChemsusChem\jacs R9-改投稿\图表\Fig. 44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261" y="1895346"/>
            <a:ext cx="4069372" cy="308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7"/>
          <p:cNvSpPr txBox="1">
            <a:spLocks noChangeArrowheads="1"/>
          </p:cNvSpPr>
          <p:nvPr/>
        </p:nvSpPr>
        <p:spPr bwMode="auto">
          <a:xfrm>
            <a:off x="8544272" y="1206278"/>
            <a:ext cx="1621100" cy="58477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lvl="0" eaLnBrk="0" hangingPunct="0">
              <a:defRPr/>
            </a:pPr>
            <a:r>
              <a:rPr lang="en-US" altLang="zh-CN" sz="1600" kern="0" dirty="0">
                <a:solidFill>
                  <a:srgbClr val="FF33CC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Mo-O </a:t>
            </a:r>
            <a:r>
              <a:rPr lang="de-DE" altLang="zh-CN" sz="1600" kern="0" dirty="0">
                <a:solidFill>
                  <a:srgbClr val="FF33CC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stretching </a:t>
            </a:r>
            <a:r>
              <a:rPr lang="en-US" altLang="zh-CN" sz="1600" kern="0" dirty="0">
                <a:solidFill>
                  <a:srgbClr val="FF33CC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vibration</a:t>
            </a:r>
          </a:p>
        </p:txBody>
      </p:sp>
      <p:cxnSp>
        <p:nvCxnSpPr>
          <p:cNvPr id="28" name="直接箭头连接符 27"/>
          <p:cNvCxnSpPr/>
          <p:nvPr/>
        </p:nvCxnSpPr>
        <p:spPr>
          <a:xfrm>
            <a:off x="9696401" y="1844824"/>
            <a:ext cx="174277" cy="410562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tailEnd type="arrow"/>
          </a:ln>
          <a:effectLst/>
        </p:spPr>
      </p:cxnSp>
      <p:sp>
        <p:nvSpPr>
          <p:cNvPr id="29" name="TextBox 7"/>
          <p:cNvSpPr txBox="1">
            <a:spLocks noChangeArrowheads="1"/>
          </p:cNvSpPr>
          <p:nvPr/>
        </p:nvSpPr>
        <p:spPr bwMode="auto">
          <a:xfrm>
            <a:off x="6471442" y="1196753"/>
            <a:ext cx="1784798" cy="58477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lvl="0" eaLnBrk="0" hangingPunct="0">
              <a:defRPr/>
            </a:pPr>
            <a:r>
              <a:rPr lang="en-US" altLang="zh-CN" sz="1600" kern="0" dirty="0">
                <a:solidFill>
                  <a:srgbClr val="FF33CC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-CH</a:t>
            </a:r>
            <a:r>
              <a:rPr lang="en-US" altLang="zh-CN" sz="1600" kern="0" baseline="-25000" dirty="0">
                <a:solidFill>
                  <a:srgbClr val="FF33CC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sz="1600" kern="0" dirty="0">
                <a:solidFill>
                  <a:srgbClr val="FF33CC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kern="0" dirty="0">
                <a:solidFill>
                  <a:srgbClr val="FF33CC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and -CH</a:t>
            </a:r>
            <a:r>
              <a:rPr lang="en-US" altLang="zh-CN" sz="1600" kern="0" baseline="-25000" dirty="0">
                <a:solidFill>
                  <a:srgbClr val="FF33CC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1600" kern="0" dirty="0">
                <a:solidFill>
                  <a:srgbClr val="FF33CC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stretching vibration</a:t>
            </a:r>
          </a:p>
        </p:txBody>
      </p:sp>
      <p:cxnSp>
        <p:nvCxnSpPr>
          <p:cNvPr id="30" name="直接箭头连接符 29"/>
          <p:cNvCxnSpPr/>
          <p:nvPr/>
        </p:nvCxnSpPr>
        <p:spPr>
          <a:xfrm>
            <a:off x="7206381" y="1823338"/>
            <a:ext cx="144016" cy="288032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tailEnd type="arrow"/>
          </a:ln>
          <a:effectLst/>
        </p:spPr>
      </p:cxnSp>
      <p:sp>
        <p:nvSpPr>
          <p:cNvPr id="31" name="TextBox 7"/>
          <p:cNvSpPr txBox="1">
            <a:spLocks noChangeArrowheads="1"/>
          </p:cNvSpPr>
          <p:nvPr/>
        </p:nvSpPr>
        <p:spPr bwMode="auto">
          <a:xfrm>
            <a:off x="2389685" y="1196753"/>
            <a:ext cx="3630661" cy="58477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lvl="0" eaLnBrk="0" hangingPunct="0">
              <a:defRPr/>
            </a:pPr>
            <a:r>
              <a:rPr lang="en-US" altLang="zh-CN" sz="1600" kern="0" dirty="0">
                <a:solidFill>
                  <a:srgbClr val="FF33CC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All the Mo-based catalysts show high and similar activities</a:t>
            </a:r>
            <a:endParaRPr lang="zh-CN" altLang="en-US" sz="1600" kern="0" dirty="0">
              <a:solidFill>
                <a:srgbClr val="FF33CC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02125" y="2008220"/>
            <a:ext cx="288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A</a:t>
            </a:r>
            <a:endParaRPr lang="zh-CN" altLang="en-US" sz="1600" dirty="0"/>
          </a:p>
        </p:txBody>
      </p:sp>
      <p:sp>
        <p:nvSpPr>
          <p:cNvPr id="36" name="TextBox 35"/>
          <p:cNvSpPr txBox="1"/>
          <p:nvPr/>
        </p:nvSpPr>
        <p:spPr>
          <a:xfrm>
            <a:off x="8574533" y="1976879"/>
            <a:ext cx="288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B</a:t>
            </a:r>
            <a:endParaRPr lang="zh-CN" altLang="en-US" sz="1600" dirty="0"/>
          </a:p>
        </p:txBody>
      </p:sp>
      <p:sp>
        <p:nvSpPr>
          <p:cNvPr id="37" name="矩形 3"/>
          <p:cNvSpPr>
            <a:spLocks noChangeArrowheads="1"/>
          </p:cNvSpPr>
          <p:nvPr/>
        </p:nvSpPr>
        <p:spPr bwMode="auto">
          <a:xfrm>
            <a:off x="2639617" y="5301209"/>
            <a:ext cx="7913687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en-GB" altLang="zh-CN" sz="2000" kern="0" dirty="0">
                <a:solidFill>
                  <a:prstClr val="black"/>
                </a:solidFill>
              </a:rPr>
              <a:t>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AutoNum type="alphaLcParenBoth"/>
              <a:defRPr/>
            </a:pPr>
            <a:r>
              <a:rPr lang="en-GB" altLang="zh-CN" sz="1400" kern="0" dirty="0">
                <a:solidFill>
                  <a:prstClr val="black"/>
                </a:solidFill>
              </a:rPr>
              <a:t> Used MoO</a:t>
            </a:r>
            <a:r>
              <a:rPr lang="en-GB" altLang="zh-CN" sz="1400" kern="0" baseline="-25000" dirty="0">
                <a:solidFill>
                  <a:prstClr val="black"/>
                </a:solidFill>
              </a:rPr>
              <a:t>3</a:t>
            </a:r>
            <a:r>
              <a:rPr lang="en-GB" altLang="zh-CN" sz="1400" kern="0" dirty="0">
                <a:solidFill>
                  <a:prstClr val="black"/>
                </a:solidFill>
              </a:rPr>
              <a:t>/Al</a:t>
            </a:r>
            <a:r>
              <a:rPr lang="en-GB" altLang="zh-CN" sz="1400" kern="0" baseline="-25000" dirty="0">
                <a:solidFill>
                  <a:prstClr val="black"/>
                </a:solidFill>
              </a:rPr>
              <a:t>2</a:t>
            </a:r>
            <a:r>
              <a:rPr lang="en-GB" altLang="zh-CN" sz="1400" kern="0" dirty="0">
                <a:solidFill>
                  <a:prstClr val="black"/>
                </a:solidFill>
              </a:rPr>
              <a:t>O</a:t>
            </a:r>
            <a:r>
              <a:rPr lang="en-GB" altLang="zh-CN" sz="1400" kern="0" baseline="-25000" dirty="0">
                <a:solidFill>
                  <a:prstClr val="black"/>
                </a:solidFill>
              </a:rPr>
              <a:t>3</a:t>
            </a:r>
            <a:r>
              <a:rPr lang="en-GB" altLang="zh-CN" sz="1400" kern="0" dirty="0">
                <a:solidFill>
                  <a:prstClr val="black"/>
                </a:solidFill>
              </a:rPr>
              <a:t>,  (b) Used Mo/Al</a:t>
            </a:r>
            <a:r>
              <a:rPr lang="en-GB" altLang="zh-CN" sz="1400" kern="0" baseline="-25000" dirty="0">
                <a:solidFill>
                  <a:prstClr val="black"/>
                </a:solidFill>
              </a:rPr>
              <a:t>2</a:t>
            </a:r>
            <a:r>
              <a:rPr lang="en-GB" altLang="zh-CN" sz="1400" kern="0" dirty="0">
                <a:solidFill>
                  <a:prstClr val="black"/>
                </a:solidFill>
              </a:rPr>
              <a:t>O</a:t>
            </a:r>
            <a:r>
              <a:rPr lang="en-GB" altLang="zh-CN" sz="1400" kern="0" baseline="-25000" dirty="0">
                <a:solidFill>
                  <a:prstClr val="black"/>
                </a:solidFill>
              </a:rPr>
              <a:t>3</a:t>
            </a:r>
            <a:r>
              <a:rPr lang="en-GB" altLang="zh-CN" sz="1400" kern="0" dirty="0">
                <a:solidFill>
                  <a:prstClr val="black"/>
                </a:solidFill>
              </a:rPr>
              <a:t>,  (c) Used α-MoC</a:t>
            </a:r>
            <a:r>
              <a:rPr lang="en-GB" altLang="zh-CN" sz="1400" kern="0" baseline="-25000" dirty="0">
                <a:solidFill>
                  <a:prstClr val="black"/>
                </a:solidFill>
              </a:rPr>
              <a:t>1-x</a:t>
            </a:r>
            <a:r>
              <a:rPr lang="en-GB" altLang="zh-CN" sz="1400" kern="0" dirty="0">
                <a:solidFill>
                  <a:prstClr val="black"/>
                </a:solidFill>
              </a:rPr>
              <a:t>/AC,  (d) Used Mo</a:t>
            </a:r>
            <a:r>
              <a:rPr lang="en-GB" altLang="zh-CN" sz="1400" kern="0" baseline="-25000" dirty="0">
                <a:solidFill>
                  <a:prstClr val="black"/>
                </a:solidFill>
              </a:rPr>
              <a:t>2</a:t>
            </a:r>
            <a:r>
              <a:rPr lang="en-GB" altLang="zh-CN" sz="1400" kern="0" dirty="0">
                <a:solidFill>
                  <a:prstClr val="black"/>
                </a:solidFill>
              </a:rPr>
              <a:t>N/Al</a:t>
            </a:r>
            <a:r>
              <a:rPr lang="en-GB" altLang="zh-CN" sz="1400" kern="0" baseline="-25000" dirty="0">
                <a:solidFill>
                  <a:prstClr val="black"/>
                </a:solidFill>
              </a:rPr>
              <a:t>2</a:t>
            </a:r>
            <a:r>
              <a:rPr lang="en-GB" altLang="zh-CN" sz="1400" kern="0" dirty="0">
                <a:solidFill>
                  <a:prstClr val="black"/>
                </a:solidFill>
              </a:rPr>
              <a:t>O</a:t>
            </a:r>
            <a:r>
              <a:rPr lang="en-GB" altLang="zh-CN" sz="1400" kern="0" baseline="-25000" dirty="0">
                <a:solidFill>
                  <a:prstClr val="black"/>
                </a:solidFill>
              </a:rPr>
              <a:t>3</a:t>
            </a:r>
            <a:r>
              <a:rPr lang="en-GB" altLang="zh-CN" sz="1400" kern="0" dirty="0">
                <a:solidFill>
                  <a:prstClr val="black"/>
                </a:solidFill>
              </a:rPr>
              <a:t>      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zh-CN" sz="1400" kern="0" dirty="0">
                <a:solidFill>
                  <a:prstClr val="black"/>
                </a:solidFill>
              </a:rPr>
              <a:t>(e) Kraft lignin,  (f) Dried liquid product from lignin </a:t>
            </a:r>
            <a:r>
              <a:rPr lang="en-GB" altLang="zh-CN" sz="1400" kern="0" dirty="0" err="1">
                <a:solidFill>
                  <a:prstClr val="black"/>
                </a:solidFill>
              </a:rPr>
              <a:t>catalyzed</a:t>
            </a:r>
            <a:r>
              <a:rPr lang="en-GB" altLang="zh-CN" sz="1400" kern="0" dirty="0">
                <a:solidFill>
                  <a:prstClr val="black"/>
                </a:solidFill>
              </a:rPr>
              <a:t> by Mo/Al</a:t>
            </a:r>
            <a:r>
              <a:rPr lang="en-GB" altLang="zh-CN" sz="1400" kern="0" baseline="-25000" dirty="0">
                <a:solidFill>
                  <a:prstClr val="black"/>
                </a:solidFill>
              </a:rPr>
              <a:t>2</a:t>
            </a:r>
            <a:r>
              <a:rPr lang="en-GB" altLang="zh-CN" sz="1400" kern="0" dirty="0">
                <a:solidFill>
                  <a:prstClr val="black"/>
                </a:solidFill>
              </a:rPr>
              <a:t>O</a:t>
            </a:r>
            <a:r>
              <a:rPr lang="en-GB" altLang="zh-CN" sz="1400" kern="0" baseline="-25000" dirty="0">
                <a:solidFill>
                  <a:prstClr val="black"/>
                </a:solidFill>
              </a:rPr>
              <a:t>3</a:t>
            </a:r>
            <a:r>
              <a:rPr lang="en-GB" altLang="zh-CN" sz="1400" kern="0" dirty="0">
                <a:solidFill>
                  <a:prstClr val="black"/>
                </a:solidFill>
              </a:rPr>
              <a:t>.</a:t>
            </a:r>
            <a:endParaRPr lang="zh-CN" altLang="zh-CN" sz="1400" kern="0" dirty="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05B72C-544F-4539-9CD9-DF395433A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972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1"/>
          <p:cNvGrpSpPr>
            <a:grpSpLocks/>
          </p:cNvGrpSpPr>
          <p:nvPr/>
        </p:nvGrpSpPr>
        <p:grpSpPr bwMode="auto">
          <a:xfrm>
            <a:off x="1828800" y="785083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3" name="Group 192"/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33" name="Rectangle 193"/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194"/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2" name="Picture 195" descr="Untitled-4 cop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16" name="Rectangle 2"/>
          <p:cNvSpPr txBox="1">
            <a:spLocks noRot="1" noChangeArrowheads="1"/>
          </p:cNvSpPr>
          <p:nvPr/>
        </p:nvSpPr>
        <p:spPr bwMode="auto">
          <a:xfrm>
            <a:off x="1714129" y="159296"/>
            <a:ext cx="888820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Proposal of the reaction mechanism </a:t>
            </a:r>
          </a:p>
          <a:p>
            <a:pPr>
              <a:defRPr/>
            </a:pPr>
            <a:endParaRPr lang="en-US" altLang="zh-CN" sz="2800" b="1" dirty="0">
              <a:solidFill>
                <a:prstClr val="black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64" name="矩形 12"/>
          <p:cNvSpPr>
            <a:spLocks noChangeArrowheads="1"/>
          </p:cNvSpPr>
          <p:nvPr/>
        </p:nvSpPr>
        <p:spPr bwMode="auto">
          <a:xfrm>
            <a:off x="7608168" y="6453337"/>
            <a:ext cx="403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zh-CN" sz="1400" i="1" kern="0" dirty="0">
                <a:solidFill>
                  <a:prstClr val="black"/>
                </a:solidFill>
              </a:rPr>
              <a:t>ACS Catal.</a:t>
            </a:r>
            <a:r>
              <a:rPr lang="fr-FR" altLang="zh-CN" sz="1400" kern="0" dirty="0">
                <a:solidFill>
                  <a:prstClr val="black"/>
                </a:solidFill>
              </a:rPr>
              <a:t>,</a:t>
            </a:r>
            <a:r>
              <a:rPr lang="fr-FR" altLang="zh-CN" sz="1400" i="1" kern="0" dirty="0">
                <a:solidFill>
                  <a:prstClr val="black"/>
                </a:solidFill>
              </a:rPr>
              <a:t>  </a:t>
            </a:r>
            <a:r>
              <a:rPr lang="fr-FR" altLang="zh-CN" sz="1400" b="1" kern="0" dirty="0">
                <a:solidFill>
                  <a:prstClr val="black"/>
                </a:solidFill>
              </a:rPr>
              <a:t>2015</a:t>
            </a:r>
            <a:r>
              <a:rPr lang="fr-FR" altLang="zh-CN" sz="1400" kern="0" dirty="0">
                <a:solidFill>
                  <a:prstClr val="black"/>
                </a:solidFill>
              </a:rPr>
              <a:t>, 5 , 4803–4813</a:t>
            </a:r>
          </a:p>
        </p:txBody>
      </p:sp>
      <p:pic>
        <p:nvPicPr>
          <p:cNvPr id="21" name="Picture 2" descr="F:\我的文档\文章格式\Science\R2\图表\Fig.5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50" y="1052736"/>
            <a:ext cx="539908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1"/>
          <p:cNvSpPr>
            <a:spLocks noChangeArrowheads="1"/>
          </p:cNvSpPr>
          <p:nvPr/>
        </p:nvSpPr>
        <p:spPr bwMode="auto">
          <a:xfrm>
            <a:off x="2809875" y="4725145"/>
            <a:ext cx="5888038" cy="103105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indent="-457200" eaLnBrk="0" fontAlgn="base" hangingPunct="0">
              <a:spcBef>
                <a:spcPct val="0"/>
              </a:spcBef>
              <a:spcAft>
                <a:spcPts val="600"/>
              </a:spcAft>
              <a:buClrTx/>
              <a:buNone/>
              <a:defRPr/>
            </a:pPr>
            <a:r>
              <a:rPr lang="en-GB" altLang="zh-CN" sz="1400" b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(A) Photographs of (a) used Mo/Al</a:t>
            </a:r>
            <a:r>
              <a:rPr lang="en-GB" altLang="zh-CN" sz="1400" b="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GB" altLang="zh-CN" sz="1400" b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en-GB" altLang="zh-CN" sz="1400" b="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GB" altLang="zh-CN" sz="1400" b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catalyst with liquid products, (b) fresh Mo/Al</a:t>
            </a:r>
            <a:r>
              <a:rPr lang="en-GB" altLang="zh-CN" sz="1400" b="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GB" altLang="zh-CN" sz="1400" b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en-GB" altLang="zh-CN" sz="1400" b="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GB" altLang="zh-CN" sz="1400" b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catalyst in ethanol in EPR sample cell.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zh-CN" sz="1400" b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(B) EPR spectra of (a) used Mo/Al</a:t>
            </a:r>
            <a:r>
              <a:rPr lang="en-GB" altLang="zh-CN" sz="1400" b="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GB" altLang="zh-CN" sz="1400" b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en-GB" altLang="zh-CN" sz="1400" b="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GB" altLang="zh-CN" sz="1400" b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catalyst, (b) fresh Mo/Al</a:t>
            </a:r>
            <a:r>
              <a:rPr lang="en-GB" altLang="zh-CN" sz="1400" b="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GB" altLang="zh-CN" sz="1400" b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en-GB" altLang="zh-CN" sz="1400" b="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GB" altLang="zh-CN" sz="1400" b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catalyst and (c) Kraft lignin.</a:t>
            </a:r>
            <a:endParaRPr lang="zh-CN" altLang="en-US" sz="1400" b="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662864" y="1178148"/>
            <a:ext cx="2403475" cy="400050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/>
            </a:solidFill>
          </a:ln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zh-CN" sz="2000" kern="0" dirty="0">
                <a:solidFill>
                  <a:prstClr val="black"/>
                </a:solidFill>
              </a:rPr>
              <a:t>paramagnetic Mo (V)</a:t>
            </a:r>
            <a:endParaRPr lang="zh-CN" altLang="en-US" sz="2000" kern="0" dirty="0">
              <a:solidFill>
                <a:prstClr val="black"/>
              </a:solidFill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6859588" y="1567087"/>
            <a:ext cx="1008062" cy="288925"/>
          </a:xfrm>
          <a:prstGeom prst="ellipse">
            <a:avLst/>
          </a:prstGeom>
          <a:noFill/>
          <a:ln w="34925" cap="flat" cmpd="sng" algn="ctr">
            <a:solidFill>
              <a:srgbClr val="00B0F0"/>
            </a:solidFill>
            <a:prstDash val="solid"/>
          </a:ln>
          <a:effectLst/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17267" y="5734998"/>
            <a:ext cx="7210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used Mo-based catalysts with g tensor around 1.92 were also recorded, indicating the presence of Mo (V)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D0D451-83E5-477A-845B-F25C98D81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48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7736B-CE7A-437E-AB2B-D89859B9F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150" y="-80899"/>
            <a:ext cx="8229600" cy="1143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Contents</a:t>
            </a:r>
            <a:endParaRPr lang="zh-CN" altLang="en-US" sz="3200" b="1" dirty="0"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923ED-358B-4FF9-AC94-120C1226C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488" y="1928083"/>
            <a:ext cx="9651342" cy="5311775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Background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altLang="zh-CN" sz="2800" b="1" dirty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Part 1: 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+mj-cs"/>
              </a:rPr>
              <a:t>Ethanolysis of Kraft lignin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altLang="zh-CN" sz="2800" b="1" dirty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Part 2: 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+mj-cs"/>
              </a:rPr>
              <a:t>Depolymerization of enzymatic hydrolysis lignin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altLang="zh-CN" sz="2800" b="1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altLang="zh-CN" sz="28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0F78DE-F692-4895-B118-A5187093D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776875" y="6520260"/>
            <a:ext cx="2844800" cy="365125"/>
          </a:xfrm>
        </p:spPr>
        <p:txBody>
          <a:bodyPr/>
          <a:lstStyle/>
          <a:p>
            <a:fld id="{1A83DDAE-7F46-4387-B24A-88FCFFAB4396}" type="slidenum">
              <a:rPr lang="es-ES" altLang="zh-CN" smtClean="0">
                <a:sym typeface="Times New Roman" panose="02020603050405020304" pitchFamily="18" charset="0"/>
              </a:rPr>
              <a:pPr/>
              <a:t>2</a:t>
            </a:fld>
            <a:endParaRPr lang="es-ES" altLang="zh-CN">
              <a:sym typeface="Times New Roman" panose="02020603050405020304" pitchFamily="18" charset="0"/>
            </a:endParaRPr>
          </a:p>
        </p:txBody>
      </p:sp>
      <p:grpSp>
        <p:nvGrpSpPr>
          <p:cNvPr id="6" name="Group 191">
            <a:extLst>
              <a:ext uri="{FF2B5EF4-FFF2-40B4-BE49-F238E27FC236}">
                <a16:creationId xmlns:a16="http://schemas.microsoft.com/office/drawing/2014/main" id="{0265EEEC-3F0F-4F55-B424-57ED9E3D07E0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785083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7" name="Group 192">
              <a:extLst>
                <a:ext uri="{FF2B5EF4-FFF2-40B4-BE49-F238E27FC236}">
                  <a16:creationId xmlns:a16="http://schemas.microsoft.com/office/drawing/2014/main" id="{F014F8DC-2917-4589-B430-AC19A0A184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9" name="Rectangle 193">
                <a:extLst>
                  <a:ext uri="{FF2B5EF4-FFF2-40B4-BE49-F238E27FC236}">
                    <a16:creationId xmlns:a16="http://schemas.microsoft.com/office/drawing/2014/main" id="{C492F78E-36F2-4F10-9C8B-DF15E5A25D7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Line 194">
                <a:extLst>
                  <a:ext uri="{FF2B5EF4-FFF2-40B4-BE49-F238E27FC236}">
                    <a16:creationId xmlns:a16="http://schemas.microsoft.com/office/drawing/2014/main" id="{B2D6C8AD-2949-4F34-A0C9-D651F57E8827}"/>
                  </a:ext>
                </a:extLst>
              </p:cNvPr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8" name="Picture 195" descr="Untitled-4 copy">
              <a:extLst>
                <a:ext uri="{FF2B5EF4-FFF2-40B4-BE49-F238E27FC236}">
                  <a16:creationId xmlns:a16="http://schemas.microsoft.com/office/drawing/2014/main" id="{23D772EE-5068-4760-B8F5-DD12A38CEF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102725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1"/>
          <p:cNvGrpSpPr>
            <a:grpSpLocks/>
          </p:cNvGrpSpPr>
          <p:nvPr/>
        </p:nvGrpSpPr>
        <p:grpSpPr bwMode="auto">
          <a:xfrm>
            <a:off x="1828800" y="785083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3" name="Group 192"/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33" name="Rectangle 193"/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194"/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2" name="Picture 195" descr="Untitled-4 cop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16" name="Rectangle 2"/>
          <p:cNvSpPr txBox="1">
            <a:spLocks noRot="1" noChangeArrowheads="1"/>
          </p:cNvSpPr>
          <p:nvPr/>
        </p:nvSpPr>
        <p:spPr bwMode="auto">
          <a:xfrm>
            <a:off x="1714129" y="159296"/>
            <a:ext cx="888820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Proposal of the reaction mechanism </a:t>
            </a:r>
          </a:p>
          <a:p>
            <a:pPr>
              <a:defRPr/>
            </a:pPr>
            <a:endParaRPr lang="en-US" altLang="zh-CN" sz="2800" b="1" dirty="0">
              <a:solidFill>
                <a:prstClr val="black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64" name="矩形 12"/>
          <p:cNvSpPr>
            <a:spLocks noChangeArrowheads="1"/>
          </p:cNvSpPr>
          <p:nvPr/>
        </p:nvSpPr>
        <p:spPr bwMode="auto">
          <a:xfrm>
            <a:off x="7608168" y="6453337"/>
            <a:ext cx="403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zh-CN" sz="1400" i="1" kern="0" dirty="0">
                <a:solidFill>
                  <a:prstClr val="black"/>
                </a:solidFill>
              </a:rPr>
              <a:t>ACS Catal.</a:t>
            </a:r>
            <a:r>
              <a:rPr lang="fr-FR" altLang="zh-CN" sz="1400" kern="0" dirty="0">
                <a:solidFill>
                  <a:prstClr val="black"/>
                </a:solidFill>
              </a:rPr>
              <a:t>,</a:t>
            </a:r>
            <a:r>
              <a:rPr lang="fr-FR" altLang="zh-CN" sz="1400" i="1" kern="0" dirty="0">
                <a:solidFill>
                  <a:prstClr val="black"/>
                </a:solidFill>
              </a:rPr>
              <a:t>  </a:t>
            </a:r>
            <a:r>
              <a:rPr lang="fr-FR" altLang="zh-CN" sz="1400" b="1" kern="0" dirty="0">
                <a:solidFill>
                  <a:prstClr val="black"/>
                </a:solidFill>
              </a:rPr>
              <a:t>2015</a:t>
            </a:r>
            <a:r>
              <a:rPr lang="fr-FR" altLang="zh-CN" sz="1400" kern="0" dirty="0">
                <a:solidFill>
                  <a:prstClr val="black"/>
                </a:solidFill>
              </a:rPr>
              <a:t>, 5 , 4803–4813</a:t>
            </a:r>
          </a:p>
        </p:txBody>
      </p:sp>
      <p:grpSp>
        <p:nvGrpSpPr>
          <p:cNvPr id="15" name="组合 2"/>
          <p:cNvGrpSpPr>
            <a:grpSpLocks/>
          </p:cNvGrpSpPr>
          <p:nvPr/>
        </p:nvGrpSpPr>
        <p:grpSpPr bwMode="auto">
          <a:xfrm>
            <a:off x="2621434" y="1052736"/>
            <a:ext cx="6767512" cy="2303462"/>
            <a:chOff x="1538288" y="849317"/>
            <a:chExt cx="7029624" cy="2304177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"/>
            <a:stretch/>
          </p:blipFill>
          <p:spPr bwMode="auto">
            <a:xfrm>
              <a:off x="1538288" y="849317"/>
              <a:ext cx="6813550" cy="2082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矩形 18"/>
            <p:cNvSpPr/>
            <p:nvPr/>
          </p:nvSpPr>
          <p:spPr>
            <a:xfrm>
              <a:off x="8338704" y="849317"/>
              <a:ext cx="229208" cy="2304177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hangingPunct="0">
                <a:defRPr/>
              </a:pPr>
              <a:endParaRPr lang="zh-CN" altLang="en-US" b="1" kern="0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</p:grpSp>
      <p:grpSp>
        <p:nvGrpSpPr>
          <p:cNvPr id="20" name="组合 1"/>
          <p:cNvGrpSpPr>
            <a:grpSpLocks/>
          </p:cNvGrpSpPr>
          <p:nvPr/>
        </p:nvGrpSpPr>
        <p:grpSpPr bwMode="auto">
          <a:xfrm>
            <a:off x="2620195" y="3285332"/>
            <a:ext cx="6696075" cy="993775"/>
            <a:chOff x="1009650" y="5157788"/>
            <a:chExt cx="7162800" cy="993775"/>
          </a:xfrm>
        </p:grpSpPr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563" y="5157788"/>
              <a:ext cx="7042150" cy="965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矩形 23"/>
            <p:cNvSpPr/>
            <p:nvPr/>
          </p:nvSpPr>
          <p:spPr>
            <a:xfrm>
              <a:off x="1009650" y="5194301"/>
              <a:ext cx="7162800" cy="957262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0" hangingPunct="0">
                <a:defRPr/>
              </a:pPr>
              <a:endParaRPr lang="zh-CN" altLang="en-US" b="1" kern="0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</p:grpSp>
      <p:graphicFrame>
        <p:nvGraphicFramePr>
          <p:cNvPr id="25" name="对象 24"/>
          <p:cNvGraphicFramePr>
            <a:graphicFrameLocks noChangeAspect="1"/>
          </p:cNvGraphicFramePr>
          <p:nvPr/>
        </p:nvGraphicFramePr>
        <p:xfrm>
          <a:off x="2548186" y="4861867"/>
          <a:ext cx="47752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6" imgW="11382592" imgH="2648430" progId="ChemDraw.Document.6.0">
                  <p:embed/>
                </p:oleObj>
              </mc:Choice>
              <mc:Fallback>
                <p:oleObj name="CS ChemDraw Drawing" r:id="rId6" imgW="11382592" imgH="2648430" progId="ChemDraw.Document.6.0">
                  <p:embed/>
                  <p:pic>
                    <p:nvPicPr>
                      <p:cNvPr id="25" name="对象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8186" y="4861867"/>
                        <a:ext cx="4775200" cy="111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2" descr="F:\我的文档\文章格式\ChemsusChem\jacs R9-改投稿\图表\图片6-300dpi.tif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6"/>
          <a:stretch/>
        </p:blipFill>
        <p:spPr bwMode="auto">
          <a:xfrm>
            <a:off x="7732762" y="4509121"/>
            <a:ext cx="1747614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36AE5D-631E-4644-9338-8A57960E5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628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1"/>
          <p:cNvGrpSpPr>
            <a:grpSpLocks/>
          </p:cNvGrpSpPr>
          <p:nvPr/>
        </p:nvGrpSpPr>
        <p:grpSpPr bwMode="auto">
          <a:xfrm>
            <a:off x="1828800" y="785083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3" name="Group 192"/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33" name="Rectangle 193"/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194"/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2" name="Picture 195" descr="Untitled-4 cop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77" name="AutoShape 8"/>
          <p:cNvSpPr>
            <a:spLocks noChangeArrowheads="1"/>
          </p:cNvSpPr>
          <p:nvPr/>
        </p:nvSpPr>
        <p:spPr bwMode="gray">
          <a:xfrm>
            <a:off x="6864942" y="1010477"/>
            <a:ext cx="278909" cy="239281"/>
          </a:xfrm>
          <a:prstGeom prst="rightArrow">
            <a:avLst>
              <a:gd name="adj1" fmla="val 50000"/>
              <a:gd name="adj2" fmla="val 58331"/>
            </a:avLst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400" kern="0">
              <a:solidFill>
                <a:prstClr val="black"/>
              </a:solidFill>
              <a:ea typeface="黑体" pitchFamily="49" charset="-122"/>
            </a:endParaRPr>
          </a:p>
        </p:txBody>
      </p:sp>
      <p:sp>
        <p:nvSpPr>
          <p:cNvPr id="12" name="TextBox 45">
            <a:extLst>
              <a:ext uri="{FF2B5EF4-FFF2-40B4-BE49-F238E27FC236}">
                <a16:creationId xmlns:a16="http://schemas.microsoft.com/office/drawing/2014/main" id="{13948101-E787-441B-BB9A-B40309696FAD}"/>
              </a:ext>
            </a:extLst>
          </p:cNvPr>
          <p:cNvSpPr txBox="1"/>
          <p:nvPr/>
        </p:nvSpPr>
        <p:spPr>
          <a:xfrm>
            <a:off x="715024" y="3068960"/>
            <a:ext cx="11071212" cy="3247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Part</a:t>
            </a:r>
            <a:r>
              <a:rPr lang="en-US" altLang="zh-CN" sz="2800" b="1" dirty="0">
                <a:solidFill>
                  <a:srgbClr val="F7964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 1.3: Ethanolysis of Kraft lignin over MoC</a:t>
            </a:r>
            <a:r>
              <a:rPr lang="en-US" altLang="zh-CN" sz="2800" b="1" baseline="-25000" dirty="0">
                <a:solidFill>
                  <a:srgbClr val="F7964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1-x</a:t>
            </a:r>
            <a:r>
              <a:rPr lang="en-US" altLang="zh-CN" sz="2800" b="1" dirty="0">
                <a:solidFill>
                  <a:srgbClr val="F7964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/Cu-</a:t>
            </a:r>
            <a:r>
              <a:rPr lang="en-US" altLang="zh-CN" sz="2800" b="1" dirty="0" err="1">
                <a:solidFill>
                  <a:srgbClr val="F7964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MgAlO</a:t>
            </a:r>
            <a:r>
              <a:rPr lang="en-US" altLang="zh-CN" sz="2800" b="1" baseline="-25000" dirty="0" err="1">
                <a:solidFill>
                  <a:srgbClr val="F7964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z</a:t>
            </a:r>
            <a:endParaRPr lang="en-US" altLang="zh-CN" sz="2800" b="1" baseline="-25000" dirty="0">
              <a:solidFill>
                <a:srgbClr val="F79646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800" b="1" dirty="0">
              <a:solidFill>
                <a:srgbClr val="F79646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7964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50000"/>
              </a:lnSpc>
            </a:pPr>
            <a:endParaRPr lang="en-US" altLang="zh-CN" sz="2800" b="1" dirty="0">
              <a:solidFill>
                <a:srgbClr val="F79646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800" b="1" dirty="0">
              <a:solidFill>
                <a:srgbClr val="F79646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99EF8E3-BCED-4B92-854B-6C99A1732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20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1"/>
          <p:cNvGrpSpPr>
            <a:grpSpLocks/>
          </p:cNvGrpSpPr>
          <p:nvPr/>
        </p:nvGrpSpPr>
        <p:grpSpPr bwMode="auto">
          <a:xfrm>
            <a:off x="1828800" y="785083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3" name="Group 192"/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33" name="Rectangle 193"/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194"/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2" name="Picture 195" descr="Untitled-4 cop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16" name="Rectangle 2"/>
          <p:cNvSpPr txBox="1">
            <a:spLocks noRot="1" noChangeArrowheads="1"/>
          </p:cNvSpPr>
          <p:nvPr/>
        </p:nvSpPr>
        <p:spPr bwMode="auto">
          <a:xfrm>
            <a:off x="1714129" y="159296"/>
            <a:ext cx="888820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Ethanolysis of Kraft lignin over MoC</a:t>
            </a:r>
            <a:r>
              <a:rPr lang="en-US" altLang="zh-CN" sz="2800" b="1" baseline="-25000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1-x</a:t>
            </a: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/Cu-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MgAlO</a:t>
            </a:r>
            <a:r>
              <a:rPr lang="en-US" altLang="zh-CN" sz="2800" b="1" baseline="-25000" dirty="0" err="1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z</a:t>
            </a:r>
            <a:endParaRPr lang="en-US" altLang="zh-CN" sz="2800" b="1" baseline="-25000" dirty="0">
              <a:solidFill>
                <a:prstClr val="black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pic>
        <p:nvPicPr>
          <p:cNvPr id="23" name="Picture 2" descr="E:\E\paper\文章整理\老李20160203修改\校稿\xrd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7" b="4166"/>
          <a:stretch/>
        </p:blipFill>
        <p:spPr bwMode="auto">
          <a:xfrm>
            <a:off x="4737278" y="1124745"/>
            <a:ext cx="267391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E:\E\Experiment\SEM\20141118催化剂表征\CuMgAl水滑石\1_m017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3" y="1124745"/>
            <a:ext cx="201622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E:\E\Experiment\SEM\20141118催化剂表征\CuMgAlOx\1_m020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3" y="2862149"/>
            <a:ext cx="2016225" cy="15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E:\E\Experiment\SEM\20150518表征\钝化MoC CuMgAlOx\5_m005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001" y="4581128"/>
            <a:ext cx="2017416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任意多边形 34"/>
          <p:cNvSpPr/>
          <p:nvPr/>
        </p:nvSpPr>
        <p:spPr>
          <a:xfrm>
            <a:off x="2270834" y="1700808"/>
            <a:ext cx="2168983" cy="1368152"/>
          </a:xfrm>
          <a:custGeom>
            <a:avLst/>
            <a:gdLst>
              <a:gd name="connsiteX0" fmla="*/ 0 w 2024967"/>
              <a:gd name="connsiteY0" fmla="*/ 192844 h 1928437"/>
              <a:gd name="connsiteX1" fmla="*/ 192844 w 2024967"/>
              <a:gd name="connsiteY1" fmla="*/ 0 h 1928437"/>
              <a:gd name="connsiteX2" fmla="*/ 1832123 w 2024967"/>
              <a:gd name="connsiteY2" fmla="*/ 0 h 1928437"/>
              <a:gd name="connsiteX3" fmla="*/ 2024967 w 2024967"/>
              <a:gd name="connsiteY3" fmla="*/ 192844 h 1928437"/>
              <a:gd name="connsiteX4" fmla="*/ 2024967 w 2024967"/>
              <a:gd name="connsiteY4" fmla="*/ 1735593 h 1928437"/>
              <a:gd name="connsiteX5" fmla="*/ 1832123 w 2024967"/>
              <a:gd name="connsiteY5" fmla="*/ 1928437 h 1928437"/>
              <a:gd name="connsiteX6" fmla="*/ 192844 w 2024967"/>
              <a:gd name="connsiteY6" fmla="*/ 1928437 h 1928437"/>
              <a:gd name="connsiteX7" fmla="*/ 0 w 2024967"/>
              <a:gd name="connsiteY7" fmla="*/ 1735593 h 1928437"/>
              <a:gd name="connsiteX8" fmla="*/ 0 w 2024967"/>
              <a:gd name="connsiteY8" fmla="*/ 192844 h 192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4967" h="1928437">
                <a:moveTo>
                  <a:pt x="0" y="192844"/>
                </a:moveTo>
                <a:cubicBezTo>
                  <a:pt x="0" y="86339"/>
                  <a:pt x="86339" y="0"/>
                  <a:pt x="192844" y="0"/>
                </a:cubicBezTo>
                <a:lnTo>
                  <a:pt x="1832123" y="0"/>
                </a:lnTo>
                <a:cubicBezTo>
                  <a:pt x="1938628" y="0"/>
                  <a:pt x="2024967" y="86339"/>
                  <a:pt x="2024967" y="192844"/>
                </a:cubicBezTo>
                <a:lnTo>
                  <a:pt x="2024967" y="1735593"/>
                </a:lnTo>
                <a:cubicBezTo>
                  <a:pt x="2024967" y="1842098"/>
                  <a:pt x="1938628" y="1928437"/>
                  <a:pt x="1832123" y="1928437"/>
                </a:cubicBezTo>
                <a:lnTo>
                  <a:pt x="192844" y="1928437"/>
                </a:lnTo>
                <a:cubicBezTo>
                  <a:pt x="86339" y="1928437"/>
                  <a:pt x="0" y="1842098"/>
                  <a:pt x="0" y="1735593"/>
                </a:cubicBezTo>
                <a:lnTo>
                  <a:pt x="0" y="192844"/>
                </a:ln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163162" tIns="163162" rIns="163162" bIns="163162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楷体"/>
                <a:cs typeface="Times New Roman" panose="02020603050405020304" pitchFamily="18" charset="0"/>
              </a:rPr>
              <a:t>CuMgAlO</a:t>
            </a:r>
            <a:r>
              <a:rPr lang="en-US" altLang="zh-CN" sz="2800" b="1" baseline="-25000" dirty="0" err="1">
                <a:solidFill>
                  <a:schemeClr val="tx2"/>
                </a:solidFill>
                <a:latin typeface="Times New Roman" panose="02020603050405020304" pitchFamily="18" charset="0"/>
                <a:ea typeface="楷体"/>
                <a:cs typeface="Times New Roman" panose="02020603050405020304" pitchFamily="18" charset="0"/>
              </a:rPr>
              <a:t>y</a:t>
            </a:r>
            <a:endParaRPr lang="zh-CN" altLang="en-US" sz="2800" b="1" baseline="-25000" dirty="0">
              <a:solidFill>
                <a:schemeClr val="tx2"/>
              </a:solidFill>
              <a:latin typeface="Times New Roman" panose="02020603050405020304" pitchFamily="18" charset="0"/>
              <a:ea typeface="楷体"/>
              <a:cs typeface="Times New Roman" panose="02020603050405020304" pitchFamily="18" charset="0"/>
            </a:endParaRPr>
          </a:p>
        </p:txBody>
      </p:sp>
      <p:sp>
        <p:nvSpPr>
          <p:cNvPr id="36" name="任意多边形 35"/>
          <p:cNvSpPr/>
          <p:nvPr/>
        </p:nvSpPr>
        <p:spPr>
          <a:xfrm>
            <a:off x="2270834" y="4149081"/>
            <a:ext cx="2168983" cy="1358939"/>
          </a:xfrm>
          <a:custGeom>
            <a:avLst/>
            <a:gdLst>
              <a:gd name="connsiteX0" fmla="*/ 0 w 2024967"/>
              <a:gd name="connsiteY0" fmla="*/ 192844 h 1928437"/>
              <a:gd name="connsiteX1" fmla="*/ 192844 w 2024967"/>
              <a:gd name="connsiteY1" fmla="*/ 0 h 1928437"/>
              <a:gd name="connsiteX2" fmla="*/ 1832123 w 2024967"/>
              <a:gd name="connsiteY2" fmla="*/ 0 h 1928437"/>
              <a:gd name="connsiteX3" fmla="*/ 2024967 w 2024967"/>
              <a:gd name="connsiteY3" fmla="*/ 192844 h 1928437"/>
              <a:gd name="connsiteX4" fmla="*/ 2024967 w 2024967"/>
              <a:gd name="connsiteY4" fmla="*/ 1735593 h 1928437"/>
              <a:gd name="connsiteX5" fmla="*/ 1832123 w 2024967"/>
              <a:gd name="connsiteY5" fmla="*/ 1928437 h 1928437"/>
              <a:gd name="connsiteX6" fmla="*/ 192844 w 2024967"/>
              <a:gd name="connsiteY6" fmla="*/ 1928437 h 1928437"/>
              <a:gd name="connsiteX7" fmla="*/ 0 w 2024967"/>
              <a:gd name="connsiteY7" fmla="*/ 1735593 h 1928437"/>
              <a:gd name="connsiteX8" fmla="*/ 0 w 2024967"/>
              <a:gd name="connsiteY8" fmla="*/ 192844 h 192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4967" h="1928437">
                <a:moveTo>
                  <a:pt x="0" y="192844"/>
                </a:moveTo>
                <a:cubicBezTo>
                  <a:pt x="0" y="86339"/>
                  <a:pt x="86339" y="0"/>
                  <a:pt x="192844" y="0"/>
                </a:cubicBezTo>
                <a:lnTo>
                  <a:pt x="1832123" y="0"/>
                </a:lnTo>
                <a:cubicBezTo>
                  <a:pt x="1938628" y="0"/>
                  <a:pt x="2024967" y="86339"/>
                  <a:pt x="2024967" y="192844"/>
                </a:cubicBezTo>
                <a:lnTo>
                  <a:pt x="2024967" y="1735593"/>
                </a:lnTo>
                <a:cubicBezTo>
                  <a:pt x="2024967" y="1842098"/>
                  <a:pt x="1938628" y="1928437"/>
                  <a:pt x="1832123" y="1928437"/>
                </a:cubicBezTo>
                <a:lnTo>
                  <a:pt x="192844" y="1928437"/>
                </a:lnTo>
                <a:cubicBezTo>
                  <a:pt x="86339" y="1928437"/>
                  <a:pt x="0" y="1842098"/>
                  <a:pt x="0" y="1735593"/>
                </a:cubicBezTo>
                <a:lnTo>
                  <a:pt x="0" y="192844"/>
                </a:ln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163162" tIns="163162" rIns="163162" bIns="163162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/>
                <a:cs typeface="Times New Roman" panose="02020603050405020304" pitchFamily="18" charset="0"/>
              </a:rPr>
              <a:t>MoC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楷体"/>
                <a:cs typeface="Times New Roman" panose="02020603050405020304" pitchFamily="18" charset="0"/>
              </a:rPr>
              <a:t>1-x</a:t>
            </a:r>
            <a:r>
              <a:rPr lang="en-US" sz="2800" b="1" dirty="0">
                <a:latin typeface="Times New Roman" panose="02020603050405020304" pitchFamily="18" charset="0"/>
                <a:ea typeface="楷体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楷体"/>
                <a:cs typeface="Times New Roman" panose="02020603050405020304" pitchFamily="18" charset="0"/>
              </a:rPr>
              <a:t>Cu-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楷体"/>
                <a:cs typeface="Times New Roman" panose="02020603050405020304" pitchFamily="18" charset="0"/>
              </a:rPr>
              <a:t>MgAlO</a:t>
            </a:r>
            <a:r>
              <a:rPr lang="en-US" sz="2800" b="1" baseline="-25000" dirty="0" err="1">
                <a:solidFill>
                  <a:schemeClr val="tx2"/>
                </a:solidFill>
                <a:latin typeface="Times New Roman" panose="02020603050405020304" pitchFamily="18" charset="0"/>
                <a:ea typeface="楷体"/>
                <a:cs typeface="Times New Roman" panose="02020603050405020304" pitchFamily="18" charset="0"/>
              </a:rPr>
              <a:t>z</a:t>
            </a:r>
            <a:endParaRPr lang="zh-CN" altLang="en-US" sz="2800" b="1" dirty="0">
              <a:solidFill>
                <a:schemeClr val="tx2"/>
              </a:solidFill>
              <a:latin typeface="Times New Roman" panose="02020603050405020304" pitchFamily="18" charset="0"/>
              <a:ea typeface="楷体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187457" y="3356993"/>
            <a:ext cx="1174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(NH</a:t>
            </a:r>
            <a:r>
              <a:rPr lang="en-US" altLang="zh-CN" sz="12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r>
              <a:rPr lang="en-US" altLang="zh-CN" sz="12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</a:t>
            </a:r>
            <a:r>
              <a:rPr lang="en-US" altLang="zh-CN" sz="12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7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</a:t>
            </a:r>
            <a:r>
              <a:rPr lang="en-US" altLang="zh-CN" sz="12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24</a:t>
            </a:r>
          </a:p>
          <a:p>
            <a:pPr algn="ctr"/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impregnation</a:t>
            </a:r>
          </a:p>
        </p:txBody>
      </p:sp>
      <p:sp>
        <p:nvSpPr>
          <p:cNvPr id="38" name="矩形 37"/>
          <p:cNvSpPr/>
          <p:nvPr/>
        </p:nvSpPr>
        <p:spPr>
          <a:xfrm>
            <a:off x="7824193" y="1119350"/>
            <a:ext cx="19207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1" kern="0" dirty="0" err="1">
                <a:solidFill>
                  <a:schemeClr val="bg1"/>
                </a:solidFill>
                <a:latin typeface="Times New Roman"/>
                <a:ea typeface="楷体"/>
                <a:cs typeface="Times New Roman" panose="02020603050405020304" pitchFamily="18" charset="0"/>
              </a:rPr>
              <a:t>CuMgAl-Quintinite</a:t>
            </a:r>
            <a:endParaRPr lang="zh-CN" altLang="en-US" sz="1600" b="1" kern="0" dirty="0">
              <a:solidFill>
                <a:schemeClr val="bg1"/>
              </a:solidFill>
              <a:latin typeface="Times New Roman"/>
              <a:ea typeface="楷体"/>
              <a:cs typeface="Times New Roman" panose="02020603050405020304" pitchFamily="18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7822640" y="2845278"/>
            <a:ext cx="11769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1" kern="0" dirty="0" err="1">
                <a:solidFill>
                  <a:prstClr val="white"/>
                </a:solidFill>
                <a:latin typeface="Times New Roman"/>
                <a:ea typeface="楷体"/>
                <a:cs typeface="Times New Roman" panose="02020603050405020304" pitchFamily="18" charset="0"/>
              </a:rPr>
              <a:t>CuMgAlO</a:t>
            </a:r>
            <a:r>
              <a:rPr lang="en-US" altLang="zh-CN" sz="1600" b="1" kern="0" baseline="-25000" dirty="0" err="1">
                <a:solidFill>
                  <a:prstClr val="white"/>
                </a:solidFill>
                <a:latin typeface="Times New Roman"/>
                <a:ea typeface="楷体"/>
                <a:cs typeface="Times New Roman" panose="02020603050405020304" pitchFamily="18" charset="0"/>
              </a:rPr>
              <a:t>y</a:t>
            </a:r>
            <a:endParaRPr lang="zh-CN" altLang="en-US" sz="1600" b="1" kern="0" baseline="-25000" dirty="0">
              <a:solidFill>
                <a:prstClr val="white"/>
              </a:solidFill>
              <a:latin typeface="Times New Roman"/>
              <a:ea typeface="楷体"/>
              <a:cs typeface="Times New Roman" panose="02020603050405020304" pitchFamily="18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824193" y="4581128"/>
            <a:ext cx="19223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1" kern="0" dirty="0">
                <a:solidFill>
                  <a:prstClr val="white"/>
                </a:solidFill>
                <a:latin typeface="Times New Roman"/>
                <a:ea typeface="楷体"/>
                <a:cs typeface="Times New Roman" panose="02020603050405020304" pitchFamily="18" charset="0"/>
              </a:rPr>
              <a:t>MoC</a:t>
            </a:r>
            <a:r>
              <a:rPr lang="en-US" altLang="zh-CN" sz="1600" b="1" kern="0" baseline="-25000" dirty="0">
                <a:solidFill>
                  <a:prstClr val="white"/>
                </a:solidFill>
                <a:latin typeface="Times New Roman"/>
                <a:ea typeface="楷体"/>
                <a:cs typeface="Times New Roman" panose="02020603050405020304" pitchFamily="18" charset="0"/>
              </a:rPr>
              <a:t>1-x</a:t>
            </a:r>
            <a:r>
              <a:rPr lang="en-US" altLang="zh-CN" sz="1600" b="1" kern="0" dirty="0">
                <a:solidFill>
                  <a:prstClr val="white"/>
                </a:solidFill>
                <a:latin typeface="Times New Roman"/>
                <a:ea typeface="楷体"/>
                <a:cs typeface="Times New Roman" panose="02020603050405020304" pitchFamily="18" charset="0"/>
              </a:rPr>
              <a:t>/Cu-</a:t>
            </a:r>
            <a:r>
              <a:rPr lang="en-US" altLang="zh-CN" sz="1600" b="1" kern="0" dirty="0" err="1">
                <a:solidFill>
                  <a:prstClr val="white"/>
                </a:solidFill>
                <a:latin typeface="Times New Roman"/>
                <a:ea typeface="楷体"/>
                <a:cs typeface="Times New Roman" panose="02020603050405020304" pitchFamily="18" charset="0"/>
              </a:rPr>
              <a:t>MgAlO</a:t>
            </a:r>
            <a:r>
              <a:rPr lang="en-US" altLang="zh-CN" sz="1600" b="1" kern="0" baseline="-25000" dirty="0" err="1">
                <a:solidFill>
                  <a:prstClr val="white"/>
                </a:solidFill>
                <a:latin typeface="Times New Roman"/>
                <a:ea typeface="楷体"/>
                <a:cs typeface="Times New Roman" panose="02020603050405020304" pitchFamily="18" charset="0"/>
              </a:rPr>
              <a:t>z</a:t>
            </a:r>
            <a:endParaRPr lang="zh-CN" altLang="en-US" sz="1600" b="1" kern="0" baseline="-25000" dirty="0">
              <a:solidFill>
                <a:prstClr val="white"/>
              </a:solidFill>
              <a:latin typeface="Times New Roman"/>
              <a:ea typeface="楷体"/>
              <a:cs typeface="Times New Roman" panose="02020603050405020304" pitchFamily="18" charset="0"/>
            </a:endParaRPr>
          </a:p>
        </p:txBody>
      </p:sp>
      <p:sp>
        <p:nvSpPr>
          <p:cNvPr id="44" name="虚尾箭头 43"/>
          <p:cNvSpPr/>
          <p:nvPr/>
        </p:nvSpPr>
        <p:spPr>
          <a:xfrm rot="5400000">
            <a:off x="3291072" y="3427773"/>
            <a:ext cx="463266" cy="465720"/>
          </a:xfrm>
          <a:prstGeom prst="stripedRightArrow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" name="矩形 12"/>
          <p:cNvSpPr>
            <a:spLocks noChangeArrowheads="1"/>
          </p:cNvSpPr>
          <p:nvPr/>
        </p:nvSpPr>
        <p:spPr bwMode="auto">
          <a:xfrm>
            <a:off x="7176120" y="6361584"/>
            <a:ext cx="29523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0" hangingPunct="0"/>
            <a:r>
              <a:rPr lang="en-US" altLang="zh-CN" sz="1400" i="1" dirty="0">
                <a:solidFill>
                  <a:prstClr val="black"/>
                </a:solidFill>
              </a:rPr>
              <a:t>Appl. </a:t>
            </a:r>
            <a:r>
              <a:rPr lang="en-US" altLang="zh-CN" sz="1400" i="1" dirty="0" err="1">
                <a:solidFill>
                  <a:prstClr val="black"/>
                </a:solidFill>
              </a:rPr>
              <a:t>Catal</a:t>
            </a:r>
            <a:r>
              <a:rPr lang="en-US" altLang="zh-CN" sz="1400" i="1" dirty="0">
                <a:solidFill>
                  <a:prstClr val="black"/>
                </a:solidFill>
              </a:rPr>
              <a:t>. B</a:t>
            </a:r>
            <a:r>
              <a:rPr lang="en-US" altLang="zh-CN" sz="1400" dirty="0">
                <a:solidFill>
                  <a:prstClr val="black"/>
                </a:solidFill>
              </a:rPr>
              <a:t>,  </a:t>
            </a:r>
            <a:r>
              <a:rPr lang="en-US" altLang="zh-CN" sz="1400" b="1" dirty="0">
                <a:solidFill>
                  <a:prstClr val="black"/>
                </a:solidFill>
              </a:rPr>
              <a:t>2017</a:t>
            </a:r>
            <a:r>
              <a:rPr lang="en-US" altLang="zh-CN" sz="1400" dirty="0">
                <a:solidFill>
                  <a:prstClr val="black"/>
                </a:solidFill>
              </a:rPr>
              <a:t>, 202, 305-313</a:t>
            </a:r>
          </a:p>
        </p:txBody>
      </p:sp>
      <p:sp>
        <p:nvSpPr>
          <p:cNvPr id="6" name="矩形 5"/>
          <p:cNvSpPr/>
          <p:nvPr/>
        </p:nvSpPr>
        <p:spPr>
          <a:xfrm>
            <a:off x="3719748" y="3356993"/>
            <a:ext cx="7200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lang="en-US" altLang="zh-CN" sz="12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/CH</a:t>
            </a:r>
            <a:r>
              <a:rPr lang="en-US" altLang="zh-CN" sz="12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TPR</a:t>
            </a:r>
            <a:endParaRPr lang="zh-CN" altLang="en-US" sz="1400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9554FE2-67B0-487C-B991-C49B1708B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530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1"/>
          <p:cNvGrpSpPr>
            <a:grpSpLocks/>
          </p:cNvGrpSpPr>
          <p:nvPr/>
        </p:nvGrpSpPr>
        <p:grpSpPr bwMode="auto">
          <a:xfrm>
            <a:off x="1828800" y="785083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3" name="Group 192"/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33" name="Rectangle 193"/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194"/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2" name="Picture 195" descr="Untitled-4 cop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16" name="Rectangle 2"/>
          <p:cNvSpPr txBox="1">
            <a:spLocks noRot="1" noChangeArrowheads="1"/>
          </p:cNvSpPr>
          <p:nvPr/>
        </p:nvSpPr>
        <p:spPr bwMode="auto">
          <a:xfrm>
            <a:off x="1714129" y="159296"/>
            <a:ext cx="888820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Ethanolysis of Kraft lignin over MoC</a:t>
            </a:r>
            <a:r>
              <a:rPr lang="en-US" altLang="zh-CN" sz="2800" b="1" baseline="-25000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1-x</a:t>
            </a: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/Cu-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MgAlO</a:t>
            </a:r>
            <a:r>
              <a:rPr lang="en-US" altLang="zh-CN" sz="2800" b="1" baseline="-25000" dirty="0" err="1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z</a:t>
            </a:r>
            <a:endParaRPr lang="en-US" altLang="zh-CN" sz="2800" b="1" baseline="-25000" dirty="0">
              <a:solidFill>
                <a:prstClr val="black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45" name="矩形 12"/>
          <p:cNvSpPr>
            <a:spLocks noChangeArrowheads="1"/>
          </p:cNvSpPr>
          <p:nvPr/>
        </p:nvSpPr>
        <p:spPr bwMode="auto">
          <a:xfrm>
            <a:off x="7176120" y="6361584"/>
            <a:ext cx="29523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0" hangingPunct="0"/>
            <a:r>
              <a:rPr lang="en-US" altLang="zh-CN" sz="1400" i="1" dirty="0">
                <a:solidFill>
                  <a:prstClr val="black"/>
                </a:solidFill>
              </a:rPr>
              <a:t>Appl. </a:t>
            </a:r>
            <a:r>
              <a:rPr lang="en-US" altLang="zh-CN" sz="1400" i="1" dirty="0" err="1">
                <a:solidFill>
                  <a:prstClr val="black"/>
                </a:solidFill>
              </a:rPr>
              <a:t>Catal</a:t>
            </a:r>
            <a:r>
              <a:rPr lang="en-US" altLang="zh-CN" sz="1400" i="1" dirty="0">
                <a:solidFill>
                  <a:prstClr val="black"/>
                </a:solidFill>
              </a:rPr>
              <a:t>. B</a:t>
            </a:r>
            <a:r>
              <a:rPr lang="en-US" altLang="zh-CN" sz="1400" dirty="0">
                <a:solidFill>
                  <a:prstClr val="black"/>
                </a:solidFill>
              </a:rPr>
              <a:t>,  </a:t>
            </a:r>
            <a:r>
              <a:rPr lang="en-US" altLang="zh-CN" sz="1400" b="1" dirty="0">
                <a:solidFill>
                  <a:prstClr val="black"/>
                </a:solidFill>
              </a:rPr>
              <a:t>2017</a:t>
            </a:r>
            <a:r>
              <a:rPr lang="en-US" altLang="zh-CN" sz="1400" dirty="0">
                <a:solidFill>
                  <a:prstClr val="black"/>
                </a:solidFill>
              </a:rPr>
              <a:t>, 202, 305-313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824192" y="1647851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altLang="zh-CN" kern="0" dirty="0">
                <a:solidFill>
                  <a:srgbClr val="000000"/>
                </a:solidFill>
                <a:latin typeface="Times New Roman"/>
              </a:rPr>
              <a:t>Activity of </a:t>
            </a:r>
            <a:r>
              <a:rPr lang="en-US" altLang="zh-CN" kern="0" dirty="0" err="1">
                <a:solidFill>
                  <a:srgbClr val="000000"/>
                </a:solidFill>
                <a:latin typeface="Times New Roman"/>
              </a:rPr>
              <a:t>CuMgAlO</a:t>
            </a:r>
            <a:r>
              <a:rPr lang="en-US" altLang="zh-CN" kern="0" baseline="-25000" dirty="0" err="1">
                <a:solidFill>
                  <a:srgbClr val="000000"/>
                </a:solidFill>
                <a:latin typeface="Times New Roman"/>
              </a:rPr>
              <a:t>y</a:t>
            </a:r>
            <a:r>
              <a:rPr lang="en-US" altLang="zh-CN" kern="0" dirty="0">
                <a:solidFill>
                  <a:srgbClr val="000000"/>
                </a:solidFill>
                <a:latin typeface="Times New Roman"/>
              </a:rPr>
              <a:t> increased after reduction.</a:t>
            </a:r>
          </a:p>
        </p:txBody>
      </p:sp>
      <p:sp>
        <p:nvSpPr>
          <p:cNvPr id="28" name="文本框 1"/>
          <p:cNvSpPr txBox="1"/>
          <p:nvPr/>
        </p:nvSpPr>
        <p:spPr>
          <a:xfrm>
            <a:off x="1740256" y="1012666"/>
            <a:ext cx="83161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Roles of components in catalyst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790374" y="1668388"/>
            <a:ext cx="5889803" cy="4682162"/>
            <a:chOff x="266373" y="1668388"/>
            <a:chExt cx="5889803" cy="4682162"/>
          </a:xfrm>
        </p:grpSpPr>
        <p:pic>
          <p:nvPicPr>
            <p:cNvPr id="22" name="Picture 3" descr="E:\E\组会报告\2016\cat.t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4"/>
            <a:stretch/>
          </p:blipFill>
          <p:spPr bwMode="auto">
            <a:xfrm>
              <a:off x="266373" y="1668388"/>
              <a:ext cx="5889803" cy="4424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059832" y="6011996"/>
              <a:ext cx="9396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Catalysts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7837860" y="1687438"/>
            <a:ext cx="2544263" cy="608484"/>
          </a:xfrm>
          <a:prstGeom prst="rect">
            <a:avLst/>
          </a:prstGeom>
          <a:noFill/>
          <a:ln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824192" y="2892757"/>
            <a:ext cx="32403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altLang="zh-CN" kern="0" dirty="0">
                <a:solidFill>
                  <a:srgbClr val="000000"/>
                </a:solidFill>
                <a:latin typeface="Times New Roman"/>
              </a:rPr>
              <a:t>MoC</a:t>
            </a:r>
            <a:r>
              <a:rPr lang="en-US" altLang="zh-CN" kern="0" baseline="-25000" dirty="0">
                <a:solidFill>
                  <a:srgbClr val="000000"/>
                </a:solidFill>
                <a:latin typeface="Times New Roman"/>
              </a:rPr>
              <a:t>1-x</a:t>
            </a:r>
            <a:r>
              <a:rPr lang="en-US" altLang="zh-CN" kern="0" dirty="0">
                <a:solidFill>
                  <a:srgbClr val="000000"/>
                </a:solidFill>
                <a:latin typeface="Times New Roman"/>
              </a:rPr>
              <a:t>/AC is more active.</a:t>
            </a:r>
          </a:p>
        </p:txBody>
      </p:sp>
      <p:sp>
        <p:nvSpPr>
          <p:cNvPr id="8" name="矩形 7"/>
          <p:cNvSpPr/>
          <p:nvPr/>
        </p:nvSpPr>
        <p:spPr>
          <a:xfrm>
            <a:off x="7824192" y="3790782"/>
            <a:ext cx="25058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altLang="zh-CN" kern="0" dirty="0">
                <a:solidFill>
                  <a:srgbClr val="000000"/>
                </a:solidFill>
                <a:latin typeface="Times New Roman"/>
              </a:rPr>
              <a:t>Physical mixture catalyst</a:t>
            </a:r>
            <a:br>
              <a:rPr lang="en-US" altLang="zh-CN" kern="0" dirty="0">
                <a:solidFill>
                  <a:srgbClr val="000000"/>
                </a:solidFill>
                <a:latin typeface="Times New Roman"/>
              </a:rPr>
            </a:br>
            <a:r>
              <a:rPr lang="en-US" altLang="zh-CN" kern="0" dirty="0">
                <a:solidFill>
                  <a:srgbClr val="000000"/>
                </a:solidFill>
                <a:latin typeface="Times New Roman"/>
              </a:rPr>
              <a:t>is better than either.</a:t>
            </a:r>
          </a:p>
        </p:txBody>
      </p:sp>
      <p:sp>
        <p:nvSpPr>
          <p:cNvPr id="9" name="矩形 8"/>
          <p:cNvSpPr/>
          <p:nvPr/>
        </p:nvSpPr>
        <p:spPr>
          <a:xfrm>
            <a:off x="7864974" y="489947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altLang="zh-CN" kern="0" dirty="0">
                <a:solidFill>
                  <a:srgbClr val="000000"/>
                </a:solidFill>
                <a:latin typeface="Times New Roman"/>
              </a:rPr>
              <a:t>The combined catalyst </a:t>
            </a:r>
            <a:br>
              <a:rPr lang="en-US" altLang="zh-CN" kern="0" dirty="0">
                <a:solidFill>
                  <a:srgbClr val="000000"/>
                </a:solidFill>
                <a:latin typeface="Times New Roman"/>
              </a:rPr>
            </a:br>
            <a:r>
              <a:rPr lang="en-US" altLang="zh-CN" kern="0" dirty="0">
                <a:solidFill>
                  <a:srgbClr val="000000"/>
                </a:solidFill>
                <a:latin typeface="Times New Roman"/>
              </a:rPr>
              <a:t>shows the best activity.</a:t>
            </a:r>
            <a:endParaRPr lang="zh-CN" altLang="en-US" kern="0" dirty="0">
              <a:solidFill>
                <a:srgbClr val="000000"/>
              </a:solidFill>
              <a:latin typeface="Times New Roman" panose="02020603050405020304" pitchFamily="18" charset="0"/>
              <a:ea typeface="华文仿宋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843243" y="2738983"/>
            <a:ext cx="2544263" cy="608484"/>
          </a:xfrm>
          <a:prstGeom prst="rect">
            <a:avLst/>
          </a:prstGeom>
          <a:noFill/>
          <a:ln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7853168" y="3796297"/>
            <a:ext cx="2544263" cy="608484"/>
          </a:xfrm>
          <a:prstGeom prst="rect">
            <a:avLst/>
          </a:prstGeom>
          <a:noFill/>
          <a:ln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7872218" y="4918526"/>
            <a:ext cx="2544263" cy="608484"/>
          </a:xfrm>
          <a:prstGeom prst="rect">
            <a:avLst/>
          </a:prstGeom>
          <a:noFill/>
          <a:ln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765054DF-E83D-4A30-9E55-94C771307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310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1"/>
          <p:cNvGrpSpPr>
            <a:grpSpLocks/>
          </p:cNvGrpSpPr>
          <p:nvPr/>
        </p:nvGrpSpPr>
        <p:grpSpPr bwMode="auto">
          <a:xfrm>
            <a:off x="1828800" y="785083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3" name="Group 192"/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33" name="Rectangle 193"/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194"/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2" name="Picture 195" descr="Untitled-4 cop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1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778229" y="6520259"/>
            <a:ext cx="474707" cy="324000"/>
          </a:xfrm>
        </p:spPr>
        <p:txBody>
          <a:bodyPr/>
          <a:lstStyle/>
          <a:p>
            <a:fld id="{D9237ABE-B789-43C9-9C23-5ED0504898E4}" type="slidenum">
              <a:rPr lang="zh-CN" altLang="en-US" sz="1600">
                <a:solidFill>
                  <a:prstClr val="black"/>
                </a:solidFill>
              </a:rPr>
              <a:pPr/>
              <a:t>24</a:t>
            </a:fld>
            <a:endParaRPr lang="zh-CN" altLang="en-US" sz="1600" dirty="0">
              <a:solidFill>
                <a:prstClr val="black"/>
              </a:solidFill>
            </a:endParaRPr>
          </a:p>
        </p:txBody>
      </p:sp>
      <p:sp>
        <p:nvSpPr>
          <p:cNvPr id="16" name="Rectangle 2"/>
          <p:cNvSpPr txBox="1">
            <a:spLocks noRot="1" noChangeArrowheads="1"/>
          </p:cNvSpPr>
          <p:nvPr/>
        </p:nvSpPr>
        <p:spPr bwMode="auto">
          <a:xfrm>
            <a:off x="1714129" y="159296"/>
            <a:ext cx="888820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Ethanolysis of Kraft lignin over MoC</a:t>
            </a:r>
            <a:r>
              <a:rPr lang="en-US" altLang="zh-CN" sz="2800" b="1" baseline="-25000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1-x</a:t>
            </a: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/Cu-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MgAlO</a:t>
            </a:r>
            <a:r>
              <a:rPr lang="en-US" altLang="zh-CN" sz="2800" b="1" baseline="-25000" dirty="0" err="1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z</a:t>
            </a:r>
            <a:endParaRPr lang="en-US" altLang="zh-CN" sz="2800" b="1" baseline="-25000" dirty="0">
              <a:solidFill>
                <a:prstClr val="black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45" name="矩形 12"/>
          <p:cNvSpPr>
            <a:spLocks noChangeArrowheads="1"/>
          </p:cNvSpPr>
          <p:nvPr/>
        </p:nvSpPr>
        <p:spPr bwMode="auto">
          <a:xfrm>
            <a:off x="7176120" y="6361584"/>
            <a:ext cx="29523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0" hangingPunct="0"/>
            <a:r>
              <a:rPr lang="en-US" altLang="zh-CN" sz="1400" i="1" dirty="0">
                <a:solidFill>
                  <a:prstClr val="black"/>
                </a:solidFill>
              </a:rPr>
              <a:t>Appl. </a:t>
            </a:r>
            <a:r>
              <a:rPr lang="en-US" altLang="zh-CN" sz="1400" i="1" dirty="0" err="1">
                <a:solidFill>
                  <a:prstClr val="black"/>
                </a:solidFill>
              </a:rPr>
              <a:t>Catal</a:t>
            </a:r>
            <a:r>
              <a:rPr lang="en-US" altLang="zh-CN" sz="1400" i="1" dirty="0">
                <a:solidFill>
                  <a:prstClr val="black"/>
                </a:solidFill>
              </a:rPr>
              <a:t>. B</a:t>
            </a:r>
            <a:r>
              <a:rPr lang="en-US" altLang="zh-CN" sz="1400" dirty="0">
                <a:solidFill>
                  <a:prstClr val="black"/>
                </a:solidFill>
              </a:rPr>
              <a:t>,  </a:t>
            </a:r>
            <a:r>
              <a:rPr lang="en-US" altLang="zh-CN" sz="1400" b="1" dirty="0">
                <a:solidFill>
                  <a:prstClr val="black"/>
                </a:solidFill>
              </a:rPr>
              <a:t>2017</a:t>
            </a:r>
            <a:r>
              <a:rPr lang="en-US" altLang="zh-CN" sz="1400" dirty="0">
                <a:solidFill>
                  <a:prstClr val="black"/>
                </a:solidFill>
              </a:rPr>
              <a:t>, 202, 305-313</a:t>
            </a:r>
          </a:p>
        </p:txBody>
      </p:sp>
      <p:pic>
        <p:nvPicPr>
          <p:cNvPr id="15" name="Picture 2" descr="E:\E\组会报告\2016\temp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150" y="1078095"/>
            <a:ext cx="3672211" cy="28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E:\E\组会报告\2016\repeat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044" y="4067108"/>
            <a:ext cx="3706316" cy="278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312024" y="3356993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Highest Yield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3207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mg/g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lignin</a:t>
            </a:r>
          </a:p>
          <a:p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Aromatics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575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mg/g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lignin</a:t>
            </a:r>
          </a:p>
          <a:p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Alcohols 704 mg/g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lignin</a:t>
            </a:r>
          </a:p>
          <a:p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Esters 1928 mg/g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lignin</a:t>
            </a:r>
            <a:endParaRPr lang="zh-CN" altLang="en-US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线形标注 2 19"/>
          <p:cNvSpPr/>
          <p:nvPr/>
        </p:nvSpPr>
        <p:spPr>
          <a:xfrm>
            <a:off x="7189515" y="1556792"/>
            <a:ext cx="2434877" cy="720080"/>
          </a:xfrm>
          <a:prstGeom prst="borderCallout2">
            <a:avLst>
              <a:gd name="adj1" fmla="val 40752"/>
              <a:gd name="adj2" fmla="val -1518"/>
              <a:gd name="adj3" fmla="val 40752"/>
              <a:gd name="adj4" fmla="val -16143"/>
              <a:gd name="adj5" fmla="val 112500"/>
              <a:gd name="adj6" fmla="val -4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As temp. increased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yield rise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线形标注 2 20"/>
          <p:cNvSpPr/>
          <p:nvPr/>
        </p:nvSpPr>
        <p:spPr>
          <a:xfrm>
            <a:off x="7189516" y="5373216"/>
            <a:ext cx="2434877" cy="720080"/>
          </a:xfrm>
          <a:prstGeom prst="borderCallout2">
            <a:avLst>
              <a:gd name="adj1" fmla="val 40752"/>
              <a:gd name="adj2" fmla="val -1518"/>
              <a:gd name="adj3" fmla="val 40752"/>
              <a:gd name="adj4" fmla="val -16143"/>
              <a:gd name="adj5" fmla="val -40792"/>
              <a:gd name="adj6" fmla="val -46043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successive run for 5 times 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3" name="AutoShape 9"/>
          <p:cNvSpPr>
            <a:spLocks noChangeArrowheads="1"/>
          </p:cNvSpPr>
          <p:nvPr/>
        </p:nvSpPr>
        <p:spPr bwMode="gray">
          <a:xfrm rot="10800000" flipH="1">
            <a:off x="7104112" y="2260476"/>
            <a:ext cx="2506886" cy="952500"/>
          </a:xfrm>
          <a:prstGeom prst="upArrow">
            <a:avLst>
              <a:gd name="adj1" fmla="val 46778"/>
              <a:gd name="adj2" fmla="val 63495"/>
            </a:avLst>
          </a:prstGeom>
          <a:gradFill rotWithShape="1">
            <a:gsLst>
              <a:gs pos="0">
                <a:srgbClr val="B2B2B2"/>
              </a:gs>
              <a:gs pos="100000">
                <a:srgbClr val="B8B8B8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srgbClr val="0B1749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616280" y="4184854"/>
            <a:ext cx="1489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16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16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330 </a:t>
            </a:r>
            <a:r>
              <a:rPr lang="en-US" altLang="zh-CN" sz="1600" b="1" baseline="300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</a:t>
            </a:r>
            <a:r>
              <a:rPr lang="en-US" altLang="zh-CN" sz="16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C, 6h</a:t>
            </a:r>
            <a:r>
              <a:rPr lang="zh-CN" altLang="en-US" sz="16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25" name="灯片编号占位符 10">
            <a:extLst>
              <a:ext uri="{FF2B5EF4-FFF2-40B4-BE49-F238E27FC236}">
                <a16:creationId xmlns:a16="http://schemas.microsoft.com/office/drawing/2014/main" id="{EE33EC7D-3DE1-4223-8C7E-9BA5D1245C60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99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1E2C29CA-5AEC-478D-89C6-84E671D99491}"/>
              </a:ext>
            </a:extLst>
          </p:cNvPr>
          <p:cNvSpPr/>
          <p:nvPr/>
        </p:nvSpPr>
        <p:spPr>
          <a:xfrm>
            <a:off x="1524000" y="981076"/>
            <a:ext cx="9144000" cy="5534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D9A38255-D8D9-4562-8E72-B9BF9F57CD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3392" y="1"/>
            <a:ext cx="10488488" cy="98107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Summary of Kraft  lignin </a:t>
            </a:r>
            <a:r>
              <a:rPr lang="en-US" altLang="zh-CN" sz="3200" b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ethanolysis</a:t>
            </a:r>
            <a:r>
              <a:rPr lang="en-US" altLang="zh-CN" sz="32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over Mo-based catalysts</a:t>
            </a:r>
          </a:p>
        </p:txBody>
      </p:sp>
      <p:sp>
        <p:nvSpPr>
          <p:cNvPr id="12293" name="灯片编号占位符 3">
            <a:extLst>
              <a:ext uri="{FF2B5EF4-FFF2-40B4-BE49-F238E27FC236}">
                <a16:creationId xmlns:a16="http://schemas.microsoft.com/office/drawing/2014/main" id="{3CA47ECA-BA29-4F47-AEF7-3F037E43B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76225" y="6588125"/>
            <a:ext cx="2133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82CA0FD-EAE6-4C66-A5C6-6EB6BB547221}" type="slidenum">
              <a:rPr lang="es-ES" altLang="zh-CN">
                <a:solidFill>
                  <a:schemeClr val="bg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pPr/>
              <a:t>25</a:t>
            </a:fld>
            <a:endParaRPr lang="es-ES" altLang="zh-CN">
              <a:solidFill>
                <a:schemeClr val="bg1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63DD0D-3F6E-450B-9F57-6443EF160681}"/>
              </a:ext>
            </a:extLst>
          </p:cNvPr>
          <p:cNvSpPr txBox="1"/>
          <p:nvPr/>
        </p:nvSpPr>
        <p:spPr>
          <a:xfrm>
            <a:off x="1748278" y="1568614"/>
            <a:ext cx="8695444" cy="464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79646">
                  <a:lumMod val="50000"/>
                </a:srgbClr>
              </a:buClr>
              <a:buFont typeface="Wingdings" pitchFamily="2" charset="2"/>
              <a:buChar char="n"/>
            </a:pPr>
            <a:r>
              <a:rPr lang="en-US" altLang="zh-CN" sz="2400" b="1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Complete catalytic </a:t>
            </a:r>
            <a:r>
              <a:rPr lang="en-US" altLang="zh-CN" sz="24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ethanolysis</a:t>
            </a:r>
            <a:r>
              <a:rPr lang="en-US" altLang="zh-CN" sz="2400" b="1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of Kraft lignin to alcohols, esters and aromatics over MoC</a:t>
            </a:r>
            <a:r>
              <a:rPr lang="en-US" altLang="zh-CN" sz="2400" b="1" baseline="-250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1-x</a:t>
            </a:r>
            <a:r>
              <a:rPr lang="en-US" altLang="zh-CN" sz="2400" b="1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/AC with a yield of 1.64 g/g lignin.</a:t>
            </a:r>
          </a:p>
          <a:p>
            <a:pPr marL="285750" indent="-285750" algn="just">
              <a:buClr>
                <a:srgbClr val="F79646">
                  <a:lumMod val="50000"/>
                </a:srgbClr>
              </a:buClr>
              <a:buFont typeface="Wingdings" pitchFamily="2" charset="2"/>
              <a:buChar char="n"/>
            </a:pPr>
            <a:endParaRPr lang="en-US" altLang="zh-CN" sz="2400" b="1" dirty="0"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285750" indent="-285750" algn="just">
              <a:buClr>
                <a:srgbClr val="F79646">
                  <a:lumMod val="50000"/>
                </a:srgbClr>
              </a:buClr>
              <a:buFont typeface="Wingdings" pitchFamily="2" charset="2"/>
              <a:buChar char="n"/>
            </a:pPr>
            <a:r>
              <a:rPr lang="en-US" altLang="zh-CN" sz="2400" b="1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Ethanol itself depolymerizes Kraft lignin. The dissociative Mo (V) ethoxide facilitates the complete decomposition of the segments. Ethanol pieces are incorporated into the product molecules.</a:t>
            </a:r>
          </a:p>
          <a:p>
            <a:pPr marL="285750" indent="-285750" algn="just">
              <a:buClr>
                <a:srgbClr val="F79646">
                  <a:lumMod val="50000"/>
                </a:srgbClr>
              </a:buClr>
              <a:buFont typeface="Wingdings" pitchFamily="2" charset="2"/>
              <a:buChar char="n"/>
            </a:pPr>
            <a:endParaRPr lang="en-US" altLang="zh-CN" sz="2400" b="1" dirty="0"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285750" indent="-285750" algn="just">
              <a:buClr>
                <a:srgbClr val="F79646">
                  <a:lumMod val="50000"/>
                </a:srgbClr>
              </a:buClr>
              <a:buFont typeface="Wingdings" pitchFamily="2" charset="2"/>
              <a:buChar char="n"/>
            </a:pPr>
            <a:r>
              <a:rPr lang="en-US" altLang="zh-CN" sz="2400" b="1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The combination of MoC</a:t>
            </a:r>
            <a:r>
              <a:rPr lang="en-US" altLang="zh-CN" sz="2400" b="1" baseline="-250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1-x</a:t>
            </a:r>
            <a:r>
              <a:rPr lang="en-US" altLang="zh-CN" sz="2400" b="1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and Cu-</a:t>
            </a:r>
            <a:r>
              <a:rPr lang="en-US" altLang="zh-CN" sz="24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MgAlO</a:t>
            </a:r>
            <a:r>
              <a:rPr lang="en-US" altLang="zh-CN" sz="2400" b="1" baseline="-25000" dirty="0" err="1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z</a:t>
            </a:r>
            <a:r>
              <a:rPr lang="en-US" altLang="zh-CN" sz="2400" b="1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maximizes the catalytic activity.</a:t>
            </a:r>
          </a:p>
          <a:p>
            <a:pPr marL="285750" indent="-285750">
              <a:lnSpc>
                <a:spcPct val="150000"/>
              </a:lnSpc>
              <a:buClr>
                <a:srgbClr val="F79646">
                  <a:lumMod val="50000"/>
                </a:srgbClr>
              </a:buClr>
              <a:buFont typeface="Wingdings" pitchFamily="2" charset="2"/>
              <a:buChar char="n"/>
            </a:pPr>
            <a:endParaRPr lang="en-US" altLang="zh-CN" sz="2400" b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grpSp>
        <p:nvGrpSpPr>
          <p:cNvPr id="6" name="Group 191">
            <a:extLst>
              <a:ext uri="{FF2B5EF4-FFF2-40B4-BE49-F238E27FC236}">
                <a16:creationId xmlns:a16="http://schemas.microsoft.com/office/drawing/2014/main" id="{BE835A33-C3A2-4EB2-A344-38AABA1840AE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785083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7" name="Group 192">
              <a:extLst>
                <a:ext uri="{FF2B5EF4-FFF2-40B4-BE49-F238E27FC236}">
                  <a16:creationId xmlns:a16="http://schemas.microsoft.com/office/drawing/2014/main" id="{AC8A60A6-2AFD-4CAB-8093-E5895FC704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10" name="Rectangle 193">
                <a:extLst>
                  <a:ext uri="{FF2B5EF4-FFF2-40B4-BE49-F238E27FC236}">
                    <a16:creationId xmlns:a16="http://schemas.microsoft.com/office/drawing/2014/main" id="{81B80B8B-6C92-406D-A7CC-62DE54588A9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Line 194">
                <a:extLst>
                  <a:ext uri="{FF2B5EF4-FFF2-40B4-BE49-F238E27FC236}">
                    <a16:creationId xmlns:a16="http://schemas.microsoft.com/office/drawing/2014/main" id="{BC3E2225-56EF-48E5-8F21-29664C8D0547}"/>
                  </a:ext>
                </a:extLst>
              </p:cNvPr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8" name="Picture 195" descr="Untitled-4 copy">
              <a:extLst>
                <a:ext uri="{FF2B5EF4-FFF2-40B4-BE49-F238E27FC236}">
                  <a16:creationId xmlns:a16="http://schemas.microsoft.com/office/drawing/2014/main" id="{99329B1D-6F45-4F26-B374-2E06FC3EBF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13" name="灯片编号占位符 10">
            <a:extLst>
              <a:ext uri="{FF2B5EF4-FFF2-40B4-BE49-F238E27FC236}">
                <a16:creationId xmlns:a16="http://schemas.microsoft.com/office/drawing/2014/main" id="{FFEDF208-F08E-4401-A980-C341B33C4972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67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1">
            <a:extLst>
              <a:ext uri="{FF2B5EF4-FFF2-40B4-BE49-F238E27FC236}">
                <a16:creationId xmlns:a16="http://schemas.microsoft.com/office/drawing/2014/main" id="{4DB47BEB-3C87-4951-BBF2-E06DE31360EE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785083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3" name="Group 192">
              <a:extLst>
                <a:ext uri="{FF2B5EF4-FFF2-40B4-BE49-F238E27FC236}">
                  <a16:creationId xmlns:a16="http://schemas.microsoft.com/office/drawing/2014/main" id="{C9844E5F-F1B2-481C-A936-D867D86307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5" name="Rectangle 193">
                <a:extLst>
                  <a:ext uri="{FF2B5EF4-FFF2-40B4-BE49-F238E27FC236}">
                    <a16:creationId xmlns:a16="http://schemas.microsoft.com/office/drawing/2014/main" id="{B161D6F4-3B01-44B2-8967-C8FC46FAC41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Line 194">
                <a:extLst>
                  <a:ext uri="{FF2B5EF4-FFF2-40B4-BE49-F238E27FC236}">
                    <a16:creationId xmlns:a16="http://schemas.microsoft.com/office/drawing/2014/main" id="{D2E29462-242E-4DA6-8519-B7223E0A9878}"/>
                  </a:ext>
                </a:extLst>
              </p:cNvPr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4" name="Picture 195" descr="Untitled-4 copy">
              <a:extLst>
                <a:ext uri="{FF2B5EF4-FFF2-40B4-BE49-F238E27FC236}">
                  <a16:creationId xmlns:a16="http://schemas.microsoft.com/office/drawing/2014/main" id="{8F9A6E2E-9813-45EC-AF9D-46FD204F1A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7" name="Rectangle 2">
            <a:extLst>
              <a:ext uri="{FF2B5EF4-FFF2-40B4-BE49-F238E27FC236}">
                <a16:creationId xmlns:a16="http://schemas.microsoft.com/office/drawing/2014/main" id="{877B4F0C-6BB7-43AB-82DB-7343F3C4F339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714128" y="159296"/>
            <a:ext cx="596604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EHL</a:t>
            </a:r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A1F54FE1-F96C-43CC-A7B2-B74082778E92}"/>
              </a:ext>
            </a:extLst>
          </p:cNvPr>
          <p:cNvGrpSpPr/>
          <p:nvPr/>
        </p:nvGrpSpPr>
        <p:grpSpPr>
          <a:xfrm>
            <a:off x="2040242" y="1340768"/>
            <a:ext cx="8173026" cy="3958805"/>
            <a:chOff x="920831" y="2250873"/>
            <a:chExt cx="8173026" cy="3958805"/>
          </a:xfrm>
        </p:grpSpPr>
        <p:grpSp>
          <p:nvGrpSpPr>
            <p:cNvPr id="9" name="组合 3">
              <a:extLst>
                <a:ext uri="{FF2B5EF4-FFF2-40B4-BE49-F238E27FC236}">
                  <a16:creationId xmlns:a16="http://schemas.microsoft.com/office/drawing/2014/main" id="{1165DA5B-BD3A-4005-87D2-F959027FCFB7}"/>
                </a:ext>
              </a:extLst>
            </p:cNvPr>
            <p:cNvGrpSpPr/>
            <p:nvPr/>
          </p:nvGrpSpPr>
          <p:grpSpPr>
            <a:xfrm>
              <a:off x="2752636" y="2446368"/>
              <a:ext cx="6341221" cy="2703455"/>
              <a:chOff x="3589248" y="2026608"/>
              <a:chExt cx="8862965" cy="4758241"/>
            </a:xfrm>
          </p:grpSpPr>
          <p:pic>
            <p:nvPicPr>
              <p:cNvPr id="18" name="图片 4">
                <a:extLst>
                  <a:ext uri="{FF2B5EF4-FFF2-40B4-BE49-F238E27FC236}">
                    <a16:creationId xmlns:a16="http://schemas.microsoft.com/office/drawing/2014/main" id="{4D74943A-B0AA-432B-8BAB-CC4AA77BB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3367" y="4995069"/>
                <a:ext cx="2386373" cy="1789780"/>
              </a:xfrm>
              <a:prstGeom prst="rect">
                <a:avLst/>
              </a:prstGeom>
            </p:spPr>
          </p:pic>
          <p:grpSp>
            <p:nvGrpSpPr>
              <p:cNvPr id="19" name="组合 5">
                <a:extLst>
                  <a:ext uri="{FF2B5EF4-FFF2-40B4-BE49-F238E27FC236}">
                    <a16:creationId xmlns:a16="http://schemas.microsoft.com/office/drawing/2014/main" id="{CC573E3F-B6EA-43B5-9158-65C0753AB179}"/>
                  </a:ext>
                </a:extLst>
              </p:cNvPr>
              <p:cNvGrpSpPr/>
              <p:nvPr/>
            </p:nvGrpSpPr>
            <p:grpSpPr>
              <a:xfrm>
                <a:off x="8775745" y="2357280"/>
                <a:ext cx="1837870" cy="3264440"/>
                <a:chOff x="366347" y="-3417826"/>
                <a:chExt cx="3637849" cy="5669757"/>
              </a:xfrm>
            </p:grpSpPr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5872AF1A-F9C2-445B-9EFE-4D76B3DF1E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9FEF8"/>
                    </a:clrFrom>
                    <a:clrTo>
                      <a:srgbClr val="F9FEF8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95" t="847" r="8302" b="42645"/>
                <a:stretch/>
              </p:blipFill>
              <p:spPr>
                <a:xfrm>
                  <a:off x="366347" y="-3417826"/>
                  <a:ext cx="3637849" cy="2759393"/>
                </a:xfrm>
                <a:prstGeom prst="ellipse">
                  <a:avLst/>
                </a:prstGeom>
              </p:spPr>
            </p:pic>
            <p:sp>
              <p:nvSpPr>
                <p:cNvPr id="27" name="矩形 26">
                  <a:extLst>
                    <a:ext uri="{FF2B5EF4-FFF2-40B4-BE49-F238E27FC236}">
                      <a16:creationId xmlns:a16="http://schemas.microsoft.com/office/drawing/2014/main" id="{01283747-690E-409B-AC51-552A687E62D7}"/>
                    </a:ext>
                  </a:extLst>
                </p:cNvPr>
                <p:cNvSpPr/>
                <p:nvPr/>
              </p:nvSpPr>
              <p:spPr>
                <a:xfrm>
                  <a:off x="2264538" y="1589309"/>
                  <a:ext cx="608406" cy="6626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0" name="箭头: 右 6">
                <a:extLst>
                  <a:ext uri="{FF2B5EF4-FFF2-40B4-BE49-F238E27FC236}">
                    <a16:creationId xmlns:a16="http://schemas.microsoft.com/office/drawing/2014/main" id="{17E8FD2B-91AB-40BC-A2D4-D8230917DC3F}"/>
                  </a:ext>
                </a:extLst>
              </p:cNvPr>
              <p:cNvSpPr/>
              <p:nvPr/>
            </p:nvSpPr>
            <p:spPr>
              <a:xfrm rot="3624453">
                <a:off x="5259363" y="4160689"/>
                <a:ext cx="1102225" cy="679136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1" name="文本框 7">
                <a:extLst>
                  <a:ext uri="{FF2B5EF4-FFF2-40B4-BE49-F238E27FC236}">
                    <a16:creationId xmlns:a16="http://schemas.microsoft.com/office/drawing/2014/main" id="{469057EA-C066-4160-B993-20A482BFE97D}"/>
                  </a:ext>
                </a:extLst>
              </p:cNvPr>
              <p:cNvSpPr txBox="1"/>
              <p:nvPr/>
            </p:nvSpPr>
            <p:spPr>
              <a:xfrm>
                <a:off x="10424134" y="3442085"/>
                <a:ext cx="2028079" cy="7042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Bio-ethanol</a:t>
                </a:r>
                <a:endParaRPr lang="zh-CN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文本框 8">
                <a:extLst>
                  <a:ext uri="{FF2B5EF4-FFF2-40B4-BE49-F238E27FC236}">
                    <a16:creationId xmlns:a16="http://schemas.microsoft.com/office/drawing/2014/main" id="{CC5026B4-58D3-4264-9ABF-CCF887F190A7}"/>
                  </a:ext>
                </a:extLst>
              </p:cNvPr>
              <p:cNvSpPr txBox="1"/>
              <p:nvPr/>
            </p:nvSpPr>
            <p:spPr>
              <a:xfrm>
                <a:off x="5777662" y="5481389"/>
                <a:ext cx="88357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EHL</a:t>
                </a: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3" name="图片 9">
                <a:extLst>
                  <a:ext uri="{FF2B5EF4-FFF2-40B4-BE49-F238E27FC236}">
                    <a16:creationId xmlns:a16="http://schemas.microsoft.com/office/drawing/2014/main" id="{AD7C6ECE-BF40-486A-BB1D-49C545C187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ECE"/>
                  </a:clrFrom>
                  <a:clrTo>
                    <a:srgbClr val="FFFEC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370" r="62975"/>
              <a:stretch/>
            </p:blipFill>
            <p:spPr>
              <a:xfrm>
                <a:off x="9335601" y="3629903"/>
                <a:ext cx="2481559" cy="1422486"/>
              </a:xfrm>
              <a:prstGeom prst="rect">
                <a:avLst/>
              </a:prstGeom>
            </p:spPr>
          </p:pic>
          <p:sp>
            <p:nvSpPr>
              <p:cNvPr id="24" name="矩形 10">
                <a:extLst>
                  <a:ext uri="{FF2B5EF4-FFF2-40B4-BE49-F238E27FC236}">
                    <a16:creationId xmlns:a16="http://schemas.microsoft.com/office/drawing/2014/main" id="{264131CD-D940-4973-94DF-70B12670727D}"/>
                  </a:ext>
                </a:extLst>
              </p:cNvPr>
              <p:cNvSpPr/>
              <p:nvPr/>
            </p:nvSpPr>
            <p:spPr>
              <a:xfrm>
                <a:off x="7606873" y="2036133"/>
                <a:ext cx="263769" cy="1612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17">
                <a:extLst>
                  <a:ext uri="{FF2B5EF4-FFF2-40B4-BE49-F238E27FC236}">
                    <a16:creationId xmlns:a16="http://schemas.microsoft.com/office/drawing/2014/main" id="{097DF837-8204-4F16-9BDD-8624A79E021D}"/>
                  </a:ext>
                </a:extLst>
              </p:cNvPr>
              <p:cNvSpPr/>
              <p:nvPr/>
            </p:nvSpPr>
            <p:spPr>
              <a:xfrm>
                <a:off x="3589248" y="2026608"/>
                <a:ext cx="150476" cy="1041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" name="箭头: 右 6">
              <a:extLst>
                <a:ext uri="{FF2B5EF4-FFF2-40B4-BE49-F238E27FC236}">
                  <a16:creationId xmlns:a16="http://schemas.microsoft.com/office/drawing/2014/main" id="{664B3353-2534-4F54-8E12-7DEFE91D2BE7}"/>
                </a:ext>
              </a:extLst>
            </p:cNvPr>
            <p:cNvSpPr/>
            <p:nvPr/>
          </p:nvSpPr>
          <p:spPr>
            <a:xfrm rot="5400000">
              <a:off x="4330426" y="5554499"/>
              <a:ext cx="626243" cy="48590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2F0DBE03-59A4-4997-A606-958D68050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01" y="2250873"/>
              <a:ext cx="5181751" cy="3828000"/>
            </a:xfrm>
            <a:prstGeom prst="rect">
              <a:avLst/>
            </a:prstGeom>
          </p:spPr>
        </p:pic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93B1DBD5-D4C0-4830-A968-6DC3F734C790}"/>
                </a:ext>
              </a:extLst>
            </p:cNvPr>
            <p:cNvSpPr/>
            <p:nvPr/>
          </p:nvSpPr>
          <p:spPr>
            <a:xfrm>
              <a:off x="5661164" y="5948068"/>
              <a:ext cx="239039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i="1" dirty="0">
                  <a:latin typeface="Arial" panose="020B0604020202020204" pitchFamily="34" charset="0"/>
                  <a:cs typeface="Arial" panose="020B0604020202020204" pitchFamily="34" charset="0"/>
                </a:rPr>
                <a:t>Energy Fuels 2017, 31, 7223−7233</a:t>
              </a:r>
              <a:endParaRPr lang="en-FI" sz="3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文本框 7">
              <a:extLst>
                <a:ext uri="{FF2B5EF4-FFF2-40B4-BE49-F238E27FC236}">
                  <a16:creationId xmlns:a16="http://schemas.microsoft.com/office/drawing/2014/main" id="{AA7A5959-219A-4DD3-8FD8-2AA9424941BA}"/>
                </a:ext>
              </a:extLst>
            </p:cNvPr>
            <p:cNvSpPr txBox="1"/>
            <p:nvPr/>
          </p:nvSpPr>
          <p:spPr>
            <a:xfrm>
              <a:off x="3472590" y="3935085"/>
              <a:ext cx="7553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solidFill>
                    <a:srgbClr val="EF33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(EHL)</a:t>
              </a:r>
              <a:endParaRPr lang="zh-CN" altLang="en-US" sz="1600" b="1" dirty="0">
                <a:solidFill>
                  <a:srgbClr val="EF334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7C22C37B-74D3-4D49-A24A-C710B7A13F3A}"/>
                </a:ext>
              </a:extLst>
            </p:cNvPr>
            <p:cNvSpPr txBox="1"/>
            <p:nvPr/>
          </p:nvSpPr>
          <p:spPr>
            <a:xfrm>
              <a:off x="3189059" y="5319734"/>
              <a:ext cx="950893" cy="6262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FI" dirty="0"/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8A25BD0F-4F2B-4A02-875A-1FFECF4753EF}"/>
                </a:ext>
              </a:extLst>
            </p:cNvPr>
            <p:cNvSpPr txBox="1"/>
            <p:nvPr/>
          </p:nvSpPr>
          <p:spPr>
            <a:xfrm>
              <a:off x="1312499" y="4561709"/>
              <a:ext cx="1599725" cy="15515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FI" dirty="0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05D8FBCD-CE44-48FE-8907-22F03E2AAC90}"/>
                </a:ext>
              </a:extLst>
            </p:cNvPr>
            <p:cNvSpPr txBox="1"/>
            <p:nvPr/>
          </p:nvSpPr>
          <p:spPr>
            <a:xfrm>
              <a:off x="920831" y="4664046"/>
              <a:ext cx="21339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Gasoline, jet fuel and diesel</a:t>
              </a:r>
            </a:p>
          </p:txBody>
        </p: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3814F9C-9808-42ED-B812-83C723D8AF90}"/>
                </a:ext>
              </a:extLst>
            </p:cNvPr>
            <p:cNvSpPr txBox="1"/>
            <p:nvPr/>
          </p:nvSpPr>
          <p:spPr>
            <a:xfrm>
              <a:off x="3189059" y="4630110"/>
              <a:ext cx="9156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Catalyst</a:t>
              </a:r>
              <a:endPara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ZoneTexte 8">
            <a:extLst>
              <a:ext uri="{FF2B5EF4-FFF2-40B4-BE49-F238E27FC236}">
                <a16:creationId xmlns:a16="http://schemas.microsoft.com/office/drawing/2014/main" id="{5C9D22C6-A27A-47F8-9793-8B24216EB30A}"/>
              </a:ext>
            </a:extLst>
          </p:cNvPr>
          <p:cNvSpPr txBox="1"/>
          <p:nvPr/>
        </p:nvSpPr>
        <p:spPr>
          <a:xfrm>
            <a:off x="695400" y="5410048"/>
            <a:ext cx="11296255" cy="12388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An emerging topic: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Catalytic solvolysis of enzymatic hydrolysis lignin (EHL)</a:t>
            </a:r>
            <a:r>
              <a:rPr lang="fr-FR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灯片编号占位符 30">
            <a:extLst>
              <a:ext uri="{FF2B5EF4-FFF2-40B4-BE49-F238E27FC236}">
                <a16:creationId xmlns:a16="http://schemas.microsoft.com/office/drawing/2014/main" id="{7537AA49-7947-4C9C-92F7-A30BAD9B8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345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1"/>
          <p:cNvGrpSpPr>
            <a:grpSpLocks/>
          </p:cNvGrpSpPr>
          <p:nvPr/>
        </p:nvGrpSpPr>
        <p:grpSpPr bwMode="auto">
          <a:xfrm>
            <a:off x="1828800" y="785083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3" name="Group 192"/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33" name="Rectangle 193"/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194"/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2" name="Picture 195" descr="Untitled-4 cop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16" name="Rectangle 2"/>
          <p:cNvSpPr txBox="1">
            <a:spLocks noRot="1" noChangeArrowheads="1"/>
          </p:cNvSpPr>
          <p:nvPr/>
        </p:nvSpPr>
        <p:spPr bwMode="auto">
          <a:xfrm>
            <a:off x="1714129" y="159296"/>
            <a:ext cx="888820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EHL</a:t>
            </a:r>
          </a:p>
        </p:txBody>
      </p:sp>
      <p:sp>
        <p:nvSpPr>
          <p:cNvPr id="28" name="文本框 1"/>
          <p:cNvSpPr txBox="1"/>
          <p:nvPr/>
        </p:nvSpPr>
        <p:spPr>
          <a:xfrm>
            <a:off x="1740256" y="1012666"/>
            <a:ext cx="83161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Lignin source: Corn stover</a:t>
            </a:r>
          </a:p>
        </p:txBody>
      </p:sp>
      <p:graphicFrame>
        <p:nvGraphicFramePr>
          <p:cNvPr id="41" name="图表 40">
            <a:extLst>
              <a:ext uri="{FF2B5EF4-FFF2-40B4-BE49-F238E27FC236}">
                <a16:creationId xmlns:a16="http://schemas.microsoft.com/office/drawing/2014/main" id="{BF52999A-D66B-4862-8BF5-ADB87046D0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8565137"/>
              </p:ext>
            </p:extLst>
          </p:nvPr>
        </p:nvGraphicFramePr>
        <p:xfrm>
          <a:off x="-11858" y="1511935"/>
          <a:ext cx="5603802" cy="2257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7" name="表格 46">
            <a:extLst>
              <a:ext uri="{FF2B5EF4-FFF2-40B4-BE49-F238E27FC236}">
                <a16:creationId xmlns:a16="http://schemas.microsoft.com/office/drawing/2014/main" id="{5EE8C9E9-FED4-4A67-90A4-89130CC9A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525683"/>
              </p:ext>
            </p:extLst>
          </p:nvPr>
        </p:nvGraphicFramePr>
        <p:xfrm>
          <a:off x="952324" y="5084696"/>
          <a:ext cx="4119563" cy="790576"/>
        </p:xfrm>
        <a:graphic>
          <a:graphicData uri="http://schemas.openxmlformats.org/drawingml/2006/table">
            <a:tbl>
              <a:tblPr/>
              <a:tblGrid>
                <a:gridCol w="823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3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3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39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39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5288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anose="02010600030101010101" pitchFamily="2" charset="-122"/>
                          <a:cs typeface="Times New Roman" pitchFamily="18" charset="0"/>
                        </a:rPr>
                        <a:t>C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91433" marR="91433" marT="45688" marB="4568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anose="02010600030101010101" pitchFamily="2" charset="-122"/>
                          <a:cs typeface="Times New Roman" pitchFamily="18" charset="0"/>
                        </a:rPr>
                        <a:t>H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91433" marR="91433" marT="45688" marB="4568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anose="02010600030101010101" pitchFamily="2" charset="-122"/>
                          <a:cs typeface="Times New Roman" pitchFamily="18" charset="0"/>
                        </a:rPr>
                        <a:t>N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91433" marR="91433" marT="45688" marB="4568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anose="02010600030101010101" pitchFamily="2" charset="-122"/>
                          <a:cs typeface="Times New Roman" pitchFamily="18" charset="0"/>
                        </a:rPr>
                        <a:t>S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91433" marR="91433" marT="45688" marB="4568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anose="02010600030101010101" pitchFamily="2" charset="-122"/>
                          <a:cs typeface="Times New Roman" pitchFamily="18" charset="0"/>
                        </a:rPr>
                        <a:t>O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91433" marR="91433" marT="45688" marB="4568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288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anose="02010600030101010101" pitchFamily="2" charset="-122"/>
                          <a:cs typeface="Times New Roman" pitchFamily="18" charset="0"/>
                        </a:rPr>
                        <a:t>61.75%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91433" marR="91433" marT="45688" marB="4568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anose="02010600030101010101" pitchFamily="2" charset="-122"/>
                          <a:cs typeface="Times New Roman" pitchFamily="18" charset="0"/>
                        </a:rPr>
                        <a:t>6.48%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91433" marR="91433" marT="45688" marB="4568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anose="02010600030101010101" pitchFamily="2" charset="-122"/>
                          <a:cs typeface="Times New Roman" pitchFamily="18" charset="0"/>
                        </a:rPr>
                        <a:t>0.90%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91433" marR="91433" marT="45688" marB="4568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anose="02010600030101010101" pitchFamily="2" charset="-122"/>
                          <a:cs typeface="Times New Roman" pitchFamily="18" charset="0"/>
                        </a:rPr>
                        <a:t>0.58%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91433" marR="91433" marT="45688" marB="4568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anose="02010600030101010101" pitchFamily="2" charset="-122"/>
                          <a:cs typeface="Times New Roman" pitchFamily="18" charset="0"/>
                        </a:rPr>
                        <a:t>30.29%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91433" marR="91433" marT="45688" marB="4568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8" name="文本框 7">
            <a:extLst>
              <a:ext uri="{FF2B5EF4-FFF2-40B4-BE49-F238E27FC236}">
                <a16:creationId xmlns:a16="http://schemas.microsoft.com/office/drawing/2014/main" id="{5BAECFFD-B5A3-4CAC-8AED-FDCBB5D65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367" y="4381713"/>
            <a:ext cx="4105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2000" b="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Elemental analysis</a:t>
            </a:r>
            <a:r>
              <a:rPr lang="zh-CN" altLang="en-US" sz="20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000" b="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of EHL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4C1B44C-CF8B-4221-BBE0-ED5ADF717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584218B6-E78C-4BEF-959D-F187FDAABF9C}"/>
              </a:ext>
            </a:extLst>
          </p:cNvPr>
          <p:cNvGrpSpPr/>
          <p:nvPr/>
        </p:nvGrpSpPr>
        <p:grpSpPr>
          <a:xfrm>
            <a:off x="5382007" y="1461282"/>
            <a:ext cx="6618649" cy="5149077"/>
            <a:chOff x="5231904" y="1461282"/>
            <a:chExt cx="6618649" cy="5149077"/>
          </a:xfrm>
        </p:grpSpPr>
        <p:graphicFrame>
          <p:nvGraphicFramePr>
            <p:cNvPr id="18" name="对象 17">
              <a:extLst>
                <a:ext uri="{FF2B5EF4-FFF2-40B4-BE49-F238E27FC236}">
                  <a16:creationId xmlns:a16="http://schemas.microsoft.com/office/drawing/2014/main" id="{7F756C92-3B9C-40BF-A75E-D0EABAD78C7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81879661"/>
                </p:ext>
              </p:extLst>
            </p:nvPr>
          </p:nvGraphicFramePr>
          <p:xfrm>
            <a:off x="9437461" y="3823974"/>
            <a:ext cx="868330" cy="11154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5" imgW="1249297" imgH="1604442" progId="ChemDraw.Document.6.0">
                    <p:embed/>
                  </p:oleObj>
                </mc:Choice>
                <mc:Fallback>
                  <p:oleObj name="CS ChemDraw Drawing" r:id="rId5" imgW="1249297" imgH="1604442" progId="ChemDraw.Document.6.0">
                    <p:embed/>
                    <p:pic>
                      <p:nvPicPr>
                        <p:cNvPr id="19" name="对象 18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9437461" y="3823974"/>
                          <a:ext cx="868330" cy="111547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对象 18">
              <a:extLst>
                <a:ext uri="{FF2B5EF4-FFF2-40B4-BE49-F238E27FC236}">
                  <a16:creationId xmlns:a16="http://schemas.microsoft.com/office/drawing/2014/main" id="{98611BC2-CCD1-44D5-AFDA-4307981ABA6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83924251"/>
                </p:ext>
              </p:extLst>
            </p:nvPr>
          </p:nvGraphicFramePr>
          <p:xfrm>
            <a:off x="10488488" y="3863203"/>
            <a:ext cx="641042" cy="10779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7" imgW="921749" imgH="1550898" progId="ChemDraw.Document.6.0">
                    <p:embed/>
                  </p:oleObj>
                </mc:Choice>
                <mc:Fallback>
                  <p:oleObj name="CS ChemDraw Drawing" r:id="rId7" imgW="921749" imgH="1550898" progId="ChemDraw.Document.6.0">
                    <p:embed/>
                    <p:pic>
                      <p:nvPicPr>
                        <p:cNvPr id="20" name="对象 19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0488488" y="3863203"/>
                          <a:ext cx="641042" cy="107796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对象 19">
              <a:extLst>
                <a:ext uri="{FF2B5EF4-FFF2-40B4-BE49-F238E27FC236}">
                  <a16:creationId xmlns:a16="http://schemas.microsoft.com/office/drawing/2014/main" id="{FEEEA9BF-9F0C-42E3-A5B9-E1FE46DE8B3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47689204"/>
                </p:ext>
              </p:extLst>
            </p:nvPr>
          </p:nvGraphicFramePr>
          <p:xfrm>
            <a:off x="11207003" y="3861048"/>
            <a:ext cx="433613" cy="10691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9" imgW="624460" imgH="1538832" progId="ChemDraw.Document.6.0">
                    <p:embed/>
                  </p:oleObj>
                </mc:Choice>
                <mc:Fallback>
                  <p:oleObj name="CS ChemDraw Drawing" r:id="rId9" imgW="624460" imgH="1538832" progId="ChemDraw.Document.6.0">
                    <p:embed/>
                    <p:pic>
                      <p:nvPicPr>
                        <p:cNvPr id="21" name="对象 20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1207003" y="3861048"/>
                          <a:ext cx="433613" cy="10691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对象 20">
              <a:extLst>
                <a:ext uri="{FF2B5EF4-FFF2-40B4-BE49-F238E27FC236}">
                  <a16:creationId xmlns:a16="http://schemas.microsoft.com/office/drawing/2014/main" id="{28188D48-4EB5-4F00-ADD0-62372523994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32252708"/>
                </p:ext>
              </p:extLst>
            </p:nvPr>
          </p:nvGraphicFramePr>
          <p:xfrm>
            <a:off x="9635225" y="5035537"/>
            <a:ext cx="679658" cy="12158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1" imgW="978106" imgH="1748861" progId="ChemDraw.Document.6.0">
                    <p:embed/>
                  </p:oleObj>
                </mc:Choice>
                <mc:Fallback>
                  <p:oleObj name="CS ChemDraw Drawing" r:id="rId11" imgW="978106" imgH="1748861" progId="ChemDraw.Document.6.0">
                    <p:embed/>
                    <p:pic>
                      <p:nvPicPr>
                        <p:cNvPr id="22" name="对象 21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9635225" y="5035537"/>
                          <a:ext cx="679658" cy="121588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对象 21">
              <a:extLst>
                <a:ext uri="{FF2B5EF4-FFF2-40B4-BE49-F238E27FC236}">
                  <a16:creationId xmlns:a16="http://schemas.microsoft.com/office/drawing/2014/main" id="{E4FAFF91-74E9-439E-94A6-67CCC6939F7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93249214"/>
                </p:ext>
              </p:extLst>
            </p:nvPr>
          </p:nvGraphicFramePr>
          <p:xfrm>
            <a:off x="10416480" y="5047270"/>
            <a:ext cx="467816" cy="12225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3" imgW="673251" imgH="1758288" progId="ChemDraw.Document.6.0">
                    <p:embed/>
                  </p:oleObj>
                </mc:Choice>
                <mc:Fallback>
                  <p:oleObj name="CS ChemDraw Drawing" r:id="rId13" imgW="673251" imgH="1758288" progId="ChemDraw.Document.6.0">
                    <p:embed/>
                    <p:pic>
                      <p:nvPicPr>
                        <p:cNvPr id="23" name="对象 22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0416480" y="5047270"/>
                          <a:ext cx="467816" cy="122250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79158625-D2D5-4C76-AC74-B909F2FB1AE1}"/>
                </a:ext>
              </a:extLst>
            </p:cNvPr>
            <p:cNvPicPr/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194" r="62358"/>
            <a:stretch/>
          </p:blipFill>
          <p:spPr bwMode="auto">
            <a:xfrm>
              <a:off x="5231904" y="1461282"/>
              <a:ext cx="4207517" cy="5149077"/>
            </a:xfrm>
            <a:prstGeom prst="rect">
              <a:avLst/>
            </a:prstGeom>
            <a:noFill/>
            <a:ln>
              <a:noFill/>
            </a:ln>
          </p:spPr>
        </p:pic>
        <p:graphicFrame>
          <p:nvGraphicFramePr>
            <p:cNvPr id="24" name="对象 23">
              <a:extLst>
                <a:ext uri="{FF2B5EF4-FFF2-40B4-BE49-F238E27FC236}">
                  <a16:creationId xmlns:a16="http://schemas.microsoft.com/office/drawing/2014/main" id="{8BFF102F-EB0F-4E6A-9378-67D45AD0CA3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13797487"/>
                </p:ext>
              </p:extLst>
            </p:nvPr>
          </p:nvGraphicFramePr>
          <p:xfrm>
            <a:off x="10619693" y="1668620"/>
            <a:ext cx="1230860" cy="7283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6" imgW="2006894" imgH="1188154" progId="ChemDraw.Document.6.0">
                    <p:embed/>
                  </p:oleObj>
                </mc:Choice>
                <mc:Fallback>
                  <p:oleObj name="CS ChemDraw Drawing" r:id="rId16" imgW="2006894" imgH="1188154" progId="ChemDraw.Document.6.0">
                    <p:embed/>
                    <p:pic>
                      <p:nvPicPr>
                        <p:cNvPr id="4" name="对象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19693" y="1668620"/>
                          <a:ext cx="1230860" cy="7283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对象 24">
              <a:extLst>
                <a:ext uri="{FF2B5EF4-FFF2-40B4-BE49-F238E27FC236}">
                  <a16:creationId xmlns:a16="http://schemas.microsoft.com/office/drawing/2014/main" id="{B181AD2E-5E0A-4F0B-AB7A-2DFAC0D0FB4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38720598"/>
                </p:ext>
              </p:extLst>
            </p:nvPr>
          </p:nvGraphicFramePr>
          <p:xfrm>
            <a:off x="9978345" y="2719925"/>
            <a:ext cx="1660298" cy="7576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8" imgW="2706244" imgH="1235665" progId="ChemDraw.Document.6.0">
                    <p:embed/>
                  </p:oleObj>
                </mc:Choice>
                <mc:Fallback>
                  <p:oleObj name="CS ChemDraw Drawing" r:id="rId18" imgW="2706244" imgH="1235665" progId="ChemDraw.Document.6.0">
                    <p:embed/>
                    <p:pic>
                      <p:nvPicPr>
                        <p:cNvPr id="5" name="对象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78345" y="2719925"/>
                          <a:ext cx="1660298" cy="7576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对象 25">
              <a:extLst>
                <a:ext uri="{FF2B5EF4-FFF2-40B4-BE49-F238E27FC236}">
                  <a16:creationId xmlns:a16="http://schemas.microsoft.com/office/drawing/2014/main" id="{BCCE4EB9-C121-4B4A-B25A-33075840D75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59017529"/>
                </p:ext>
              </p:extLst>
            </p:nvPr>
          </p:nvGraphicFramePr>
          <p:xfrm>
            <a:off x="9585250" y="1598373"/>
            <a:ext cx="919250" cy="10555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20" imgW="1499308" imgH="1720203" progId="ChemDraw.Document.6.0">
                    <p:embed/>
                  </p:oleObj>
                </mc:Choice>
                <mc:Fallback>
                  <p:oleObj name="CS ChemDraw Drawing" r:id="rId20" imgW="1499308" imgH="1720203" progId="ChemDraw.Document.6.0">
                    <p:embed/>
                    <p:pic>
                      <p:nvPicPr>
                        <p:cNvPr id="7" name="对象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585250" y="1598373"/>
                          <a:ext cx="919250" cy="10555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6E28D570-22CC-4AE1-BF13-E90560E5BECD}"/>
              </a:ext>
            </a:extLst>
          </p:cNvPr>
          <p:cNvSpPr txBox="1"/>
          <p:nvPr/>
        </p:nvSpPr>
        <p:spPr>
          <a:xfrm>
            <a:off x="8424766" y="994644"/>
            <a:ext cx="22372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b="0" dirty="0">
                <a:latin typeface="Times New Roman" panose="02020603050405020304" pitchFamily="18" charset="0"/>
                <a:ea typeface="宋体" panose="02010600030101010101" pitchFamily="2" charset="-122"/>
                <a:sym typeface="Times New Roman" panose="02020603050405020304" pitchFamily="18" charset="0"/>
              </a:rPr>
              <a:t>2D-HSQC of EHL </a:t>
            </a:r>
            <a:endParaRPr lang="zh-CN" altLang="en-US" sz="1800" b="0" dirty="0"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525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1"/>
          <p:cNvGrpSpPr>
            <a:grpSpLocks/>
          </p:cNvGrpSpPr>
          <p:nvPr/>
        </p:nvGrpSpPr>
        <p:grpSpPr bwMode="auto">
          <a:xfrm>
            <a:off x="1828800" y="785083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3" name="Group 192"/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33" name="Rectangle 193"/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194"/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2" name="Picture 195" descr="Untitled-4 cop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77" name="AutoShape 8"/>
          <p:cNvSpPr>
            <a:spLocks noChangeArrowheads="1"/>
          </p:cNvSpPr>
          <p:nvPr/>
        </p:nvSpPr>
        <p:spPr bwMode="gray">
          <a:xfrm>
            <a:off x="6864942" y="1010477"/>
            <a:ext cx="278909" cy="239281"/>
          </a:xfrm>
          <a:prstGeom prst="rightArrow">
            <a:avLst>
              <a:gd name="adj1" fmla="val 50000"/>
              <a:gd name="adj2" fmla="val 58331"/>
            </a:avLst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400" kern="0">
              <a:solidFill>
                <a:prstClr val="black"/>
              </a:solidFill>
              <a:ea typeface="黑体" pitchFamily="49" charset="-122"/>
            </a:endParaRPr>
          </a:p>
        </p:txBody>
      </p:sp>
      <p:sp>
        <p:nvSpPr>
          <p:cNvPr id="12" name="TextBox 45">
            <a:extLst>
              <a:ext uri="{FF2B5EF4-FFF2-40B4-BE49-F238E27FC236}">
                <a16:creationId xmlns:a16="http://schemas.microsoft.com/office/drawing/2014/main" id="{48CA388C-5206-408D-B2FE-1C6925411114}"/>
              </a:ext>
            </a:extLst>
          </p:cNvPr>
          <p:cNvSpPr txBox="1"/>
          <p:nvPr/>
        </p:nvSpPr>
        <p:spPr>
          <a:xfrm>
            <a:off x="1898573" y="2996952"/>
            <a:ext cx="10669310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7964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Part 2.1: Catalytic </a:t>
            </a:r>
            <a:r>
              <a:rPr lang="en-US" altLang="zh-CN" sz="2800" b="1" dirty="0" err="1">
                <a:solidFill>
                  <a:srgbClr val="F7964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ethanolysis</a:t>
            </a:r>
            <a:r>
              <a:rPr lang="en-US" altLang="zh-CN" sz="2800" b="1" dirty="0">
                <a:solidFill>
                  <a:srgbClr val="F7964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 of  EHL without  H</a:t>
            </a:r>
            <a:r>
              <a:rPr lang="en-US" altLang="zh-CN" sz="2800" b="1" baseline="-25000" dirty="0">
                <a:solidFill>
                  <a:srgbClr val="F7964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2</a:t>
            </a:r>
          </a:p>
          <a:p>
            <a:pPr>
              <a:lnSpc>
                <a:spcPct val="150000"/>
              </a:lnSpc>
            </a:pPr>
            <a:endParaRPr lang="en-US" altLang="zh-CN" sz="2800" b="1" dirty="0">
              <a:solidFill>
                <a:srgbClr val="F79646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2C10F4-30CA-4A9C-A192-BA3819145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269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CF790488-0770-45FD-9771-205BB7E30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421" y="1603839"/>
            <a:ext cx="5296162" cy="3939043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A58323C6-D4C4-4049-9AF7-305787C32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488" y="1514297"/>
            <a:ext cx="4032448" cy="3443091"/>
          </a:xfrm>
          <a:prstGeom prst="rect">
            <a:avLst/>
          </a:prstGeom>
        </p:spPr>
      </p:pic>
      <p:sp>
        <p:nvSpPr>
          <p:cNvPr id="40" name="Rectangle 3">
            <a:extLst>
              <a:ext uri="{FF2B5EF4-FFF2-40B4-BE49-F238E27FC236}">
                <a16:creationId xmlns:a16="http://schemas.microsoft.com/office/drawing/2014/main" id="{CE19CFB1-B134-493E-95A4-BC7E77007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6469" y="5632555"/>
            <a:ext cx="10300756" cy="1052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No tar or char is formed, and the EHL is completely liquified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Complex alkylphenols are the main products</a:t>
            </a:r>
          </a:p>
          <a:p>
            <a:pPr marL="0" indent="0" algn="just">
              <a:spcAft>
                <a:spcPts val="600"/>
              </a:spcAft>
              <a:buNone/>
              <a:defRPr/>
            </a:pPr>
            <a:endParaRPr lang="en-US" altLang="zh-CN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FF01A435-31B7-45CD-9127-5AEDB9DD8B4B}"/>
              </a:ext>
            </a:extLst>
          </p:cNvPr>
          <p:cNvSpPr/>
          <p:nvPr/>
        </p:nvSpPr>
        <p:spPr>
          <a:xfrm>
            <a:off x="2423592" y="985046"/>
            <a:ext cx="9046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WO</a:t>
            </a:r>
            <a:r>
              <a:rPr lang="en-US" altLang="zh-CN" sz="20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/</a:t>
            </a:r>
            <a:r>
              <a:rPr lang="el-GR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γ-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Al</a:t>
            </a:r>
            <a:r>
              <a:rPr lang="en-US" altLang="zh-CN" sz="20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zh-CN" sz="20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catalyzed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prstClr val="black"/>
                </a:solidFill>
                <a:latin typeface="Times New Roman" charset="0"/>
                <a:ea typeface="宋体" charset="0"/>
              </a:rPr>
              <a:t>EHL </a:t>
            </a:r>
            <a:r>
              <a:rPr lang="en-US" altLang="zh-CN" sz="2000" b="1" dirty="0" err="1">
                <a:solidFill>
                  <a:prstClr val="black"/>
                </a:solidFill>
                <a:latin typeface="Times New Roman" charset="0"/>
                <a:ea typeface="宋体" charset="0"/>
              </a:rPr>
              <a:t>ethanolysis</a:t>
            </a:r>
            <a:r>
              <a:rPr lang="en-US" altLang="zh-CN" sz="2000" b="1" dirty="0">
                <a:solidFill>
                  <a:prstClr val="black"/>
                </a:solidFill>
                <a:latin typeface="Times New Roman" charset="0"/>
                <a:ea typeface="宋体" charset="0"/>
              </a:rPr>
              <a:t> at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320 </a:t>
            </a:r>
            <a:r>
              <a:rPr lang="en-US" altLang="zh-CN" sz="20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under 0 bar N</a:t>
            </a:r>
            <a:r>
              <a:rPr lang="en-US" altLang="zh-CN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endParaRPr lang="en-US" altLang="zh-CN" sz="2000" b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2" name="矩形 8">
            <a:extLst>
              <a:ext uri="{FF2B5EF4-FFF2-40B4-BE49-F238E27FC236}">
                <a16:creationId xmlns:a16="http://schemas.microsoft.com/office/drawing/2014/main" id="{5647C9D8-7A2E-4E61-B356-C6B67A1DF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0256" y="5710990"/>
            <a:ext cx="42268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a-DK" altLang="zh-CN" sz="1400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Ind. Eng. Chem. Res. </a:t>
            </a:r>
            <a:r>
              <a:rPr lang="da-DK" altLang="zh-CN" sz="1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2019</a:t>
            </a:r>
            <a:r>
              <a:rPr lang="da-DK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58, 10255-10263</a:t>
            </a:r>
            <a:endParaRPr lang="en-US" altLang="zh-CN" sz="1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3" name="Rectangle 2">
            <a:extLst>
              <a:ext uri="{FF2B5EF4-FFF2-40B4-BE49-F238E27FC236}">
                <a16:creationId xmlns:a16="http://schemas.microsoft.com/office/drawing/2014/main" id="{085B830F-EAFB-44E7-B455-AD3327F1690C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771439" y="85123"/>
            <a:ext cx="9430816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</a:rPr>
              <a:t>Catalytic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charset="0"/>
                <a:ea typeface="宋体" charset="0"/>
              </a:rPr>
              <a:t>ethanolysis</a:t>
            </a: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</a:rPr>
              <a:t> of  EHL without  H</a:t>
            </a:r>
            <a:r>
              <a:rPr lang="en-US" altLang="zh-CN" sz="2800" b="1" baseline="-25000" dirty="0">
                <a:solidFill>
                  <a:prstClr val="black"/>
                </a:solidFill>
                <a:latin typeface="Times New Roman" charset="0"/>
                <a:ea typeface="宋体" charset="0"/>
              </a:rPr>
              <a:t>2</a:t>
            </a:r>
          </a:p>
        </p:txBody>
      </p:sp>
      <p:grpSp>
        <p:nvGrpSpPr>
          <p:cNvPr id="10" name="Group 191">
            <a:extLst>
              <a:ext uri="{FF2B5EF4-FFF2-40B4-BE49-F238E27FC236}">
                <a16:creationId xmlns:a16="http://schemas.microsoft.com/office/drawing/2014/main" id="{4E39FCEF-DFFC-4952-BE12-AC3901201E4F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785083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11" name="Group 192">
              <a:extLst>
                <a:ext uri="{FF2B5EF4-FFF2-40B4-BE49-F238E27FC236}">
                  <a16:creationId xmlns:a16="http://schemas.microsoft.com/office/drawing/2014/main" id="{87821CAB-D46B-4B30-8F43-11400BBD24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15" name="Rectangle 193">
                <a:extLst>
                  <a:ext uri="{FF2B5EF4-FFF2-40B4-BE49-F238E27FC236}">
                    <a16:creationId xmlns:a16="http://schemas.microsoft.com/office/drawing/2014/main" id="{4A4F2085-EB69-4C5A-AA55-2AC974C5645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Line 194">
                <a:extLst>
                  <a:ext uri="{FF2B5EF4-FFF2-40B4-BE49-F238E27FC236}">
                    <a16:creationId xmlns:a16="http://schemas.microsoft.com/office/drawing/2014/main" id="{2AF92FB6-A4C9-4C8C-AFA8-E1EC36072187}"/>
                  </a:ext>
                </a:extLst>
              </p:cNvPr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12" name="Picture 195" descr="Untitled-4 copy">
              <a:extLst>
                <a:ext uri="{FF2B5EF4-FFF2-40B4-BE49-F238E27FC236}">
                  <a16:creationId xmlns:a16="http://schemas.microsoft.com/office/drawing/2014/main" id="{6497606A-1844-41B0-932A-9F47571B37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E2672B8-5C4C-4958-B5D3-CC6A81129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822BA8C-921B-4756-AE33-728E103CF04C}"/>
              </a:ext>
            </a:extLst>
          </p:cNvPr>
          <p:cNvSpPr txBox="1"/>
          <p:nvPr/>
        </p:nvSpPr>
        <p:spPr>
          <a:xfrm>
            <a:off x="2109288" y="5037676"/>
            <a:ext cx="6136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31.6 </a:t>
            </a:r>
            <a:r>
              <a:rPr lang="en-US" altLang="zh-CN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wt</a:t>
            </a: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% yields of monomers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2231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1"/>
          <p:cNvGrpSpPr>
            <a:grpSpLocks/>
          </p:cNvGrpSpPr>
          <p:nvPr/>
        </p:nvGrpSpPr>
        <p:grpSpPr bwMode="auto">
          <a:xfrm>
            <a:off x="1828800" y="785083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3" name="Group 192"/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33" name="Rectangle 193"/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194"/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2" name="Picture 195" descr="Untitled-4 copy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16" name="Rectangle 2"/>
          <p:cNvSpPr txBox="1">
            <a:spLocks noRot="1" noChangeArrowheads="1"/>
          </p:cNvSpPr>
          <p:nvPr/>
        </p:nvSpPr>
        <p:spPr bwMode="auto">
          <a:xfrm>
            <a:off x="1714128" y="159296"/>
            <a:ext cx="5389984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The next Grand Challenge </a:t>
            </a:r>
          </a:p>
        </p:txBody>
      </p:sp>
      <p:sp>
        <p:nvSpPr>
          <p:cNvPr id="27" name="矩形 5"/>
          <p:cNvSpPr>
            <a:spLocks noChangeArrowheads="1"/>
          </p:cNvSpPr>
          <p:nvPr/>
        </p:nvSpPr>
        <p:spPr bwMode="auto">
          <a:xfrm>
            <a:off x="1780115" y="1052736"/>
            <a:ext cx="8077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Global Carbon Imbalance</a:t>
            </a:r>
          </a:p>
        </p:txBody>
      </p:sp>
      <p:sp>
        <p:nvSpPr>
          <p:cNvPr id="29" name="Text Box 34"/>
          <p:cNvSpPr txBox="1">
            <a:spLocks noChangeArrowheads="1"/>
          </p:cNvSpPr>
          <p:nvPr/>
        </p:nvSpPr>
        <p:spPr bwMode="auto">
          <a:xfrm>
            <a:off x="7980731" y="5963939"/>
            <a:ext cx="187658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1200" b="1" kern="0" dirty="0">
                <a:solidFill>
                  <a:srgbClr val="292929"/>
                </a:solidFill>
              </a:rPr>
              <a:t>IPPC AR-4</a:t>
            </a:r>
            <a:r>
              <a:rPr lang="zh-CN" altLang="en-US" sz="1200" b="1" kern="0" dirty="0">
                <a:solidFill>
                  <a:srgbClr val="292929"/>
                </a:solidFill>
              </a:rPr>
              <a:t>，</a:t>
            </a:r>
            <a:r>
              <a:rPr lang="en-US" altLang="zh-CN" sz="1200" b="1" kern="0" dirty="0">
                <a:solidFill>
                  <a:srgbClr val="292929"/>
                </a:solidFill>
              </a:rPr>
              <a:t>2007</a:t>
            </a:r>
          </a:p>
        </p:txBody>
      </p:sp>
      <p:pic>
        <p:nvPicPr>
          <p:cNvPr id="3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634564"/>
            <a:ext cx="6048672" cy="3657555"/>
          </a:xfrm>
          <a:prstGeom prst="rect">
            <a:avLst/>
          </a:prstGeom>
        </p:spPr>
      </p:pic>
      <p:grpSp>
        <p:nvGrpSpPr>
          <p:cNvPr id="31" name="组合 21"/>
          <p:cNvGrpSpPr/>
          <p:nvPr/>
        </p:nvGrpSpPr>
        <p:grpSpPr>
          <a:xfrm>
            <a:off x="2639616" y="5589241"/>
            <a:ext cx="5040560" cy="543975"/>
            <a:chOff x="755576" y="5828128"/>
            <a:chExt cx="5875125" cy="869808"/>
          </a:xfrm>
        </p:grpSpPr>
        <p:cxnSp>
          <p:nvCxnSpPr>
            <p:cNvPr id="35" name="直接连接符 22"/>
            <p:cNvCxnSpPr/>
            <p:nvPr/>
          </p:nvCxnSpPr>
          <p:spPr>
            <a:xfrm>
              <a:off x="755576" y="6007961"/>
              <a:ext cx="749846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6" name="文本框 16"/>
            <p:cNvSpPr txBox="1"/>
            <p:nvPr/>
          </p:nvSpPr>
          <p:spPr>
            <a:xfrm>
              <a:off x="1886582" y="5828128"/>
              <a:ext cx="3981561" cy="442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200" kern="0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Nature carbon cycle (1750)</a:t>
              </a:r>
              <a:endParaRPr lang="zh-CN" altLang="en-US" sz="1200" kern="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37" name="直接连接符 24"/>
            <p:cNvCxnSpPr/>
            <p:nvPr/>
          </p:nvCxnSpPr>
          <p:spPr>
            <a:xfrm>
              <a:off x="755576" y="6347200"/>
              <a:ext cx="749846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38" name="文本框 18"/>
            <p:cNvSpPr txBox="1"/>
            <p:nvPr/>
          </p:nvSpPr>
          <p:spPr>
            <a:xfrm>
              <a:off x="1886582" y="6156593"/>
              <a:ext cx="4744119" cy="541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200" kern="0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Human disturbance (</a:t>
              </a:r>
              <a:r>
                <a:rPr lang="en-US" altLang="zh-CN" sz="12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last decade of the 20th century)</a:t>
              </a:r>
              <a:r>
                <a:rPr lang="en-US" altLang="zh-CN" sz="16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zh-CN" altLang="en-US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文本框 1"/>
          <p:cNvSpPr txBox="1"/>
          <p:nvPr/>
        </p:nvSpPr>
        <p:spPr>
          <a:xfrm>
            <a:off x="7752185" y="2445566"/>
            <a:ext cx="2851237" cy="830997"/>
          </a:xfrm>
          <a:prstGeom prst="rect">
            <a:avLst/>
          </a:prstGeom>
          <a:noFill/>
          <a:ln w="12700">
            <a:solidFill>
              <a:srgbClr val="EE8842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</a:rPr>
              <a:t>6.4 billion tons of carbon (23.5 billion tons of CO</a:t>
            </a:r>
            <a:r>
              <a:rPr lang="en-US" altLang="zh-CN" sz="1600" baseline="-25000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</a:rPr>
              <a:t>) are released annually</a:t>
            </a:r>
            <a:endParaRPr lang="zh-CN" altLang="en-US" sz="1600" baseline="30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3798A6-AB6A-4D1A-BF53-66C3BB038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03661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8">
            <a:extLst>
              <a:ext uri="{FF2B5EF4-FFF2-40B4-BE49-F238E27FC236}">
                <a16:creationId xmlns:a16="http://schemas.microsoft.com/office/drawing/2014/main" id="{F0EDBBD3-DA58-4C63-B69D-D1CB11330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0960" y="5115075"/>
            <a:ext cx="42268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a-DK" altLang="zh-CN" sz="1400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Ind. Eng. Chem. Res. </a:t>
            </a:r>
            <a:r>
              <a:rPr lang="da-DK" altLang="zh-CN" sz="1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2019</a:t>
            </a:r>
            <a:r>
              <a:rPr lang="da-DK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58, 10255-10263</a:t>
            </a:r>
            <a:endParaRPr lang="en-US" altLang="zh-CN" sz="1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D0B9135E-B353-4346-84FE-508014E0B3E3}"/>
              </a:ext>
            </a:extLst>
          </p:cNvPr>
          <p:cNvGraphicFramePr>
            <a:graphicFrameLocks noGrp="1"/>
          </p:cNvGraphicFramePr>
          <p:nvPr/>
        </p:nvGraphicFramePr>
        <p:xfrm>
          <a:off x="2110269" y="1558616"/>
          <a:ext cx="8162225" cy="3432929"/>
        </p:xfrm>
        <a:graphic>
          <a:graphicData uri="http://schemas.openxmlformats.org/drawingml/2006/table">
            <a:tbl>
              <a:tblPr firstRow="1"/>
              <a:tblGrid>
                <a:gridCol w="550913">
                  <a:extLst>
                    <a:ext uri="{9D8B030D-6E8A-4147-A177-3AD203B41FA5}">
                      <a16:colId xmlns:a16="http://schemas.microsoft.com/office/drawing/2014/main" val="984027934"/>
                    </a:ext>
                  </a:extLst>
                </a:gridCol>
                <a:gridCol w="999348">
                  <a:extLst>
                    <a:ext uri="{9D8B030D-6E8A-4147-A177-3AD203B41FA5}">
                      <a16:colId xmlns:a16="http://schemas.microsoft.com/office/drawing/2014/main" val="245290758"/>
                    </a:ext>
                  </a:extLst>
                </a:gridCol>
                <a:gridCol w="1211558">
                  <a:extLst>
                    <a:ext uri="{9D8B030D-6E8A-4147-A177-3AD203B41FA5}">
                      <a16:colId xmlns:a16="http://schemas.microsoft.com/office/drawing/2014/main" val="680096826"/>
                    </a:ext>
                  </a:extLst>
                </a:gridCol>
                <a:gridCol w="1072831">
                  <a:extLst>
                    <a:ext uri="{9D8B030D-6E8A-4147-A177-3AD203B41FA5}">
                      <a16:colId xmlns:a16="http://schemas.microsoft.com/office/drawing/2014/main" val="3506664997"/>
                    </a:ext>
                  </a:extLst>
                </a:gridCol>
                <a:gridCol w="1020885">
                  <a:extLst>
                    <a:ext uri="{9D8B030D-6E8A-4147-A177-3AD203B41FA5}">
                      <a16:colId xmlns:a16="http://schemas.microsoft.com/office/drawing/2014/main" val="3141278245"/>
                    </a:ext>
                  </a:extLst>
                </a:gridCol>
                <a:gridCol w="1617702">
                  <a:extLst>
                    <a:ext uri="{9D8B030D-6E8A-4147-A177-3AD203B41FA5}">
                      <a16:colId xmlns:a16="http://schemas.microsoft.com/office/drawing/2014/main" val="3686293744"/>
                    </a:ext>
                  </a:extLst>
                </a:gridCol>
                <a:gridCol w="1688988">
                  <a:extLst>
                    <a:ext uri="{9D8B030D-6E8A-4147-A177-3AD203B41FA5}">
                      <a16:colId xmlns:a16="http://schemas.microsoft.com/office/drawing/2014/main" val="1180562515"/>
                    </a:ext>
                  </a:extLst>
                </a:gridCol>
              </a:tblGrid>
              <a:tr h="467802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Entry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Catalyst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Solvent</a:t>
                      </a:r>
                      <a:endParaRPr lang="zh-CN" altLang="en-US" sz="14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Yield</a:t>
                      </a: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1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(mg/g EHL) 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zh-CN" sz="11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2998608"/>
                  </a:ext>
                </a:extLst>
              </a:tr>
              <a:tr h="93560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Aromatic Ethers</a:t>
                      </a:r>
                      <a:endParaRPr lang="zh-CN" altLang="zh-CN" sz="1400" b="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Aromatic Esters</a:t>
                      </a:r>
                      <a:endParaRPr lang="zh-CN" altLang="zh-CN" sz="1400" b="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Phenolic Compounds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Overall Aromatic Compounds</a:t>
                      </a:r>
                      <a:endParaRPr lang="zh-CN" altLang="zh-CN" sz="1400" b="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4521048"/>
                  </a:ext>
                </a:extLst>
              </a:tr>
              <a:tr h="332626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1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WO</a:t>
                      </a:r>
                      <a:r>
                        <a:rPr lang="en-US" sz="1400" kern="12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3</a:t>
                      </a:r>
                      <a:endParaRPr lang="zh-CN" sz="1400" kern="100" baseline="-25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Ethanol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51.1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43.6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123.3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218.0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9393349"/>
                  </a:ext>
                </a:extLst>
              </a:tr>
              <a:tr h="332626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2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</a:t>
                      </a:r>
                      <a:r>
                        <a:rPr lang="en-US" sz="1400" kern="12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2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WO</a:t>
                      </a:r>
                      <a:r>
                        <a:rPr lang="en-US" sz="1400" kern="12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4</a:t>
                      </a:r>
                      <a:endParaRPr lang="zh-CN" sz="1400" kern="100" baseline="-25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Ethanol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23.1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11.5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128.3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169.1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0741172"/>
                  </a:ext>
                </a:extLst>
              </a:tr>
              <a:tr h="332626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3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γ-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Al</a:t>
                      </a:r>
                      <a:r>
                        <a:rPr lang="en-US" sz="1400" kern="12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2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O</a:t>
                      </a:r>
                      <a:r>
                        <a:rPr lang="en-US" sz="1400" kern="12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3</a:t>
                      </a:r>
                      <a:endParaRPr lang="zh-CN" sz="1400" kern="100" baseline="-25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Ethanol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19.3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2.4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43.7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65.5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9618402"/>
                  </a:ext>
                </a:extLst>
              </a:tr>
              <a:tr h="332626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4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WO</a:t>
                      </a:r>
                      <a:r>
                        <a:rPr lang="en-US" sz="1400" kern="12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3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/</a:t>
                      </a:r>
                      <a:r>
                        <a:rPr lang="el-GR" altLang="zh-CN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γ-</a:t>
                      </a:r>
                      <a:r>
                        <a:rPr lang="en-US" altLang="zh-CN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Al</a:t>
                      </a:r>
                      <a:r>
                        <a:rPr lang="en-US" altLang="zh-CN" sz="1400" kern="12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O</a:t>
                      </a:r>
                      <a:r>
                        <a:rPr lang="en-US" altLang="zh-CN" sz="1400" kern="12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3</a:t>
                      </a:r>
                      <a:endParaRPr lang="zh-CN" altLang="zh-CN" sz="1400" kern="100" baseline="-25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Ethanol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32.9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26.3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245.2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315.8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7442692"/>
                  </a:ext>
                </a:extLst>
              </a:tr>
              <a:tr h="332626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5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WO</a:t>
                      </a:r>
                      <a:r>
                        <a:rPr lang="en-US" altLang="zh-CN" sz="1400" kern="12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/</a:t>
                      </a:r>
                      <a:r>
                        <a:rPr lang="el-GR" altLang="zh-CN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γ-</a:t>
                      </a:r>
                      <a:r>
                        <a:rPr lang="en-US" altLang="zh-CN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Al</a:t>
                      </a:r>
                      <a:r>
                        <a:rPr lang="en-US" altLang="zh-CN" sz="1400" kern="12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O</a:t>
                      </a:r>
                      <a:r>
                        <a:rPr lang="en-US" altLang="zh-CN" sz="1400" kern="12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3</a:t>
                      </a:r>
                      <a:endParaRPr lang="zh-CN" altLang="zh-CN" sz="1400" kern="100" baseline="-25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Methanol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16.2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3.5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160.2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179.6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5395571"/>
                  </a:ext>
                </a:extLst>
              </a:tr>
              <a:tr h="332626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6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WO</a:t>
                      </a:r>
                      <a:r>
                        <a:rPr lang="en-US" altLang="zh-CN" sz="1400" kern="12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/</a:t>
                      </a:r>
                      <a:r>
                        <a:rPr lang="el-GR" altLang="zh-CN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γ-</a:t>
                      </a:r>
                      <a:r>
                        <a:rPr lang="en-US" altLang="zh-CN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Al</a:t>
                      </a:r>
                      <a:r>
                        <a:rPr lang="en-US" altLang="zh-CN" sz="1400" kern="12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O</a:t>
                      </a:r>
                      <a:r>
                        <a:rPr lang="en-US" altLang="zh-CN" sz="1400" kern="12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3</a:t>
                      </a:r>
                      <a:endParaRPr lang="zh-CN" altLang="zh-CN" sz="1400" kern="100" baseline="-25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CN" altLang="zh-CN" sz="1400" kern="100" baseline="-25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Isopropanol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26.8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5.7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96.0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128.2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0432038"/>
                  </a:ext>
                </a:extLst>
              </a:tr>
            </a:tbl>
          </a:graphicData>
        </a:graphic>
      </p:graphicFrame>
      <p:sp>
        <p:nvSpPr>
          <p:cNvPr id="15" name="矩形 14">
            <a:extLst>
              <a:ext uri="{FF2B5EF4-FFF2-40B4-BE49-F238E27FC236}">
                <a16:creationId xmlns:a16="http://schemas.microsoft.com/office/drawing/2014/main" id="{5EE17FD8-195F-490A-88AA-A4869B4376EC}"/>
              </a:ext>
            </a:extLst>
          </p:cNvPr>
          <p:cNvSpPr/>
          <p:nvPr/>
        </p:nvSpPr>
        <p:spPr>
          <a:xfrm>
            <a:off x="2363923" y="1002804"/>
            <a:ext cx="75304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Product yield and distribution over different catalysts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6" name="矩形 3">
            <a:extLst>
              <a:ext uri="{FF2B5EF4-FFF2-40B4-BE49-F238E27FC236}">
                <a16:creationId xmlns:a16="http://schemas.microsoft.com/office/drawing/2014/main" id="{99AEC609-E9E2-4D71-8447-5D8DB32B781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047365" y="20475"/>
            <a:ext cx="288032" cy="8162223"/>
          </a:xfrm>
          <a:prstGeom prst="rect">
            <a:avLst/>
          </a:prstGeom>
          <a:noFill/>
          <a:ln w="19050" cap="rnd" algn="ctr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34" charset="0"/>
                <a:ea typeface="黑体" pitchFamily="49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b="0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0F9B22D0-D1B3-47D0-8248-D3FBAEA0F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7445" y="5278752"/>
            <a:ext cx="10428907" cy="110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The 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WO</a:t>
            </a:r>
            <a:r>
              <a:rPr lang="en-US" altLang="zh-CN" sz="20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/</a:t>
            </a:r>
            <a:r>
              <a:rPr lang="el-GR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γ-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Al</a:t>
            </a:r>
            <a:r>
              <a:rPr lang="en-US" altLang="zh-CN" sz="20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zh-CN" sz="20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catalyst gave highest yield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Ethanol gave higher aromatic product yield than other alcohols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38E4A2F-E56E-4A14-A04E-80782678804C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771439" y="85123"/>
            <a:ext cx="9430816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</a:rPr>
              <a:t>Catalytic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charset="0"/>
                <a:ea typeface="宋体" charset="0"/>
              </a:rPr>
              <a:t>ethanolysis</a:t>
            </a: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</a:rPr>
              <a:t> of  EHL without  H</a:t>
            </a:r>
            <a:r>
              <a:rPr lang="en-US" altLang="zh-CN" sz="2800" b="1" baseline="-25000" dirty="0">
                <a:solidFill>
                  <a:prstClr val="black"/>
                </a:solidFill>
                <a:latin typeface="Times New Roman" charset="0"/>
                <a:ea typeface="宋体" charset="0"/>
              </a:rPr>
              <a:t>2</a:t>
            </a:r>
          </a:p>
        </p:txBody>
      </p:sp>
      <p:grpSp>
        <p:nvGrpSpPr>
          <p:cNvPr id="11" name="Group 191">
            <a:extLst>
              <a:ext uri="{FF2B5EF4-FFF2-40B4-BE49-F238E27FC236}">
                <a16:creationId xmlns:a16="http://schemas.microsoft.com/office/drawing/2014/main" id="{13CC542D-780C-49F7-AC59-21BA5A2BC652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785083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12" name="Group 192">
              <a:extLst>
                <a:ext uri="{FF2B5EF4-FFF2-40B4-BE49-F238E27FC236}">
                  <a16:creationId xmlns:a16="http://schemas.microsoft.com/office/drawing/2014/main" id="{FCB9AC38-DD98-4B61-994F-17A99CB3E7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21" name="Rectangle 193">
                <a:extLst>
                  <a:ext uri="{FF2B5EF4-FFF2-40B4-BE49-F238E27FC236}">
                    <a16:creationId xmlns:a16="http://schemas.microsoft.com/office/drawing/2014/main" id="{CFAD302D-8498-46F2-A2DD-30B4A54F71D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Line 194">
                <a:extLst>
                  <a:ext uri="{FF2B5EF4-FFF2-40B4-BE49-F238E27FC236}">
                    <a16:creationId xmlns:a16="http://schemas.microsoft.com/office/drawing/2014/main" id="{15FEAE5B-5F87-4A3F-9DC6-88C4E973BDB9}"/>
                  </a:ext>
                </a:extLst>
              </p:cNvPr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18" name="Picture 195" descr="Untitled-4 copy">
              <a:extLst>
                <a:ext uri="{FF2B5EF4-FFF2-40B4-BE49-F238E27FC236}">
                  <a16:creationId xmlns:a16="http://schemas.microsoft.com/office/drawing/2014/main" id="{FA533F26-CE41-436E-875B-DD11938272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B279A93-4864-4BBE-B670-DF45E6E3B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484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1"/>
          <p:cNvGrpSpPr>
            <a:grpSpLocks/>
          </p:cNvGrpSpPr>
          <p:nvPr/>
        </p:nvGrpSpPr>
        <p:grpSpPr bwMode="auto">
          <a:xfrm>
            <a:off x="1828800" y="785083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3" name="Group 192"/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33" name="Rectangle 193"/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194"/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2" name="Picture 195" descr="Untitled-4 cop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77" name="AutoShape 8"/>
          <p:cNvSpPr>
            <a:spLocks noChangeArrowheads="1"/>
          </p:cNvSpPr>
          <p:nvPr/>
        </p:nvSpPr>
        <p:spPr bwMode="gray">
          <a:xfrm>
            <a:off x="6864942" y="1010477"/>
            <a:ext cx="278909" cy="239281"/>
          </a:xfrm>
          <a:prstGeom prst="rightArrow">
            <a:avLst>
              <a:gd name="adj1" fmla="val 50000"/>
              <a:gd name="adj2" fmla="val 58331"/>
            </a:avLst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400" kern="0">
              <a:solidFill>
                <a:prstClr val="black"/>
              </a:solidFill>
              <a:ea typeface="黑体" pitchFamily="49" charset="-122"/>
            </a:endParaRPr>
          </a:p>
        </p:txBody>
      </p:sp>
      <p:sp>
        <p:nvSpPr>
          <p:cNvPr id="12" name="TextBox 45">
            <a:extLst>
              <a:ext uri="{FF2B5EF4-FFF2-40B4-BE49-F238E27FC236}">
                <a16:creationId xmlns:a16="http://schemas.microsoft.com/office/drawing/2014/main" id="{48CA388C-5206-408D-B2FE-1C6925411114}"/>
              </a:ext>
            </a:extLst>
          </p:cNvPr>
          <p:cNvSpPr txBox="1"/>
          <p:nvPr/>
        </p:nvSpPr>
        <p:spPr>
          <a:xfrm>
            <a:off x="2207568" y="2996952"/>
            <a:ext cx="10669310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7964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Part 2.2: Catalytic </a:t>
            </a:r>
            <a:r>
              <a:rPr lang="en-US" altLang="zh-CN" sz="2800" b="1" dirty="0" err="1">
                <a:solidFill>
                  <a:srgbClr val="F7964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ethanolysis</a:t>
            </a:r>
            <a:r>
              <a:rPr lang="en-US" altLang="zh-CN" sz="2800" b="1" dirty="0">
                <a:solidFill>
                  <a:srgbClr val="F7964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 of  EHL with  H</a:t>
            </a:r>
            <a:r>
              <a:rPr lang="en-US" altLang="zh-CN" sz="2800" b="1" baseline="-25000" dirty="0">
                <a:solidFill>
                  <a:srgbClr val="F7964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2</a:t>
            </a:r>
          </a:p>
          <a:p>
            <a:pPr>
              <a:lnSpc>
                <a:spcPct val="150000"/>
              </a:lnSpc>
            </a:pPr>
            <a:endParaRPr lang="en-US" altLang="zh-CN" sz="2800" b="1" dirty="0">
              <a:solidFill>
                <a:srgbClr val="F79646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31D773-7E77-40A6-87C4-9161635D7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21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8">
            <a:extLst>
              <a:ext uri="{FF2B5EF4-FFF2-40B4-BE49-F238E27FC236}">
                <a16:creationId xmlns:a16="http://schemas.microsoft.com/office/drawing/2014/main" id="{96E90843-A703-477D-A2A7-6768A6B2F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4272" y="5044622"/>
            <a:ext cx="42268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a-DK" altLang="zh-CN" sz="1400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Ind. Eng. Chem. Res. </a:t>
            </a:r>
            <a:r>
              <a:rPr lang="da-DK" altLang="zh-CN" sz="1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2020,</a:t>
            </a:r>
            <a:r>
              <a:rPr lang="da-DK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da-DK" altLang="zh-CN" sz="1400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59</a:t>
            </a:r>
            <a:r>
              <a:rPr lang="da-DK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(16), 7466-7474.</a:t>
            </a:r>
          </a:p>
          <a:p>
            <a:endParaRPr lang="en-US" altLang="zh-CN" sz="1400" i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5541644-5514-4B6F-882F-604461F7C458}"/>
              </a:ext>
            </a:extLst>
          </p:cNvPr>
          <p:cNvGrpSpPr/>
          <p:nvPr/>
        </p:nvGrpSpPr>
        <p:grpSpPr>
          <a:xfrm>
            <a:off x="623392" y="2046142"/>
            <a:ext cx="5775065" cy="2420978"/>
            <a:chOff x="398937" y="1233025"/>
            <a:chExt cx="4158360" cy="1608722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7EB8F6C-F18A-4924-BBD9-42E51BAB75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2B2C31"/>
                </a:clrFrom>
                <a:clrTo>
                  <a:srgbClr val="2B2C3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75" t="42832" r="31263" b="24961"/>
            <a:stretch/>
          </p:blipFill>
          <p:spPr>
            <a:xfrm>
              <a:off x="398937" y="1704195"/>
              <a:ext cx="1654620" cy="113755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箭头: 右 14">
              <a:extLst>
                <a:ext uri="{FF2B5EF4-FFF2-40B4-BE49-F238E27FC236}">
                  <a16:creationId xmlns:a16="http://schemas.microsoft.com/office/drawing/2014/main" id="{09064014-0973-4044-8EB7-65492792232A}"/>
                </a:ext>
              </a:extLst>
            </p:cNvPr>
            <p:cNvSpPr/>
            <p:nvPr/>
          </p:nvSpPr>
          <p:spPr>
            <a:xfrm>
              <a:off x="2053557" y="2168320"/>
              <a:ext cx="687010" cy="400104"/>
            </a:xfrm>
            <a:prstGeom prst="rightArrow">
              <a:avLst/>
            </a:prstGeom>
            <a:gradFill flip="none" rotWithShape="1">
              <a:gsLst>
                <a:gs pos="0">
                  <a:srgbClr val="0070C0">
                    <a:tint val="66000"/>
                    <a:satMod val="160000"/>
                  </a:srgbClr>
                </a:gs>
                <a:gs pos="50000">
                  <a:srgbClr val="0070C0">
                    <a:tint val="44500"/>
                    <a:satMod val="160000"/>
                  </a:srgbClr>
                </a:gs>
                <a:gs pos="100000">
                  <a:srgbClr val="0070C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119452BA-7FDC-4BC9-9C78-CB2E4C321D4B}"/>
                </a:ext>
              </a:extLst>
            </p:cNvPr>
            <p:cNvSpPr/>
            <p:nvPr/>
          </p:nvSpPr>
          <p:spPr>
            <a:xfrm>
              <a:off x="2022745" y="1978141"/>
              <a:ext cx="687010" cy="2658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220 </a:t>
              </a:r>
              <a:r>
                <a:rPr lang="en-US" altLang="zh-CN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 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17687F47-BA8B-4C45-9B97-D337E1A65DFE}"/>
                </a:ext>
              </a:extLst>
            </p:cNvPr>
            <p:cNvSpPr/>
            <p:nvPr/>
          </p:nvSpPr>
          <p:spPr>
            <a:xfrm>
              <a:off x="2168226" y="2517958"/>
              <a:ext cx="328037" cy="2658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zh-CN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22BE4F97-8352-44AC-92F3-029F1C4AB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C1C2BD"/>
                </a:clrFrom>
                <a:clrTo>
                  <a:srgbClr val="C1C2B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00" t="18712" r="11199" b="14121"/>
            <a:stretch/>
          </p:blipFill>
          <p:spPr>
            <a:xfrm rot="1190948">
              <a:off x="2948085" y="1838476"/>
              <a:ext cx="1093309" cy="979120"/>
            </a:xfrm>
            <a:prstGeom prst="rect">
              <a:avLst/>
            </a:prstGeom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34533006-7511-4BE5-B3F0-3F6638BCAF6B}"/>
                </a:ext>
              </a:extLst>
            </p:cNvPr>
            <p:cNvSpPr/>
            <p:nvPr/>
          </p:nvSpPr>
          <p:spPr>
            <a:xfrm>
              <a:off x="2991420" y="2129865"/>
              <a:ext cx="906316" cy="2658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 (220H)</a:t>
              </a:r>
              <a:endPara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6D765D70-54CD-429D-BFD2-444B9DD20F21}"/>
                </a:ext>
              </a:extLst>
            </p:cNvPr>
            <p:cNvSpPr/>
            <p:nvPr/>
          </p:nvSpPr>
          <p:spPr>
            <a:xfrm>
              <a:off x="596837" y="1233025"/>
              <a:ext cx="3960460" cy="2658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Catalyst preparation: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Nickel </a:t>
              </a:r>
              <a:r>
                <a:rPr lang="en-US" altLang="zh-CN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formate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decomposition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191">
            <a:extLst>
              <a:ext uri="{FF2B5EF4-FFF2-40B4-BE49-F238E27FC236}">
                <a16:creationId xmlns:a16="http://schemas.microsoft.com/office/drawing/2014/main" id="{09B86B63-C4C2-4C11-B305-BD46CF89608B}"/>
              </a:ext>
            </a:extLst>
          </p:cNvPr>
          <p:cNvGrpSpPr>
            <a:grpSpLocks/>
          </p:cNvGrpSpPr>
          <p:nvPr/>
        </p:nvGrpSpPr>
        <p:grpSpPr bwMode="auto">
          <a:xfrm>
            <a:off x="1819339" y="695949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37" name="Group 192">
              <a:extLst>
                <a:ext uri="{FF2B5EF4-FFF2-40B4-BE49-F238E27FC236}">
                  <a16:creationId xmlns:a16="http://schemas.microsoft.com/office/drawing/2014/main" id="{6C670C4E-598D-4B90-B9C9-AC99B16028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43" name="Rectangle 193">
                <a:extLst>
                  <a:ext uri="{FF2B5EF4-FFF2-40B4-BE49-F238E27FC236}">
                    <a16:creationId xmlns:a16="http://schemas.microsoft.com/office/drawing/2014/main" id="{482AC276-6A2A-4870-986A-F22E2031F1D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194">
                <a:extLst>
                  <a:ext uri="{FF2B5EF4-FFF2-40B4-BE49-F238E27FC236}">
                    <a16:creationId xmlns:a16="http://schemas.microsoft.com/office/drawing/2014/main" id="{CBCECBED-91EC-418F-AE19-FB94909CD0D7}"/>
                  </a:ext>
                </a:extLst>
              </p:cNvPr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42" name="Picture 195" descr="Untitled-4 copy">
              <a:extLst>
                <a:ext uri="{FF2B5EF4-FFF2-40B4-BE49-F238E27FC236}">
                  <a16:creationId xmlns:a16="http://schemas.microsoft.com/office/drawing/2014/main" id="{A6A6BD1A-A6FC-4DFB-8FF2-56DE4DC0D5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51" name="Rectangle 2">
            <a:extLst>
              <a:ext uri="{FF2B5EF4-FFF2-40B4-BE49-F238E27FC236}">
                <a16:creationId xmlns:a16="http://schemas.microsoft.com/office/drawing/2014/main" id="{F7D9B2D7-D2AF-4BAD-A2B3-A1D5EA772FB0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771439" y="85123"/>
            <a:ext cx="9430816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</a:rPr>
              <a:t>Catalytic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charset="0"/>
                <a:ea typeface="宋体" charset="0"/>
              </a:rPr>
              <a:t>ethanolysis</a:t>
            </a: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</a:rPr>
              <a:t> of  EHL with H</a:t>
            </a:r>
            <a:r>
              <a:rPr lang="en-US" altLang="zh-CN" sz="2800" b="1" baseline="-25000" dirty="0">
                <a:solidFill>
                  <a:prstClr val="black"/>
                </a:solidFill>
                <a:latin typeface="Times New Roman" charset="0"/>
                <a:ea typeface="宋体" charset="0"/>
              </a:rPr>
              <a:t>2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81D14DB-1F47-4928-B472-F024314E9D81}"/>
              </a:ext>
            </a:extLst>
          </p:cNvPr>
          <p:cNvSpPr txBox="1"/>
          <p:nvPr/>
        </p:nvSpPr>
        <p:spPr>
          <a:xfrm>
            <a:off x="1703512" y="1084594"/>
            <a:ext cx="7436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2.</a:t>
            </a:r>
            <a:r>
              <a:rPr lang="en-US" altLang="zh-CN" sz="20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Unsupported Ni catalyst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catalyzed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prstClr val="black"/>
                </a:solidFill>
                <a:latin typeface="Times New Roman" charset="0"/>
                <a:ea typeface="宋体" charset="0"/>
              </a:rPr>
              <a:t>EHL </a:t>
            </a:r>
            <a:r>
              <a:rPr lang="en-US" altLang="zh-CN" sz="2000" b="1" dirty="0" err="1">
                <a:solidFill>
                  <a:prstClr val="black"/>
                </a:solidFill>
                <a:latin typeface="Times New Roman" charset="0"/>
                <a:ea typeface="宋体" charset="0"/>
              </a:rPr>
              <a:t>ethanolysis</a:t>
            </a:r>
            <a:r>
              <a:rPr lang="en-US" altLang="zh-CN" sz="2000" b="1" dirty="0">
                <a:solidFill>
                  <a:prstClr val="black"/>
                </a:solidFill>
                <a:latin typeface="Times New Roman" charset="0"/>
                <a:ea typeface="宋体" charset="0"/>
              </a:rPr>
              <a:t> with H</a:t>
            </a:r>
            <a:r>
              <a:rPr lang="en-US" altLang="zh-CN" sz="2000" b="1" baseline="-25000" dirty="0">
                <a:solidFill>
                  <a:prstClr val="black"/>
                </a:solidFill>
                <a:latin typeface="Times New Roman" charset="0"/>
                <a:ea typeface="宋体" charset="0"/>
              </a:rPr>
              <a:t>2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91959E0-EE2D-4379-86AE-F9E5ED2210A9}"/>
              </a:ext>
            </a:extLst>
          </p:cNvPr>
          <p:cNvSpPr txBox="1"/>
          <p:nvPr/>
        </p:nvSpPr>
        <p:spPr>
          <a:xfrm>
            <a:off x="1055440" y="4524981"/>
            <a:ext cx="1735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Nickel </a:t>
            </a:r>
            <a:r>
              <a:rPr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formate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F36973C-51E1-4949-B17B-8E9197837014}"/>
              </a:ext>
            </a:extLst>
          </p:cNvPr>
          <p:cNvSpPr txBox="1"/>
          <p:nvPr/>
        </p:nvSpPr>
        <p:spPr>
          <a:xfrm>
            <a:off x="4335484" y="4467120"/>
            <a:ext cx="1735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 Catalyst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5F4C28-73E9-479C-8C1F-6183C0284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3A300C95-FCBA-4628-BDAE-F2DA3E4D4B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1" r="33729" b="48863"/>
          <a:stretch/>
        </p:blipFill>
        <p:spPr>
          <a:xfrm>
            <a:off x="9585512" y="2528781"/>
            <a:ext cx="2326870" cy="2044381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7AA772DF-551C-44AA-A6DA-8629F92AC6E3}"/>
              </a:ext>
            </a:extLst>
          </p:cNvPr>
          <p:cNvGrpSpPr/>
          <p:nvPr/>
        </p:nvGrpSpPr>
        <p:grpSpPr>
          <a:xfrm>
            <a:off x="6093861" y="2566916"/>
            <a:ext cx="4226638" cy="2321267"/>
            <a:chOff x="5988725" y="2183417"/>
            <a:chExt cx="4226638" cy="232126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EF85961-85AA-4CE5-B77E-CB634DBD2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27" t="9020" r="12067" b="10537"/>
            <a:stretch/>
          </p:blipFill>
          <p:spPr>
            <a:xfrm>
              <a:off x="6609615" y="2183417"/>
              <a:ext cx="2703873" cy="2132675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7088035-1714-43A5-A9B1-361ADC2B844E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813"/>
            <a:stretch/>
          </p:blipFill>
          <p:spPr bwMode="auto">
            <a:xfrm>
              <a:off x="5988725" y="4347724"/>
              <a:ext cx="4226638" cy="1569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9C98B9F9-ACBC-438D-8FAA-D72717A5FF1F}"/>
              </a:ext>
            </a:extLst>
          </p:cNvPr>
          <p:cNvSpPr txBox="1"/>
          <p:nvPr/>
        </p:nvSpPr>
        <p:spPr>
          <a:xfrm>
            <a:off x="7766131" y="2303220"/>
            <a:ext cx="1735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XRD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B58F00D5-F264-4B33-8DDD-D00B4632F053}"/>
              </a:ext>
            </a:extLst>
          </p:cNvPr>
          <p:cNvSpPr txBox="1"/>
          <p:nvPr/>
        </p:nvSpPr>
        <p:spPr>
          <a:xfrm>
            <a:off x="10349261" y="2260364"/>
            <a:ext cx="8204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825F50F7-A778-43ED-8A3E-3FE7CF0288BB}"/>
              </a:ext>
            </a:extLst>
          </p:cNvPr>
          <p:cNvSpPr txBox="1"/>
          <p:nvPr/>
        </p:nvSpPr>
        <p:spPr>
          <a:xfrm>
            <a:off x="6874002" y="3837174"/>
            <a:ext cx="17359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Ni peaks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016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B22426C0-8494-482A-B50C-15E3025F46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7" t="10101" r="12696" b="5321"/>
          <a:stretch/>
        </p:blipFill>
        <p:spPr>
          <a:xfrm>
            <a:off x="340936" y="1062029"/>
            <a:ext cx="5643483" cy="4604756"/>
          </a:xfrm>
          <a:prstGeom prst="rect">
            <a:avLst/>
          </a:prstGeom>
        </p:spPr>
      </p:pic>
      <p:sp>
        <p:nvSpPr>
          <p:cNvPr id="73" name="矩形 72">
            <a:extLst>
              <a:ext uri="{FF2B5EF4-FFF2-40B4-BE49-F238E27FC236}">
                <a16:creationId xmlns:a16="http://schemas.microsoft.com/office/drawing/2014/main" id="{C981DC99-86D3-40FC-B2D8-A8D9F19C7B08}"/>
              </a:ext>
            </a:extLst>
          </p:cNvPr>
          <p:cNvSpPr/>
          <p:nvPr/>
        </p:nvSpPr>
        <p:spPr>
          <a:xfrm>
            <a:off x="268998" y="5671654"/>
            <a:ext cx="58270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b="1" dirty="0">
                <a:latin typeface="Times New Roman" panose="02020603050405020304" pitchFamily="18" charset="0"/>
                <a:ea typeface="仿宋" panose="02010609060101010101" pitchFamily="49" charset="-122"/>
              </a:rPr>
              <a:t>Fig. 5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. Total-ion chromatogram (TIC) of the liquid product obtained from EHL depolymerization over Ni (220H)</a:t>
            </a:r>
            <a:r>
              <a:rPr lang="en-US" altLang="zh-CN" kern="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GB" altLang="zh-CN" kern="0" dirty="0">
                <a:latin typeface="Times New Roman" panose="02020603050405020304" pitchFamily="18" charset="0"/>
                <a:ea typeface="宋体" panose="02010600030101010101" pitchFamily="2" charset="-122"/>
              </a:rPr>
              <a:t>in ethanol over </a:t>
            </a:r>
            <a:r>
              <a:rPr lang="en-GB" altLang="zh-CN" kern="0" dirty="0">
                <a:solidFill>
                  <a:srgbClr val="1C6FD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Ni (220H) at 280 </a:t>
            </a:r>
            <a:r>
              <a:rPr lang="en-GB" altLang="zh-CN" kern="0" baseline="30000" dirty="0" err="1">
                <a:solidFill>
                  <a:srgbClr val="1C6FD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en-GB" altLang="zh-CN" kern="0" dirty="0" err="1">
                <a:solidFill>
                  <a:srgbClr val="1C6FD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en-GB" altLang="zh-CN" kern="0" dirty="0">
                <a:solidFill>
                  <a:srgbClr val="1C6FD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for 6 h with 2 MPa H</a:t>
            </a:r>
            <a:r>
              <a:rPr lang="en-GB" altLang="zh-CN" kern="0" baseline="-25000" dirty="0">
                <a:solidFill>
                  <a:srgbClr val="1C6FD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. </a:t>
            </a:r>
            <a:endParaRPr lang="zh-CN" altLang="en-US" dirty="0"/>
          </a:p>
        </p:txBody>
      </p:sp>
      <p:grpSp>
        <p:nvGrpSpPr>
          <p:cNvPr id="11" name="Group 191">
            <a:extLst>
              <a:ext uri="{FF2B5EF4-FFF2-40B4-BE49-F238E27FC236}">
                <a16:creationId xmlns:a16="http://schemas.microsoft.com/office/drawing/2014/main" id="{B032A6CC-7C2E-41D6-960B-A725AC02D982}"/>
              </a:ext>
            </a:extLst>
          </p:cNvPr>
          <p:cNvGrpSpPr>
            <a:grpSpLocks/>
          </p:cNvGrpSpPr>
          <p:nvPr/>
        </p:nvGrpSpPr>
        <p:grpSpPr bwMode="auto">
          <a:xfrm>
            <a:off x="1819339" y="695949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12" name="Group 192">
              <a:extLst>
                <a:ext uri="{FF2B5EF4-FFF2-40B4-BE49-F238E27FC236}">
                  <a16:creationId xmlns:a16="http://schemas.microsoft.com/office/drawing/2014/main" id="{989DE1FA-256B-4823-8EAB-9CF964ABC2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14" name="Rectangle 193">
                <a:extLst>
                  <a:ext uri="{FF2B5EF4-FFF2-40B4-BE49-F238E27FC236}">
                    <a16:creationId xmlns:a16="http://schemas.microsoft.com/office/drawing/2014/main" id="{1DFEDC26-51B1-499C-AC71-0CE5486CF06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Line 194">
                <a:extLst>
                  <a:ext uri="{FF2B5EF4-FFF2-40B4-BE49-F238E27FC236}">
                    <a16:creationId xmlns:a16="http://schemas.microsoft.com/office/drawing/2014/main" id="{4BA2D7FB-24C4-4ED4-8575-2A383B83936E}"/>
                  </a:ext>
                </a:extLst>
              </p:cNvPr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13" name="Picture 195" descr="Untitled-4 copy">
              <a:extLst>
                <a:ext uri="{FF2B5EF4-FFF2-40B4-BE49-F238E27FC236}">
                  <a16:creationId xmlns:a16="http://schemas.microsoft.com/office/drawing/2014/main" id="{406FAF74-A8E4-46FC-98AF-C5715619D0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16" name="Rectangle 2">
            <a:extLst>
              <a:ext uri="{FF2B5EF4-FFF2-40B4-BE49-F238E27FC236}">
                <a16:creationId xmlns:a16="http://schemas.microsoft.com/office/drawing/2014/main" id="{A979A8D3-21A3-4C56-BBD5-20827AEE6620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771439" y="85123"/>
            <a:ext cx="9430816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</a:rPr>
              <a:t>Catalytic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charset="0"/>
                <a:ea typeface="宋体" charset="0"/>
              </a:rPr>
              <a:t>ethanolysis</a:t>
            </a: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</a:rPr>
              <a:t> of  EHL with H</a:t>
            </a:r>
            <a:r>
              <a:rPr lang="en-US" altLang="zh-CN" sz="2800" b="1" baseline="-25000" dirty="0">
                <a:solidFill>
                  <a:prstClr val="black"/>
                </a:solidFill>
                <a:latin typeface="Times New Roman" charset="0"/>
                <a:ea typeface="宋体" charset="0"/>
              </a:rPr>
              <a:t>2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F9FD5A4-2EC8-450A-A639-C9978B02B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B211185-096E-48AB-819E-FAED9B71CA9F}"/>
              </a:ext>
            </a:extLst>
          </p:cNvPr>
          <p:cNvSpPr txBox="1"/>
          <p:nvPr/>
        </p:nvSpPr>
        <p:spPr>
          <a:xfrm>
            <a:off x="7536160" y="1023998"/>
            <a:ext cx="6136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28.5</a:t>
            </a: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wt</a:t>
            </a: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% yields of monomers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49278DE-5092-4470-8FD5-CC3889F4B4D7}"/>
              </a:ext>
            </a:extLst>
          </p:cNvPr>
          <p:cNvSpPr txBox="1"/>
          <p:nvPr/>
        </p:nvSpPr>
        <p:spPr>
          <a:xfrm>
            <a:off x="6960096" y="5167204"/>
            <a:ext cx="489096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High yields of esters were detected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The alkylphenols only contain para-alkyls </a:t>
            </a:r>
          </a:p>
          <a:p>
            <a:pPr>
              <a:spcAft>
                <a:spcPts val="600"/>
              </a:spcAft>
              <a:defRPr/>
            </a:pPr>
            <a:endParaRPr lang="en-US" altLang="zh-CN" sz="2000" kern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2E57620-75F6-475A-BBDE-A0E41850888E}"/>
              </a:ext>
            </a:extLst>
          </p:cNvPr>
          <p:cNvGrpSpPr/>
          <p:nvPr/>
        </p:nvGrpSpPr>
        <p:grpSpPr>
          <a:xfrm>
            <a:off x="6697648" y="1428476"/>
            <a:ext cx="5324140" cy="3536455"/>
            <a:chOff x="6697648" y="1428476"/>
            <a:chExt cx="5324140" cy="3536455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8F34B311-C256-4ED8-B5F9-407B41163C7F}"/>
                </a:ext>
              </a:extLst>
            </p:cNvPr>
            <p:cNvSpPr/>
            <p:nvPr/>
          </p:nvSpPr>
          <p:spPr>
            <a:xfrm>
              <a:off x="6697648" y="3301622"/>
              <a:ext cx="2425476" cy="1663309"/>
            </a:xfrm>
            <a:prstGeom prst="rect">
              <a:avLst/>
            </a:prstGeom>
            <a:solidFill>
              <a:schemeClr val="accent6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17D2FDE9-137F-4AD0-885A-10A59A916A06}"/>
                </a:ext>
              </a:extLst>
            </p:cNvPr>
            <p:cNvSpPr/>
            <p:nvPr/>
          </p:nvSpPr>
          <p:spPr>
            <a:xfrm>
              <a:off x="6697648" y="1429570"/>
              <a:ext cx="2425476" cy="1872052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80" name="图片 79">
              <a:extLst>
                <a:ext uri="{FF2B5EF4-FFF2-40B4-BE49-F238E27FC236}">
                  <a16:creationId xmlns:a16="http://schemas.microsoft.com/office/drawing/2014/main" id="{0B7C1AE4-AC1C-4F36-A078-377CB9ACE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9" t="1779" r="55549" b="61726"/>
            <a:stretch/>
          </p:blipFill>
          <p:spPr>
            <a:xfrm>
              <a:off x="6743391" y="1533394"/>
              <a:ext cx="2304256" cy="1663309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A62B415B-6137-4BCB-BD76-439DACE6DE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82" t="1779" r="1223" b="26968"/>
            <a:stretch/>
          </p:blipFill>
          <p:spPr>
            <a:xfrm>
              <a:off x="9217928" y="1576368"/>
              <a:ext cx="2803860" cy="324747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3505B627-16C0-4BCB-A173-40A63BAC3F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9" t="41982" r="55549" b="26968"/>
            <a:stretch/>
          </p:blipFill>
          <p:spPr>
            <a:xfrm>
              <a:off x="6743391" y="3404430"/>
              <a:ext cx="2304256" cy="1415129"/>
            </a:xfrm>
            <a:prstGeom prst="rect">
              <a:avLst/>
            </a:prstGeom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FEFF2ABC-CA32-4491-B4E8-BE4568B82A3E}"/>
                </a:ext>
              </a:extLst>
            </p:cNvPr>
            <p:cNvSpPr/>
            <p:nvPr/>
          </p:nvSpPr>
          <p:spPr>
            <a:xfrm>
              <a:off x="9123124" y="1428476"/>
              <a:ext cx="2898664" cy="3536455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198610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8">
            <a:extLst>
              <a:ext uri="{FF2B5EF4-FFF2-40B4-BE49-F238E27FC236}">
                <a16:creationId xmlns:a16="http://schemas.microsoft.com/office/drawing/2014/main" id="{96E90843-A703-477D-A2A7-6768A6B2F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9243" y="6136295"/>
            <a:ext cx="42268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a-DK" altLang="zh-CN" sz="1400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Ind. Eng. Chem. Res. </a:t>
            </a:r>
            <a:r>
              <a:rPr lang="da-DK" altLang="zh-CN" sz="1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2020,</a:t>
            </a:r>
            <a:r>
              <a:rPr lang="da-DK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da-DK" altLang="zh-CN" sz="1400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59</a:t>
            </a:r>
            <a:r>
              <a:rPr lang="da-DK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(16), 7466-7474.</a:t>
            </a:r>
          </a:p>
          <a:p>
            <a:endParaRPr lang="en-US" altLang="zh-CN" sz="1400" i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10" name="Group 191">
            <a:extLst>
              <a:ext uri="{FF2B5EF4-FFF2-40B4-BE49-F238E27FC236}">
                <a16:creationId xmlns:a16="http://schemas.microsoft.com/office/drawing/2014/main" id="{E4B7FBBB-7293-40B0-86F6-6B1817C2AD6F}"/>
              </a:ext>
            </a:extLst>
          </p:cNvPr>
          <p:cNvGrpSpPr>
            <a:grpSpLocks/>
          </p:cNvGrpSpPr>
          <p:nvPr/>
        </p:nvGrpSpPr>
        <p:grpSpPr bwMode="auto">
          <a:xfrm>
            <a:off x="1819339" y="695949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11" name="Group 192">
              <a:extLst>
                <a:ext uri="{FF2B5EF4-FFF2-40B4-BE49-F238E27FC236}">
                  <a16:creationId xmlns:a16="http://schemas.microsoft.com/office/drawing/2014/main" id="{30E8F907-B6F1-4A40-B521-EDB17C53A1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15" name="Rectangle 193">
                <a:extLst>
                  <a:ext uri="{FF2B5EF4-FFF2-40B4-BE49-F238E27FC236}">
                    <a16:creationId xmlns:a16="http://schemas.microsoft.com/office/drawing/2014/main" id="{C0264450-8279-4DD5-828F-E6A38B986D7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Line 194">
                <a:extLst>
                  <a:ext uri="{FF2B5EF4-FFF2-40B4-BE49-F238E27FC236}">
                    <a16:creationId xmlns:a16="http://schemas.microsoft.com/office/drawing/2014/main" id="{BE2C929C-40CF-4FEA-A730-584A8109336C}"/>
                  </a:ext>
                </a:extLst>
              </p:cNvPr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12" name="Picture 195" descr="Untitled-4 copy">
              <a:extLst>
                <a:ext uri="{FF2B5EF4-FFF2-40B4-BE49-F238E27FC236}">
                  <a16:creationId xmlns:a16="http://schemas.microsoft.com/office/drawing/2014/main" id="{202D9D11-D8A2-4FA2-A473-E8EF3B6A2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18" name="Rectangle 2">
            <a:extLst>
              <a:ext uri="{FF2B5EF4-FFF2-40B4-BE49-F238E27FC236}">
                <a16:creationId xmlns:a16="http://schemas.microsoft.com/office/drawing/2014/main" id="{B2E4B109-CE83-4423-8D31-65ABC7D6D9E6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771439" y="85123"/>
            <a:ext cx="9430816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</a:rPr>
              <a:t>Catalytic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charset="0"/>
                <a:ea typeface="宋体" charset="0"/>
              </a:rPr>
              <a:t>ethanolysis</a:t>
            </a: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</a:rPr>
              <a:t> of  EHL with H</a:t>
            </a:r>
            <a:r>
              <a:rPr lang="en-US" altLang="zh-CN" sz="2800" b="1" baseline="-25000" dirty="0">
                <a:solidFill>
                  <a:prstClr val="black"/>
                </a:solidFill>
                <a:latin typeface="Times New Roman" charset="0"/>
                <a:ea typeface="宋体" charset="0"/>
              </a:rPr>
              <a:t>2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81CA21D-9966-499C-8202-8FAD16519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576D34F-06A8-4C2E-B466-B3AB54723C0F}"/>
              </a:ext>
            </a:extLst>
          </p:cNvPr>
          <p:cNvSpPr/>
          <p:nvPr/>
        </p:nvSpPr>
        <p:spPr>
          <a:xfrm>
            <a:off x="3295892" y="1057837"/>
            <a:ext cx="77686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altLang="zh-CN" sz="2000" b="1" kern="0" dirty="0">
                <a:latin typeface="Times New Roman" panose="02020603050405020304" pitchFamily="18" charset="0"/>
                <a:ea typeface="宋体" panose="02010600030101010101" pitchFamily="2" charset="-122"/>
              </a:rPr>
              <a:t>Effect of the solvent on the structure of main monomers. </a:t>
            </a:r>
            <a:endParaRPr lang="zh-CN" altLang="zh-CN" sz="2000" b="1" kern="10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AD70BAA9-347C-4318-9CF1-73263A69E947}"/>
              </a:ext>
            </a:extLst>
          </p:cNvPr>
          <p:cNvSpPr txBox="1"/>
          <p:nvPr/>
        </p:nvSpPr>
        <p:spPr>
          <a:xfrm>
            <a:off x="294037" y="6227133"/>
            <a:ext cx="60976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1600" kern="0" dirty="0">
                <a:latin typeface="Times New Roman" panose="02020603050405020304" pitchFamily="18" charset="0"/>
                <a:ea typeface="宋体" panose="02010600030101010101" pitchFamily="2" charset="-122"/>
              </a:rPr>
              <a:t>TIC of products and structures of main monomers obtained from  EHL depolymerization with  Ni (220H) at 280 </a:t>
            </a:r>
            <a:r>
              <a:rPr lang="en-GB" altLang="zh-CN" sz="1600" kern="0" baseline="30000" dirty="0" err="1"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en-GB" altLang="zh-CN" sz="1600" kern="0" dirty="0" err="1"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en-GB" altLang="zh-CN" sz="1600" kern="0" dirty="0">
                <a:latin typeface="Times New Roman" panose="02020603050405020304" pitchFamily="18" charset="0"/>
                <a:ea typeface="宋体" panose="02010600030101010101" pitchFamily="2" charset="-122"/>
              </a:rPr>
              <a:t> for 6 h with 2 MPa H</a:t>
            </a:r>
            <a:r>
              <a:rPr lang="en-GB" altLang="zh-CN" sz="1600" kern="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sz="1600" dirty="0">
                <a:latin typeface="Times New Roman" panose="02020603050405020304" pitchFamily="18" charset="0"/>
                <a:ea typeface="仿宋" panose="02010609060101010101" pitchFamily="49" charset="-122"/>
              </a:rPr>
              <a:t>. </a:t>
            </a:r>
            <a:endParaRPr lang="zh-CN" altLang="en-US" sz="1600" dirty="0"/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51DDD07A-2B14-452C-A223-DA94A602F6D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" r="50000"/>
          <a:stretch/>
        </p:blipFill>
        <p:spPr bwMode="auto">
          <a:xfrm>
            <a:off x="706108" y="1519448"/>
            <a:ext cx="5094253" cy="4892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9324A8FC-9DC9-4A63-96C1-C2AFA351E97B}"/>
              </a:ext>
            </a:extLst>
          </p:cNvPr>
          <p:cNvGrpSpPr/>
          <p:nvPr/>
        </p:nvGrpSpPr>
        <p:grpSpPr>
          <a:xfrm>
            <a:off x="6259379" y="1676246"/>
            <a:ext cx="5609359" cy="3972402"/>
            <a:chOff x="6294806" y="1478114"/>
            <a:chExt cx="5609359" cy="3972402"/>
          </a:xfrm>
        </p:grpSpPr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78E8F69E-9FCA-4D0E-8386-2FB3027CD8A0}"/>
                </a:ext>
              </a:extLst>
            </p:cNvPr>
            <p:cNvSpPr/>
            <p:nvPr/>
          </p:nvSpPr>
          <p:spPr>
            <a:xfrm>
              <a:off x="7964552" y="1679137"/>
              <a:ext cx="1458117" cy="509929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128E08A5-22BF-4AC5-9ECA-05BA43217B66}"/>
                </a:ext>
              </a:extLst>
            </p:cNvPr>
            <p:cNvSpPr/>
            <p:nvPr/>
          </p:nvSpPr>
          <p:spPr>
            <a:xfrm>
              <a:off x="7982631" y="3061105"/>
              <a:ext cx="1458117" cy="509929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1719DF6A-9F7E-4A8B-801C-73CABA0FF823}"/>
                </a:ext>
              </a:extLst>
            </p:cNvPr>
            <p:cNvSpPr/>
            <p:nvPr/>
          </p:nvSpPr>
          <p:spPr>
            <a:xfrm>
              <a:off x="7965580" y="4447505"/>
              <a:ext cx="1458117" cy="509929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90164B0D-3E70-4184-AF16-09C141B69255}"/>
                </a:ext>
              </a:extLst>
            </p:cNvPr>
            <p:cNvSpPr txBox="1"/>
            <p:nvPr/>
          </p:nvSpPr>
          <p:spPr>
            <a:xfrm>
              <a:off x="8044971" y="1757197"/>
              <a:ext cx="1345240" cy="3693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Methanol</a:t>
              </a:r>
            </a:p>
            <a:p>
              <a:pPr algn="ctr"/>
              <a:endPara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Ethanol</a:t>
              </a:r>
            </a:p>
            <a:p>
              <a:pPr algn="ctr"/>
              <a:endPara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Isopropanol </a:t>
              </a:r>
            </a:p>
            <a:p>
              <a:pPr algn="ctr"/>
              <a:endPara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6" name="对象 15">
              <a:extLst>
                <a:ext uri="{FF2B5EF4-FFF2-40B4-BE49-F238E27FC236}">
                  <a16:creationId xmlns:a16="http://schemas.microsoft.com/office/drawing/2014/main" id="{63275C32-52DA-4ECD-9881-E7ABFBD4FF2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88736828"/>
                </p:ext>
              </p:extLst>
            </p:nvPr>
          </p:nvGraphicFramePr>
          <p:xfrm>
            <a:off x="10410728" y="1743001"/>
            <a:ext cx="317767" cy="8210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5" imgW="728278" imgH="1883250" progId="ChemDraw.Document.6.0">
                    <p:embed/>
                  </p:oleObj>
                </mc:Choice>
                <mc:Fallback>
                  <p:oleObj name="CS ChemDraw Drawing" r:id="rId5" imgW="728278" imgH="1883250" progId="ChemDraw.Document.6.0">
                    <p:embed/>
                    <p:pic>
                      <p:nvPicPr>
                        <p:cNvPr id="3" name="对象 2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0410728" y="1743001"/>
                          <a:ext cx="317767" cy="82107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对象 18">
              <a:extLst>
                <a:ext uri="{FF2B5EF4-FFF2-40B4-BE49-F238E27FC236}">
                  <a16:creationId xmlns:a16="http://schemas.microsoft.com/office/drawing/2014/main" id="{90A92882-3BE9-4262-AF93-A34CDDD101F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33449592"/>
                </p:ext>
              </p:extLst>
            </p:nvPr>
          </p:nvGraphicFramePr>
          <p:xfrm>
            <a:off x="11080591" y="3151370"/>
            <a:ext cx="705851" cy="7335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7" imgW="1619447" imgH="1682100" progId="ChemDraw.Document.6.0">
                    <p:embed/>
                  </p:oleObj>
                </mc:Choice>
                <mc:Fallback>
                  <p:oleObj name="CS ChemDraw Drawing" r:id="rId7" imgW="1619447" imgH="1682100" progId="ChemDraw.Document.6.0">
                    <p:embed/>
                    <p:pic>
                      <p:nvPicPr>
                        <p:cNvPr id="4" name="对象 3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1080591" y="3151370"/>
                          <a:ext cx="705851" cy="7335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对象 19">
              <a:extLst>
                <a:ext uri="{FF2B5EF4-FFF2-40B4-BE49-F238E27FC236}">
                  <a16:creationId xmlns:a16="http://schemas.microsoft.com/office/drawing/2014/main" id="{42F90AA9-F2CA-4DCC-88B8-58772B6D4BE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92055813"/>
                </p:ext>
              </p:extLst>
            </p:nvPr>
          </p:nvGraphicFramePr>
          <p:xfrm>
            <a:off x="10999305" y="1711201"/>
            <a:ext cx="699766" cy="8136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9" imgW="1619447" imgH="1883250" progId="ChemDraw.Document.6.0">
                    <p:embed/>
                  </p:oleObj>
                </mc:Choice>
                <mc:Fallback>
                  <p:oleObj name="CS ChemDraw Drawing" r:id="rId9" imgW="1619447" imgH="1883250" progId="ChemDraw.Document.6.0">
                    <p:embed/>
                    <p:pic>
                      <p:nvPicPr>
                        <p:cNvPr id="97" name="对象 96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0999305" y="1711201"/>
                          <a:ext cx="699766" cy="8136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对象 20">
              <a:extLst>
                <a:ext uri="{FF2B5EF4-FFF2-40B4-BE49-F238E27FC236}">
                  <a16:creationId xmlns:a16="http://schemas.microsoft.com/office/drawing/2014/main" id="{9E2789B7-EAE7-4C3B-8B44-DB30B964EC6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82630437"/>
                </p:ext>
              </p:extLst>
            </p:nvPr>
          </p:nvGraphicFramePr>
          <p:xfrm>
            <a:off x="10394851" y="3616024"/>
            <a:ext cx="685740" cy="9546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1" imgW="1619447" imgH="2253690" progId="ChemDraw.Document.6.0">
                    <p:embed/>
                  </p:oleObj>
                </mc:Choice>
                <mc:Fallback>
                  <p:oleObj name="CS ChemDraw Drawing" r:id="rId11" imgW="1619447" imgH="2253690" progId="ChemDraw.Document.6.0">
                    <p:embed/>
                    <p:pic>
                      <p:nvPicPr>
                        <p:cNvPr id="7" name="对象 6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0394851" y="3616024"/>
                          <a:ext cx="685740" cy="9546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对象 21">
              <a:extLst>
                <a:ext uri="{FF2B5EF4-FFF2-40B4-BE49-F238E27FC236}">
                  <a16:creationId xmlns:a16="http://schemas.microsoft.com/office/drawing/2014/main" id="{249D62F9-5E43-46A1-8402-1A1119B99FA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1419638"/>
                </p:ext>
              </p:extLst>
            </p:nvPr>
          </p:nvGraphicFramePr>
          <p:xfrm>
            <a:off x="10159768" y="2771260"/>
            <a:ext cx="1047938" cy="7178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3" imgW="2454842" imgH="1680606" progId="ChemDraw.Document.6.0">
                    <p:embed/>
                  </p:oleObj>
                </mc:Choice>
                <mc:Fallback>
                  <p:oleObj name="CS ChemDraw Drawing" r:id="rId13" imgW="2454842" imgH="1680606" progId="ChemDraw.Document.6.0">
                    <p:embed/>
                    <p:pic>
                      <p:nvPicPr>
                        <p:cNvPr id="8" name="对象 7">
                          <a:extLst>
                            <a:ext uri="{FF2B5EF4-FFF2-40B4-BE49-F238E27FC236}">
                              <a16:creationId xmlns:a16="http://schemas.microsoft.com/office/drawing/2014/main" id="{1D2212A1-D1CF-409F-BBF0-AE93BB08B85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0159768" y="2771260"/>
                          <a:ext cx="1047938" cy="71783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对象 23">
              <a:extLst>
                <a:ext uri="{FF2B5EF4-FFF2-40B4-BE49-F238E27FC236}">
                  <a16:creationId xmlns:a16="http://schemas.microsoft.com/office/drawing/2014/main" id="{BAEE137D-BD30-4481-909D-86B6A781E5A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51723142"/>
                </p:ext>
              </p:extLst>
            </p:nvPr>
          </p:nvGraphicFramePr>
          <p:xfrm>
            <a:off x="10859127" y="4128889"/>
            <a:ext cx="1045038" cy="9598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5" imgW="2454968" imgH="2253690" progId="ChemDraw.Document.6.0">
                    <p:embed/>
                  </p:oleObj>
                </mc:Choice>
                <mc:Fallback>
                  <p:oleObj name="CS ChemDraw Drawing" r:id="rId15" imgW="2454968" imgH="2253690" progId="ChemDraw.Document.6.0">
                    <p:embed/>
                    <p:pic>
                      <p:nvPicPr>
                        <p:cNvPr id="84" name="对象 83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10859127" y="4128889"/>
                          <a:ext cx="1045038" cy="95986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对象 33">
              <a:extLst>
                <a:ext uri="{FF2B5EF4-FFF2-40B4-BE49-F238E27FC236}">
                  <a16:creationId xmlns:a16="http://schemas.microsoft.com/office/drawing/2014/main" id="{C238BD5E-4731-4DED-8645-DA94082617F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76634226"/>
                </p:ext>
              </p:extLst>
            </p:nvPr>
          </p:nvGraphicFramePr>
          <p:xfrm>
            <a:off x="6294806" y="1482412"/>
            <a:ext cx="447594" cy="11050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7" imgW="1144013" imgH="2825280" progId="ChemDraw.Document.6.0">
                    <p:embed/>
                  </p:oleObj>
                </mc:Choice>
                <mc:Fallback>
                  <p:oleObj name="CS ChemDraw Drawing" r:id="rId17" imgW="1144013" imgH="2825280" progId="ChemDraw.Document.6.0">
                    <p:embed/>
                    <p:pic>
                      <p:nvPicPr>
                        <p:cNvPr id="31" name="对象 30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6294806" y="1482412"/>
                          <a:ext cx="447594" cy="110501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对象 34">
              <a:extLst>
                <a:ext uri="{FF2B5EF4-FFF2-40B4-BE49-F238E27FC236}">
                  <a16:creationId xmlns:a16="http://schemas.microsoft.com/office/drawing/2014/main" id="{5D45B78A-CFE5-40EC-A63D-9D588034011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3256509"/>
                </p:ext>
              </p:extLst>
            </p:nvPr>
          </p:nvGraphicFramePr>
          <p:xfrm>
            <a:off x="6805120" y="1478114"/>
            <a:ext cx="650304" cy="11337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9" imgW="1621338" imgH="2825010" progId="ChemDraw.Document.6.0">
                    <p:embed/>
                  </p:oleObj>
                </mc:Choice>
                <mc:Fallback>
                  <p:oleObj name="CS ChemDraw Drawing" r:id="rId19" imgW="1621338" imgH="2825010" progId="ChemDraw.Document.6.0">
                    <p:embed/>
                    <p:pic>
                      <p:nvPicPr>
                        <p:cNvPr id="32" name="对象 31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6805120" y="1478114"/>
                          <a:ext cx="650304" cy="11337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对象 35">
              <a:extLst>
                <a:ext uri="{FF2B5EF4-FFF2-40B4-BE49-F238E27FC236}">
                  <a16:creationId xmlns:a16="http://schemas.microsoft.com/office/drawing/2014/main" id="{C0064F11-14F9-4D01-B8AD-0E6B08083A7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36978955"/>
                </p:ext>
              </p:extLst>
            </p:nvPr>
          </p:nvGraphicFramePr>
          <p:xfrm>
            <a:off x="6836531" y="2819073"/>
            <a:ext cx="635405" cy="1186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21" imgW="1621338" imgH="3026160" progId="ChemDraw.Document.6.0">
                    <p:embed/>
                  </p:oleObj>
                </mc:Choice>
                <mc:Fallback>
                  <p:oleObj name="CS ChemDraw Drawing" r:id="rId21" imgW="1621338" imgH="3026160" progId="ChemDraw.Document.6.0">
                    <p:embed/>
                    <p:pic>
                      <p:nvPicPr>
                        <p:cNvPr id="33" name="对象 32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6836531" y="2819073"/>
                          <a:ext cx="635405" cy="11861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对象 37">
              <a:extLst>
                <a:ext uri="{FF2B5EF4-FFF2-40B4-BE49-F238E27FC236}">
                  <a16:creationId xmlns:a16="http://schemas.microsoft.com/office/drawing/2014/main" id="{83639185-E28B-47FC-B5FD-C60B40835DE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3555180"/>
                </p:ext>
              </p:extLst>
            </p:nvPr>
          </p:nvGraphicFramePr>
          <p:xfrm>
            <a:off x="6327334" y="2812707"/>
            <a:ext cx="446348" cy="11799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23" imgW="1144013" imgH="3026430" progId="ChemDraw.Document.6.0">
                    <p:embed/>
                  </p:oleObj>
                </mc:Choice>
                <mc:Fallback>
                  <p:oleObj name="CS ChemDraw Drawing" r:id="rId23" imgW="1144013" imgH="3026430" progId="ChemDraw.Document.6.0">
                    <p:embed/>
                    <p:pic>
                      <p:nvPicPr>
                        <p:cNvPr id="34" name="对象 33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6327334" y="2812707"/>
                          <a:ext cx="446348" cy="11799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对象 39">
              <a:extLst>
                <a:ext uri="{FF2B5EF4-FFF2-40B4-BE49-F238E27FC236}">
                  <a16:creationId xmlns:a16="http://schemas.microsoft.com/office/drawing/2014/main" id="{A1A86603-BFA9-4C0E-A21B-B722A87160F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68451833"/>
                </p:ext>
              </p:extLst>
            </p:nvPr>
          </p:nvGraphicFramePr>
          <p:xfrm>
            <a:off x="6329086" y="4259656"/>
            <a:ext cx="444596" cy="11753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25" imgW="1144013" imgH="3026430" progId="ChemDraw.Document.6.0">
                    <p:embed/>
                  </p:oleObj>
                </mc:Choice>
                <mc:Fallback>
                  <p:oleObj name="CS ChemDraw Drawing" r:id="rId25" imgW="1144013" imgH="3026430" progId="ChemDraw.Document.6.0">
                    <p:embed/>
                    <p:pic>
                      <p:nvPicPr>
                        <p:cNvPr id="35" name="对象 34"/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6329086" y="4259656"/>
                          <a:ext cx="444596" cy="117531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对象 40">
              <a:extLst>
                <a:ext uri="{FF2B5EF4-FFF2-40B4-BE49-F238E27FC236}">
                  <a16:creationId xmlns:a16="http://schemas.microsoft.com/office/drawing/2014/main" id="{3F9BDCFB-3350-4955-9DE2-B5158D3B659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32503880"/>
                </p:ext>
              </p:extLst>
            </p:nvPr>
          </p:nvGraphicFramePr>
          <p:xfrm>
            <a:off x="6868137" y="4259656"/>
            <a:ext cx="624169" cy="11651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27" imgW="1621338" imgH="3026160" progId="ChemDraw.Document.6.0">
                    <p:embed/>
                  </p:oleObj>
                </mc:Choice>
                <mc:Fallback>
                  <p:oleObj name="CS ChemDraw Drawing" r:id="rId27" imgW="1621338" imgH="3026160" progId="ChemDraw.Document.6.0">
                    <p:embed/>
                    <p:pic>
                      <p:nvPicPr>
                        <p:cNvPr id="36" name="对象 35"/>
                        <p:cNvPicPr/>
                        <p:nvPr/>
                      </p:nvPicPr>
                      <p:blipFill>
                        <a:blip r:embed="rId28"/>
                        <a:stretch>
                          <a:fillRect/>
                        </a:stretch>
                      </p:blipFill>
                      <p:spPr>
                        <a:xfrm>
                          <a:off x="6868137" y="4259656"/>
                          <a:ext cx="624169" cy="116519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箭头: 右 4">
              <a:extLst>
                <a:ext uri="{FF2B5EF4-FFF2-40B4-BE49-F238E27FC236}">
                  <a16:creationId xmlns:a16="http://schemas.microsoft.com/office/drawing/2014/main" id="{385624FB-612C-40A3-9BEC-EFC0DF183C8D}"/>
                </a:ext>
              </a:extLst>
            </p:cNvPr>
            <p:cNvSpPr/>
            <p:nvPr/>
          </p:nvSpPr>
          <p:spPr>
            <a:xfrm rot="10800000">
              <a:off x="7416836" y="1827553"/>
              <a:ext cx="409513" cy="239077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箭头: 右 44">
              <a:extLst>
                <a:ext uri="{FF2B5EF4-FFF2-40B4-BE49-F238E27FC236}">
                  <a16:creationId xmlns:a16="http://schemas.microsoft.com/office/drawing/2014/main" id="{6F066BEF-A8A7-4045-9171-E1CF3D151099}"/>
                </a:ext>
              </a:extLst>
            </p:cNvPr>
            <p:cNvSpPr/>
            <p:nvPr/>
          </p:nvSpPr>
          <p:spPr>
            <a:xfrm rot="10800000">
              <a:off x="7457878" y="3196530"/>
              <a:ext cx="409513" cy="239077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箭头: 右 45">
              <a:extLst>
                <a:ext uri="{FF2B5EF4-FFF2-40B4-BE49-F238E27FC236}">
                  <a16:creationId xmlns:a16="http://schemas.microsoft.com/office/drawing/2014/main" id="{F744E6A3-AB5B-4DD5-95E7-0639F21D5119}"/>
                </a:ext>
              </a:extLst>
            </p:cNvPr>
            <p:cNvSpPr/>
            <p:nvPr/>
          </p:nvSpPr>
          <p:spPr>
            <a:xfrm rot="10800000">
              <a:off x="7450073" y="4628840"/>
              <a:ext cx="409513" cy="239077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箭头: 右 46">
              <a:extLst>
                <a:ext uri="{FF2B5EF4-FFF2-40B4-BE49-F238E27FC236}">
                  <a16:creationId xmlns:a16="http://schemas.microsoft.com/office/drawing/2014/main" id="{8C08BBF9-F223-42E5-A1A0-64A7A24EF03F}"/>
                </a:ext>
              </a:extLst>
            </p:cNvPr>
            <p:cNvSpPr/>
            <p:nvPr/>
          </p:nvSpPr>
          <p:spPr>
            <a:xfrm rot="2730908">
              <a:off x="9672603" y="2098756"/>
              <a:ext cx="409513" cy="239077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箭头: 右 47">
              <a:extLst>
                <a:ext uri="{FF2B5EF4-FFF2-40B4-BE49-F238E27FC236}">
                  <a16:creationId xmlns:a16="http://schemas.microsoft.com/office/drawing/2014/main" id="{783309EF-A25F-4211-B322-4F1F191F38D0}"/>
                </a:ext>
              </a:extLst>
            </p:cNvPr>
            <p:cNvSpPr/>
            <p:nvPr/>
          </p:nvSpPr>
          <p:spPr>
            <a:xfrm rot="17955947">
              <a:off x="9703422" y="4355886"/>
              <a:ext cx="409513" cy="239077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箭头: 右 48">
              <a:extLst>
                <a:ext uri="{FF2B5EF4-FFF2-40B4-BE49-F238E27FC236}">
                  <a16:creationId xmlns:a16="http://schemas.microsoft.com/office/drawing/2014/main" id="{9E45FE9B-1766-455B-B7EA-56DE0873A24E}"/>
                </a:ext>
              </a:extLst>
            </p:cNvPr>
            <p:cNvSpPr/>
            <p:nvPr/>
          </p:nvSpPr>
          <p:spPr>
            <a:xfrm>
              <a:off x="9661328" y="3204121"/>
              <a:ext cx="409513" cy="239077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51779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8">
            <a:extLst>
              <a:ext uri="{FF2B5EF4-FFF2-40B4-BE49-F238E27FC236}">
                <a16:creationId xmlns:a16="http://schemas.microsoft.com/office/drawing/2014/main" id="{96E90843-A703-477D-A2A7-6768A6B2F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9086" y="6198257"/>
            <a:ext cx="42268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a-DK" altLang="zh-CN" sz="1400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Ind. Eng. Chem. Res. </a:t>
            </a:r>
            <a:r>
              <a:rPr lang="da-DK" altLang="zh-CN" sz="1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2020,</a:t>
            </a:r>
            <a:r>
              <a:rPr lang="da-DK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da-DK" altLang="zh-CN" sz="1400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59</a:t>
            </a:r>
            <a:r>
              <a:rPr lang="da-DK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(16), 7466-7474.</a:t>
            </a:r>
          </a:p>
          <a:p>
            <a:endParaRPr lang="en-US" altLang="zh-CN" sz="1400" i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10" name="Group 191">
            <a:extLst>
              <a:ext uri="{FF2B5EF4-FFF2-40B4-BE49-F238E27FC236}">
                <a16:creationId xmlns:a16="http://schemas.microsoft.com/office/drawing/2014/main" id="{E4B7FBBB-7293-40B0-86F6-6B1817C2AD6F}"/>
              </a:ext>
            </a:extLst>
          </p:cNvPr>
          <p:cNvGrpSpPr>
            <a:grpSpLocks/>
          </p:cNvGrpSpPr>
          <p:nvPr/>
        </p:nvGrpSpPr>
        <p:grpSpPr bwMode="auto">
          <a:xfrm>
            <a:off x="1819339" y="695949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11" name="Group 192">
              <a:extLst>
                <a:ext uri="{FF2B5EF4-FFF2-40B4-BE49-F238E27FC236}">
                  <a16:creationId xmlns:a16="http://schemas.microsoft.com/office/drawing/2014/main" id="{30E8F907-B6F1-4A40-B521-EDB17C53A1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15" name="Rectangle 193">
                <a:extLst>
                  <a:ext uri="{FF2B5EF4-FFF2-40B4-BE49-F238E27FC236}">
                    <a16:creationId xmlns:a16="http://schemas.microsoft.com/office/drawing/2014/main" id="{C0264450-8279-4DD5-828F-E6A38B986D7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Line 194">
                <a:extLst>
                  <a:ext uri="{FF2B5EF4-FFF2-40B4-BE49-F238E27FC236}">
                    <a16:creationId xmlns:a16="http://schemas.microsoft.com/office/drawing/2014/main" id="{BE2C929C-40CF-4FEA-A730-584A8109336C}"/>
                  </a:ext>
                </a:extLst>
              </p:cNvPr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12" name="Picture 195" descr="Untitled-4 copy">
              <a:extLst>
                <a:ext uri="{FF2B5EF4-FFF2-40B4-BE49-F238E27FC236}">
                  <a16:creationId xmlns:a16="http://schemas.microsoft.com/office/drawing/2014/main" id="{202D9D11-D8A2-4FA2-A473-E8EF3B6A2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18" name="Rectangle 2">
            <a:extLst>
              <a:ext uri="{FF2B5EF4-FFF2-40B4-BE49-F238E27FC236}">
                <a16:creationId xmlns:a16="http://schemas.microsoft.com/office/drawing/2014/main" id="{B2E4B109-CE83-4423-8D31-65ABC7D6D9E6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771439" y="85123"/>
            <a:ext cx="9430816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</a:rPr>
              <a:t>Catalytic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charset="0"/>
                <a:ea typeface="宋体" charset="0"/>
              </a:rPr>
              <a:t>ethanolysis</a:t>
            </a: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</a:rPr>
              <a:t> of  EHL with H</a:t>
            </a:r>
            <a:r>
              <a:rPr lang="en-US" altLang="zh-CN" sz="2800" b="1" baseline="-25000" dirty="0">
                <a:solidFill>
                  <a:prstClr val="black"/>
                </a:solidFill>
                <a:latin typeface="Times New Roman" charset="0"/>
                <a:ea typeface="宋体" charset="0"/>
              </a:rPr>
              <a:t>2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81CA21D-9966-499C-8202-8FAD16519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576D34F-06A8-4C2E-B466-B3AB54723C0F}"/>
              </a:ext>
            </a:extLst>
          </p:cNvPr>
          <p:cNvSpPr/>
          <p:nvPr/>
        </p:nvSpPr>
        <p:spPr>
          <a:xfrm>
            <a:off x="3583723" y="980218"/>
            <a:ext cx="77686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000" b="1" kern="100" dirty="0">
                <a:latin typeface="Times New Roman" panose="02020603050405020304" pitchFamily="18" charset="0"/>
                <a:ea typeface="仿宋" panose="02010609060101010101" pitchFamily="49" charset="-122"/>
              </a:rPr>
              <a:t>Formation of esters and para-alkylphenols</a:t>
            </a:r>
            <a:endParaRPr lang="zh-CN" altLang="zh-CN" sz="2000" b="1" kern="10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92E5904-C41F-4932-A8DE-7FE61191AA45}"/>
              </a:ext>
            </a:extLst>
          </p:cNvPr>
          <p:cNvSpPr/>
          <p:nvPr/>
        </p:nvSpPr>
        <p:spPr>
          <a:xfrm>
            <a:off x="1302922" y="2093281"/>
            <a:ext cx="258864" cy="257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AA1CFAE-C701-40CC-85BB-A97065E9DB99}"/>
              </a:ext>
            </a:extLst>
          </p:cNvPr>
          <p:cNvSpPr txBox="1"/>
          <p:nvPr/>
        </p:nvSpPr>
        <p:spPr>
          <a:xfrm>
            <a:off x="1030831" y="5942136"/>
            <a:ext cx="46728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1600" kern="0" dirty="0">
                <a:latin typeface="Times New Roman" panose="02020603050405020304" pitchFamily="18" charset="0"/>
                <a:ea typeface="宋体" panose="02010600030101010101" pitchFamily="2" charset="-122"/>
              </a:rPr>
              <a:t>The conversion of </a:t>
            </a:r>
            <a:r>
              <a:rPr lang="en-US" altLang="zh-CN" sz="1600" kern="0" dirty="0">
                <a:latin typeface="Times New Roman" panose="02020603050405020304" pitchFamily="18" charset="0"/>
                <a:ea typeface="宋体" panose="02010600030101010101" pitchFamily="2" charset="-122"/>
              </a:rPr>
              <a:t>primary</a:t>
            </a:r>
            <a:r>
              <a:rPr lang="en-GB" altLang="zh-CN" sz="1600" kern="0" dirty="0">
                <a:latin typeface="Times New Roman" panose="02020603050405020304" pitchFamily="18" charset="0"/>
                <a:ea typeface="宋体" panose="02010600030101010101" pitchFamily="2" charset="-122"/>
              </a:rPr>
              <a:t> monomers over Ni (220H) at 280 </a:t>
            </a:r>
            <a:r>
              <a:rPr lang="en-GB" altLang="zh-CN" sz="1600" kern="0" baseline="30000" dirty="0" err="1"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en-GB" altLang="zh-CN" sz="1600" kern="0" dirty="0" err="1"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en-GB" altLang="zh-CN" sz="1600" kern="0" dirty="0">
                <a:latin typeface="Times New Roman" panose="02020603050405020304" pitchFamily="18" charset="0"/>
                <a:ea typeface="宋体" panose="02010600030101010101" pitchFamily="2" charset="-122"/>
              </a:rPr>
              <a:t> for 6 h</a:t>
            </a:r>
            <a:endParaRPr lang="zh-CN" altLang="en-US" sz="1600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7D4B503C-9839-4506-8633-652E02F5B3A2}"/>
              </a:ext>
            </a:extLst>
          </p:cNvPr>
          <p:cNvSpPr txBox="1"/>
          <p:nvPr/>
        </p:nvSpPr>
        <p:spPr>
          <a:xfrm>
            <a:off x="6600056" y="3280920"/>
            <a:ext cx="1588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 and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pCA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5ADEC897-FB11-451A-A229-C55C6DAC15AD}"/>
              </a:ext>
            </a:extLst>
          </p:cNvPr>
          <p:cNvSpPr txBox="1"/>
          <p:nvPr/>
        </p:nvSpPr>
        <p:spPr>
          <a:xfrm>
            <a:off x="6783041" y="538763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and 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4BFC5270-BD12-43E4-AC96-FCE767365C8C}"/>
              </a:ext>
            </a:extLst>
          </p:cNvPr>
          <p:cNvSpPr txBox="1"/>
          <p:nvPr/>
        </p:nvSpPr>
        <p:spPr>
          <a:xfrm>
            <a:off x="9029104" y="2262324"/>
            <a:ext cx="1030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esters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E5FCB32-9631-4D90-8CAF-F52DB05B0F22}"/>
              </a:ext>
            </a:extLst>
          </p:cNvPr>
          <p:cNvGrpSpPr/>
          <p:nvPr/>
        </p:nvGrpSpPr>
        <p:grpSpPr>
          <a:xfrm>
            <a:off x="6610154" y="1276812"/>
            <a:ext cx="5045623" cy="4919736"/>
            <a:chOff x="6610154" y="1276812"/>
            <a:chExt cx="5045623" cy="4919736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DAE96C3-E0FA-471E-9815-B2E754EDC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0154" y="1380328"/>
              <a:ext cx="5045623" cy="4712704"/>
            </a:xfrm>
            <a:prstGeom prst="rect">
              <a:avLst/>
            </a:prstGeom>
          </p:spPr>
        </p:pic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52C093E0-D711-433E-9C4F-1B5EDB82DC1F}"/>
                </a:ext>
              </a:extLst>
            </p:cNvPr>
            <p:cNvSpPr/>
            <p:nvPr/>
          </p:nvSpPr>
          <p:spPr>
            <a:xfrm>
              <a:off x="8375982" y="1276812"/>
              <a:ext cx="744353" cy="1354843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C3612C9C-A5B2-4658-B8C0-E9E43D8913EF}"/>
                </a:ext>
              </a:extLst>
            </p:cNvPr>
            <p:cNvSpPr/>
            <p:nvPr/>
          </p:nvSpPr>
          <p:spPr>
            <a:xfrm>
              <a:off x="9735876" y="2735172"/>
              <a:ext cx="896628" cy="972523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5D282913-272D-49A0-B218-6FE8B0622E2E}"/>
                </a:ext>
              </a:extLst>
            </p:cNvPr>
            <p:cNvSpPr/>
            <p:nvPr/>
          </p:nvSpPr>
          <p:spPr>
            <a:xfrm>
              <a:off x="10552743" y="3669353"/>
              <a:ext cx="1076447" cy="839424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: 圆角 44">
              <a:extLst>
                <a:ext uri="{FF2B5EF4-FFF2-40B4-BE49-F238E27FC236}">
                  <a16:creationId xmlns:a16="http://schemas.microsoft.com/office/drawing/2014/main" id="{2A6E8022-A942-4607-8F7D-3B45CE2725F5}"/>
                </a:ext>
              </a:extLst>
            </p:cNvPr>
            <p:cNvSpPr/>
            <p:nvPr/>
          </p:nvSpPr>
          <p:spPr>
            <a:xfrm>
              <a:off x="10348145" y="5102712"/>
              <a:ext cx="1076447" cy="1093836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E4BC2562-658D-441A-BED7-24267901F0B6}"/>
              </a:ext>
            </a:extLst>
          </p:cNvPr>
          <p:cNvSpPr txBox="1"/>
          <p:nvPr/>
        </p:nvSpPr>
        <p:spPr>
          <a:xfrm>
            <a:off x="10350170" y="4543354"/>
            <a:ext cx="2004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kern="100" dirty="0">
                <a:latin typeface="Times New Roman" panose="02020603050405020304" pitchFamily="18" charset="0"/>
                <a:ea typeface="仿宋" panose="02010609060101010101" pitchFamily="49" charset="-122"/>
              </a:rPr>
              <a:t>para-alkylphenols</a:t>
            </a:r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5B48F84-3611-4669-B8C0-8A077E7C500D}"/>
              </a:ext>
            </a:extLst>
          </p:cNvPr>
          <p:cNvGrpSpPr/>
          <p:nvPr/>
        </p:nvGrpSpPr>
        <p:grpSpPr>
          <a:xfrm>
            <a:off x="1030831" y="1535236"/>
            <a:ext cx="4736088" cy="4275867"/>
            <a:chOff x="1030831" y="1535236"/>
            <a:chExt cx="4736088" cy="4275867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54C816C2-E644-4348-A214-13A8DE6C485A}"/>
                </a:ext>
              </a:extLst>
            </p:cNvPr>
            <p:cNvGrpSpPr/>
            <p:nvPr/>
          </p:nvGrpSpPr>
          <p:grpSpPr>
            <a:xfrm>
              <a:off x="1030831" y="1535236"/>
              <a:ext cx="4736088" cy="4275867"/>
              <a:chOff x="6096001" y="1607995"/>
              <a:chExt cx="5149838" cy="4536280"/>
            </a:xfrm>
          </p:grpSpPr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0AC56234-5C9D-4BFE-8C02-BED72658BE6A}"/>
                  </a:ext>
                </a:extLst>
              </p:cNvPr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823" r="16840"/>
              <a:stretch/>
            </p:blipFill>
            <p:spPr bwMode="auto">
              <a:xfrm>
                <a:off x="6096001" y="1616401"/>
                <a:ext cx="5149838" cy="452787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D2E00C41-8A54-4027-8451-1258809F504F}"/>
                  </a:ext>
                </a:extLst>
              </p:cNvPr>
              <p:cNvSpPr/>
              <p:nvPr/>
            </p:nvSpPr>
            <p:spPr>
              <a:xfrm>
                <a:off x="6240016" y="1607995"/>
                <a:ext cx="288032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BFC8BA4B-CB97-4D04-8D4A-9FDA3880A7E3}"/>
                </a:ext>
              </a:extLst>
            </p:cNvPr>
            <p:cNvSpPr txBox="1"/>
            <p:nvPr/>
          </p:nvSpPr>
          <p:spPr>
            <a:xfrm>
              <a:off x="1863767" y="1806732"/>
              <a:ext cx="48781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FA </a:t>
              </a:r>
              <a:endParaRPr lang="zh-CN" altLang="en-US" dirty="0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19AD8EC4-637B-452C-80E3-CD9F2AA39BCD}"/>
                </a:ext>
              </a:extLst>
            </p:cNvPr>
            <p:cNvSpPr txBox="1"/>
            <p:nvPr/>
          </p:nvSpPr>
          <p:spPr>
            <a:xfrm>
              <a:off x="1937277" y="4174022"/>
              <a:ext cx="40016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0" kern="1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G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55486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1"/>
          <p:cNvGrpSpPr>
            <a:grpSpLocks/>
          </p:cNvGrpSpPr>
          <p:nvPr/>
        </p:nvGrpSpPr>
        <p:grpSpPr bwMode="auto">
          <a:xfrm>
            <a:off x="1828800" y="785083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3" name="Group 192"/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33" name="Rectangle 193"/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194"/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2" name="Picture 195" descr="Untitled-4 cop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77" name="AutoShape 8"/>
          <p:cNvSpPr>
            <a:spLocks noChangeArrowheads="1"/>
          </p:cNvSpPr>
          <p:nvPr/>
        </p:nvSpPr>
        <p:spPr bwMode="gray">
          <a:xfrm>
            <a:off x="6864942" y="1010477"/>
            <a:ext cx="278909" cy="239281"/>
          </a:xfrm>
          <a:prstGeom prst="rightArrow">
            <a:avLst>
              <a:gd name="adj1" fmla="val 50000"/>
              <a:gd name="adj2" fmla="val 58331"/>
            </a:avLst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400" kern="0">
              <a:solidFill>
                <a:prstClr val="black"/>
              </a:solidFill>
              <a:ea typeface="黑体" pitchFamily="49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6A9876-FDE9-4D4B-93FA-301D10F80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1F4CF25-35F4-4CC2-917F-2E95460D2FC0}"/>
              </a:ext>
            </a:extLst>
          </p:cNvPr>
          <p:cNvSpPr/>
          <p:nvPr/>
        </p:nvSpPr>
        <p:spPr>
          <a:xfrm>
            <a:off x="3549998" y="1105381"/>
            <a:ext cx="77686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000" b="1" kern="100" dirty="0">
                <a:latin typeface="Times New Roman" panose="02020603050405020304" pitchFamily="18" charset="0"/>
                <a:ea typeface="仿宋" panose="02010609060101010101" pitchFamily="49" charset="-122"/>
              </a:rPr>
              <a:t>Cleavage of linkages in EHL (2D-NMR analysis) </a:t>
            </a:r>
            <a:endParaRPr lang="zh-CN" altLang="zh-CN" sz="2000" b="1" kern="10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53ED114C-A523-421D-AF3C-CD067FB6CF95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771439" y="85123"/>
            <a:ext cx="9430816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</a:rPr>
              <a:t>Catalytic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charset="0"/>
                <a:ea typeface="宋体" charset="0"/>
              </a:rPr>
              <a:t>ethanolysis</a:t>
            </a: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</a:rPr>
              <a:t> of  EHL with H</a:t>
            </a:r>
            <a:r>
              <a:rPr lang="en-US" altLang="zh-CN" sz="2800" b="1" baseline="-25000" dirty="0">
                <a:solidFill>
                  <a:prstClr val="black"/>
                </a:solidFill>
                <a:latin typeface="Times New Roman" charset="0"/>
                <a:ea typeface="宋体" charset="0"/>
              </a:rPr>
              <a:t>2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361DFCD-6FFE-4B3A-8326-B7147BBAB44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88" b="66243"/>
          <a:stretch/>
        </p:blipFill>
        <p:spPr bwMode="auto">
          <a:xfrm>
            <a:off x="383288" y="2057531"/>
            <a:ext cx="4848616" cy="1819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97FBA86-8837-4C5F-8209-F2F0D0F4B5C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3" t="67714" r="32686" b="14099"/>
          <a:stretch/>
        </p:blipFill>
        <p:spPr bwMode="auto">
          <a:xfrm>
            <a:off x="773903" y="4187264"/>
            <a:ext cx="1872208" cy="75224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F6EEE389-F3F9-45CD-AC75-462BFD6081C3}"/>
              </a:ext>
            </a:extLst>
          </p:cNvPr>
          <p:cNvSpPr txBox="1"/>
          <p:nvPr/>
        </p:nvSpPr>
        <p:spPr>
          <a:xfrm>
            <a:off x="377061" y="5166600"/>
            <a:ext cx="5259461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Ether linkages can be cleaved without catalyst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C-C linkages in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C’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are gradually cleaved during Ni(220H) catalyzed reaction  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spcAft>
                <a:spcPts val="600"/>
              </a:spcAft>
              <a:defRPr/>
            </a:pPr>
            <a:endParaRPr lang="en-US" altLang="zh-CN" kern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5D34152-FA4B-4159-A6AB-BBCF26747A62}"/>
              </a:ext>
            </a:extLst>
          </p:cNvPr>
          <p:cNvSpPr txBox="1"/>
          <p:nvPr/>
        </p:nvSpPr>
        <p:spPr>
          <a:xfrm>
            <a:off x="3071664" y="3500705"/>
            <a:ext cx="62852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1200" kern="0" dirty="0">
                <a:latin typeface="Times New Roman" panose="02020603050405020304" pitchFamily="18" charset="0"/>
                <a:ea typeface="宋体" panose="02010600030101010101" pitchFamily="2" charset="-122"/>
              </a:rPr>
              <a:t>280 </a:t>
            </a:r>
            <a:r>
              <a:rPr lang="en-GB" altLang="zh-CN" sz="1200" kern="0" baseline="30000" dirty="0" err="1"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en-GB" altLang="zh-CN" sz="1200" kern="0" dirty="0" err="1"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en-GB" altLang="zh-CN" sz="1200" kern="0" dirty="0">
                <a:latin typeface="Times New Roman" panose="02020603050405020304" pitchFamily="18" charset="0"/>
                <a:ea typeface="宋体" panose="02010600030101010101" pitchFamily="2" charset="-122"/>
              </a:rPr>
              <a:t> for 6 h with 2 MPa H</a:t>
            </a:r>
            <a:r>
              <a:rPr lang="en-GB" altLang="zh-CN" sz="1200" kern="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sz="1200" dirty="0">
                <a:latin typeface="Times New Roman" panose="02020603050405020304" pitchFamily="18" charset="0"/>
                <a:ea typeface="仿宋" panose="02010609060101010101" pitchFamily="49" charset="-122"/>
              </a:rPr>
              <a:t>. </a:t>
            </a:r>
            <a:endParaRPr lang="zh-CN" altLang="en-US" sz="12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72AE746-DF64-411C-B03E-68FD682BA9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522" y="2137848"/>
            <a:ext cx="6563643" cy="456526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EC20B993-DDA6-482B-A798-23505D98A0DE}"/>
              </a:ext>
            </a:extLst>
          </p:cNvPr>
          <p:cNvSpPr txBox="1"/>
          <p:nvPr/>
        </p:nvSpPr>
        <p:spPr>
          <a:xfrm>
            <a:off x="7143851" y="1708428"/>
            <a:ext cx="62852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ea typeface="仿宋" panose="02010609060101010101" pitchFamily="49" charset="-122"/>
              </a:rPr>
              <a:t>Ni(220H) catalyzed EHL depolymerization. </a:t>
            </a:r>
            <a:endParaRPr lang="zh-CN" altLang="en-US" sz="1600" dirty="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B198B92-1E0A-4054-B08F-F43DC756FDFD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3" t="84855" r="42342" b="733"/>
          <a:stretch/>
        </p:blipFill>
        <p:spPr bwMode="auto">
          <a:xfrm>
            <a:off x="2646111" y="4235123"/>
            <a:ext cx="1008112" cy="596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E634035-9349-4F36-ACCE-72BFD7FDA5F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6" t="67714" r="6128" b="15060"/>
          <a:stretch/>
        </p:blipFill>
        <p:spPr bwMode="auto">
          <a:xfrm>
            <a:off x="3654223" y="4196922"/>
            <a:ext cx="1456831" cy="7124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04169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1"/>
          <p:cNvGrpSpPr>
            <a:grpSpLocks/>
          </p:cNvGrpSpPr>
          <p:nvPr/>
        </p:nvGrpSpPr>
        <p:grpSpPr bwMode="auto">
          <a:xfrm>
            <a:off x="1828800" y="785083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3" name="Group 192"/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33" name="Rectangle 193"/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194"/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2" name="Picture 195" descr="Untitled-4 cop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77" name="AutoShape 8"/>
          <p:cNvSpPr>
            <a:spLocks noChangeArrowheads="1"/>
          </p:cNvSpPr>
          <p:nvPr/>
        </p:nvSpPr>
        <p:spPr bwMode="gray">
          <a:xfrm>
            <a:off x="6864942" y="1010477"/>
            <a:ext cx="278909" cy="239281"/>
          </a:xfrm>
          <a:prstGeom prst="rightArrow">
            <a:avLst>
              <a:gd name="adj1" fmla="val 50000"/>
              <a:gd name="adj2" fmla="val 58331"/>
            </a:avLst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400" kern="0">
              <a:solidFill>
                <a:prstClr val="black"/>
              </a:solidFill>
              <a:ea typeface="黑体" pitchFamily="49" charset="-122"/>
            </a:endParaRPr>
          </a:p>
        </p:txBody>
      </p:sp>
      <p:sp>
        <p:nvSpPr>
          <p:cNvPr id="12" name="TextBox 45">
            <a:extLst>
              <a:ext uri="{FF2B5EF4-FFF2-40B4-BE49-F238E27FC236}">
                <a16:creationId xmlns:a16="http://schemas.microsoft.com/office/drawing/2014/main" id="{48CA388C-5206-408D-B2FE-1C6925411114}"/>
              </a:ext>
            </a:extLst>
          </p:cNvPr>
          <p:cNvSpPr txBox="1"/>
          <p:nvPr/>
        </p:nvSpPr>
        <p:spPr>
          <a:xfrm>
            <a:off x="1530287" y="3068960"/>
            <a:ext cx="10669310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7964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Part 2.3: The effect of solvent for EHL depolymerization</a:t>
            </a:r>
            <a:endParaRPr lang="en-US" altLang="zh-CN" sz="2800" b="1" baseline="-25000" dirty="0">
              <a:solidFill>
                <a:srgbClr val="F79646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800" b="1" dirty="0">
              <a:solidFill>
                <a:srgbClr val="F79646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E6B52E-0186-4E5A-A27C-6DF6935AC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718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91">
            <a:extLst>
              <a:ext uri="{FF2B5EF4-FFF2-40B4-BE49-F238E27FC236}">
                <a16:creationId xmlns:a16="http://schemas.microsoft.com/office/drawing/2014/main" id="{310229EE-7149-488F-9B98-F690A3F9DF7A}"/>
              </a:ext>
            </a:extLst>
          </p:cNvPr>
          <p:cNvGrpSpPr>
            <a:grpSpLocks/>
          </p:cNvGrpSpPr>
          <p:nvPr/>
        </p:nvGrpSpPr>
        <p:grpSpPr bwMode="auto">
          <a:xfrm>
            <a:off x="1819339" y="695949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9" name="Group 192">
              <a:extLst>
                <a:ext uri="{FF2B5EF4-FFF2-40B4-BE49-F238E27FC236}">
                  <a16:creationId xmlns:a16="http://schemas.microsoft.com/office/drawing/2014/main" id="{BEE4BCC4-8571-4F55-945D-CD63889B39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12" name="Rectangle 193">
                <a:extLst>
                  <a:ext uri="{FF2B5EF4-FFF2-40B4-BE49-F238E27FC236}">
                    <a16:creationId xmlns:a16="http://schemas.microsoft.com/office/drawing/2014/main" id="{EAF09F22-EBDC-49D5-A1C1-2F3F4C6AF06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Line 194">
                <a:extLst>
                  <a:ext uri="{FF2B5EF4-FFF2-40B4-BE49-F238E27FC236}">
                    <a16:creationId xmlns:a16="http://schemas.microsoft.com/office/drawing/2014/main" id="{AAC4D64D-A0AE-4B16-9D96-436AA97FEF1C}"/>
                  </a:ext>
                </a:extLst>
              </p:cNvPr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11" name="Picture 195" descr="Untitled-4 copy">
              <a:extLst>
                <a:ext uri="{FF2B5EF4-FFF2-40B4-BE49-F238E27FC236}">
                  <a16:creationId xmlns:a16="http://schemas.microsoft.com/office/drawing/2014/main" id="{F986FD0A-DA0F-4661-A4E2-3DC31E95EC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14" name="Rectangle 2">
            <a:extLst>
              <a:ext uri="{FF2B5EF4-FFF2-40B4-BE49-F238E27FC236}">
                <a16:creationId xmlns:a16="http://schemas.microsoft.com/office/drawing/2014/main" id="{B279086C-BECC-426F-B92F-72C8FE04D2E4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819339" y="125162"/>
            <a:ext cx="9430816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</a:rPr>
              <a:t>The effect of solvent for EHL conversion</a:t>
            </a:r>
            <a:endParaRPr lang="en-US" altLang="zh-CN" sz="2800" b="1" baseline="-25000" dirty="0">
              <a:solidFill>
                <a:prstClr val="black"/>
              </a:solidFill>
              <a:latin typeface="Times New Roman" charset="0"/>
              <a:ea typeface="宋体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8C3E7F2-7FAD-496E-9720-E9B9DD916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531" y="1985068"/>
            <a:ext cx="3672309" cy="30921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2BDD99A-1F1E-4E5D-B0DC-DFF5A4EE48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4541" y="1984557"/>
            <a:ext cx="6260051" cy="279633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58D2462C-A0D2-47CE-938D-84C6E0569F2F}"/>
              </a:ext>
            </a:extLst>
          </p:cNvPr>
          <p:cNvSpPr/>
          <p:nvPr/>
        </p:nvSpPr>
        <p:spPr>
          <a:xfrm>
            <a:off x="3071664" y="1473963"/>
            <a:ext cx="7481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Reaction condition: 320 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C, 27.6 bar H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7.5 h, ethanol solvent,</a:t>
            </a:r>
            <a:r>
              <a:rPr lang="en-US" altLang="zh-CN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NiMo/γ-Al</a:t>
            </a:r>
            <a:r>
              <a:rPr lang="en-US" altLang="zh-CN" baseline="-250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zh-CN" baseline="-250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F215A9D-F149-4A5E-8E84-3591888AC95E}"/>
              </a:ext>
            </a:extLst>
          </p:cNvPr>
          <p:cNvSpPr txBox="1"/>
          <p:nvPr/>
        </p:nvSpPr>
        <p:spPr>
          <a:xfrm>
            <a:off x="2310685" y="5498441"/>
            <a:ext cx="757063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Complex alkylphenols were the main products</a:t>
            </a:r>
          </a:p>
          <a:p>
            <a:pPr>
              <a:spcAft>
                <a:spcPts val="600"/>
              </a:spcAft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spcAft>
                <a:spcPts val="600"/>
              </a:spcAft>
              <a:defRPr/>
            </a:pPr>
            <a:endParaRPr lang="en-US" altLang="zh-CN" sz="2000" kern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42EFD34-0C98-4D68-83A4-ABF1BE865369}"/>
              </a:ext>
            </a:extLst>
          </p:cNvPr>
          <p:cNvSpPr txBox="1"/>
          <p:nvPr/>
        </p:nvSpPr>
        <p:spPr>
          <a:xfrm>
            <a:off x="5669548" y="4892526"/>
            <a:ext cx="6136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25.5</a:t>
            </a: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wt</a:t>
            </a: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% </a:t>
            </a:r>
            <a:r>
              <a:rPr lang="en-US" altLang="zh-CN" sz="1800" dirty="0">
                <a:solidFill>
                  <a:srgbClr val="338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yields</a:t>
            </a: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of monomers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06A7F75-2067-43AC-85A1-60D13FA9A628}"/>
              </a:ext>
            </a:extLst>
          </p:cNvPr>
          <p:cNvSpPr txBox="1"/>
          <p:nvPr/>
        </p:nvSpPr>
        <p:spPr>
          <a:xfrm>
            <a:off x="1757623" y="1039666"/>
            <a:ext cx="6920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NiMo</a:t>
            </a:r>
            <a:r>
              <a:rPr lang="en-US" altLang="zh-CN" sz="20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/γ-Al</a:t>
            </a:r>
            <a:r>
              <a:rPr lang="en-US" altLang="zh-CN" sz="2000" b="1" baseline="-250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0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zh-CN" sz="2000" b="1" baseline="-250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catalyzed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depolymerization of  </a:t>
            </a:r>
            <a:r>
              <a:rPr lang="en-US" altLang="zh-CN" sz="2000" b="1" dirty="0">
                <a:solidFill>
                  <a:prstClr val="black"/>
                </a:solidFill>
                <a:latin typeface="Times New Roman" charset="0"/>
                <a:ea typeface="宋体" charset="0"/>
              </a:rPr>
              <a:t>EHL in </a:t>
            </a:r>
            <a:r>
              <a:rPr lang="en-US" altLang="zh-CN" sz="2000" b="1" dirty="0">
                <a:solidFill>
                  <a:srgbClr val="C00000"/>
                </a:solidFill>
                <a:latin typeface="Times New Roman" charset="0"/>
                <a:ea typeface="宋体" charset="0"/>
              </a:rPr>
              <a:t>ethanol</a:t>
            </a:r>
            <a:endParaRPr lang="zh-CN" alt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 8">
            <a:extLst>
              <a:ext uri="{FF2B5EF4-FFF2-40B4-BE49-F238E27FC236}">
                <a16:creationId xmlns:a16="http://schemas.microsoft.com/office/drawing/2014/main" id="{E96B018B-DCE1-40AF-9BA0-99FF00F99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5168" y="6083216"/>
            <a:ext cx="51188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CN" sz="1400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Energy Fuels</a:t>
            </a: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da-DK" altLang="zh-CN" sz="1400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da-DK" altLang="zh-CN" sz="1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2019</a:t>
            </a:r>
            <a:r>
              <a:rPr lang="da-DK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33, 8657-8665.</a:t>
            </a:r>
            <a:endParaRPr lang="en-US" altLang="zh-CN" sz="1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474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91">
            <a:extLst>
              <a:ext uri="{FF2B5EF4-FFF2-40B4-BE49-F238E27FC236}">
                <a16:creationId xmlns:a16="http://schemas.microsoft.com/office/drawing/2014/main" id="{BB30E081-84EA-4697-AFBF-809FE6F73B36}"/>
              </a:ext>
            </a:extLst>
          </p:cNvPr>
          <p:cNvGrpSpPr>
            <a:grpSpLocks/>
          </p:cNvGrpSpPr>
          <p:nvPr/>
        </p:nvGrpSpPr>
        <p:grpSpPr bwMode="auto">
          <a:xfrm>
            <a:off x="1819339" y="695949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12" name="Group 192">
              <a:extLst>
                <a:ext uri="{FF2B5EF4-FFF2-40B4-BE49-F238E27FC236}">
                  <a16:creationId xmlns:a16="http://schemas.microsoft.com/office/drawing/2014/main" id="{1C136EF7-92BD-4F1E-A804-DC6BCAE346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14" name="Rectangle 193">
                <a:extLst>
                  <a:ext uri="{FF2B5EF4-FFF2-40B4-BE49-F238E27FC236}">
                    <a16:creationId xmlns:a16="http://schemas.microsoft.com/office/drawing/2014/main" id="{C8A6D848-E777-4E4B-8A09-017E60CB6A8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Line 194">
                <a:extLst>
                  <a:ext uri="{FF2B5EF4-FFF2-40B4-BE49-F238E27FC236}">
                    <a16:creationId xmlns:a16="http://schemas.microsoft.com/office/drawing/2014/main" id="{6C5E798B-FDD6-47DB-BC89-DD7D6B49042F}"/>
                  </a:ext>
                </a:extLst>
              </p:cNvPr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13" name="Picture 195" descr="Untitled-4 copy">
              <a:extLst>
                <a:ext uri="{FF2B5EF4-FFF2-40B4-BE49-F238E27FC236}">
                  <a16:creationId xmlns:a16="http://schemas.microsoft.com/office/drawing/2014/main" id="{FD884A2A-62E2-4115-A192-43465D6472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18" name="Rectangle 3">
            <a:extLst>
              <a:ext uri="{FF2B5EF4-FFF2-40B4-BE49-F238E27FC236}">
                <a16:creationId xmlns:a16="http://schemas.microsoft.com/office/drawing/2014/main" id="{7DDBDAAC-66F8-48C4-AD49-93A1F310B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094" y="5385257"/>
            <a:ext cx="9174906" cy="115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000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The benzene rings in products was completely hydrogenated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000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The O in products was completely removed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n-US" altLang="zh-CN" sz="2000" kern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B43C9D70-D3D3-412D-A5E6-C0A7369E553D}"/>
              </a:ext>
            </a:extLst>
          </p:cNvPr>
          <p:cNvSpPr/>
          <p:nvPr/>
        </p:nvSpPr>
        <p:spPr>
          <a:xfrm>
            <a:off x="8243986" y="6202462"/>
            <a:ext cx="33384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Bioresource Technology 323 (2021) 124634</a:t>
            </a:r>
            <a:endParaRPr lang="en-FI" sz="1400" i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C3FF7E3-28A7-41C1-B0E9-1E3C01F17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9B0093C7-0BC6-49DD-91BC-EED0896AB0FE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819339" y="125162"/>
            <a:ext cx="9430816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</a:rPr>
              <a:t>The effect of solvent for EHL conversion</a:t>
            </a:r>
            <a:endParaRPr lang="en-US" altLang="zh-CN" sz="2800" b="1" baseline="-25000" dirty="0">
              <a:solidFill>
                <a:prstClr val="black"/>
              </a:solidFill>
              <a:latin typeface="Times New Roman" charset="0"/>
              <a:ea typeface="宋体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7008106-F3F8-498C-B325-77E6670313E4}"/>
              </a:ext>
            </a:extLst>
          </p:cNvPr>
          <p:cNvSpPr/>
          <p:nvPr/>
        </p:nvSpPr>
        <p:spPr>
          <a:xfrm>
            <a:off x="3144339" y="1501168"/>
            <a:ext cx="7975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Same reaction condition: 320 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C, 27.6 bar H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7.5 h, ethanol solvent,</a:t>
            </a:r>
            <a:r>
              <a:rPr lang="en-US" altLang="zh-CN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NiMo/γ-Al</a:t>
            </a:r>
            <a:r>
              <a:rPr lang="en-US" altLang="zh-CN" baseline="-250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zh-CN" baseline="-250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5A11722-7D79-4E28-B7E4-90678EE11C94}"/>
              </a:ext>
            </a:extLst>
          </p:cNvPr>
          <p:cNvSpPr txBox="1"/>
          <p:nvPr/>
        </p:nvSpPr>
        <p:spPr>
          <a:xfrm>
            <a:off x="1757623" y="1039666"/>
            <a:ext cx="7433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NiMo</a:t>
            </a:r>
            <a:r>
              <a:rPr lang="en-US" altLang="zh-CN" sz="20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/γ-Al</a:t>
            </a:r>
            <a:r>
              <a:rPr lang="en-US" altLang="zh-CN" sz="2000" b="1" baseline="-250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0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zh-CN" sz="2000" b="1" baseline="-250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catalyzed  depolymerization of  </a:t>
            </a:r>
            <a:r>
              <a:rPr lang="en-US" altLang="zh-CN" sz="2000" b="1" dirty="0">
                <a:solidFill>
                  <a:prstClr val="black"/>
                </a:solidFill>
                <a:latin typeface="Times New Roman" charset="0"/>
                <a:ea typeface="宋体" charset="0"/>
              </a:rPr>
              <a:t>EHL in </a:t>
            </a:r>
            <a:r>
              <a:rPr lang="en-US" altLang="zh-CN" sz="2000" b="1" dirty="0">
                <a:solidFill>
                  <a:srgbClr val="C00000"/>
                </a:solidFill>
                <a:latin typeface="Times New Roman" charset="0"/>
                <a:ea typeface="宋体" charset="0"/>
              </a:rPr>
              <a:t>cyclohexane</a:t>
            </a:r>
            <a:endParaRPr lang="zh-CN" alt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3BCAFF5-99A6-4E2A-A183-2041C715D06B}"/>
              </a:ext>
            </a:extLst>
          </p:cNvPr>
          <p:cNvSpPr txBox="1"/>
          <p:nvPr/>
        </p:nvSpPr>
        <p:spPr>
          <a:xfrm>
            <a:off x="545186" y="2348963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Products Yields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D6C5D58-623E-474D-B060-B43667E82015}"/>
              </a:ext>
            </a:extLst>
          </p:cNvPr>
          <p:cNvSpPr txBox="1"/>
          <p:nvPr/>
        </p:nvSpPr>
        <p:spPr>
          <a:xfrm>
            <a:off x="1323561" y="4647748"/>
            <a:ext cx="1762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338D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Total:</a:t>
            </a:r>
            <a:r>
              <a:rPr lang="zh-CN" altLang="en-US" dirty="0">
                <a:solidFill>
                  <a:srgbClr val="338D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338D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10.4 </a:t>
            </a:r>
            <a:r>
              <a:rPr lang="en-US" altLang="zh-CN" dirty="0" err="1">
                <a:solidFill>
                  <a:srgbClr val="338D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  <a:r>
              <a:rPr lang="en-US" altLang="zh-CN" dirty="0">
                <a:solidFill>
                  <a:srgbClr val="338D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zh-CN" altLang="en-US" dirty="0">
              <a:solidFill>
                <a:srgbClr val="338DC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814521D-F1CC-4F9C-B467-D94EED2B2344}"/>
              </a:ext>
            </a:extLst>
          </p:cNvPr>
          <p:cNvSpPr txBox="1"/>
          <p:nvPr/>
        </p:nvSpPr>
        <p:spPr>
          <a:xfrm>
            <a:off x="1226549" y="2842829"/>
            <a:ext cx="954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1.5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5FC850F-776A-424E-A715-4008F545F446}"/>
              </a:ext>
            </a:extLst>
          </p:cNvPr>
          <p:cNvSpPr txBox="1"/>
          <p:nvPr/>
        </p:nvSpPr>
        <p:spPr>
          <a:xfrm>
            <a:off x="2721698" y="2842829"/>
            <a:ext cx="954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4.6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A684615-AACD-4B68-AF38-A5B53FEFB065}"/>
              </a:ext>
            </a:extLst>
          </p:cNvPr>
          <p:cNvSpPr txBox="1"/>
          <p:nvPr/>
        </p:nvSpPr>
        <p:spPr>
          <a:xfrm>
            <a:off x="4216847" y="2838778"/>
            <a:ext cx="954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0.3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EF985D1-5BF7-493C-815E-7A9960A848A1}"/>
              </a:ext>
            </a:extLst>
          </p:cNvPr>
          <p:cNvSpPr txBox="1"/>
          <p:nvPr/>
        </p:nvSpPr>
        <p:spPr>
          <a:xfrm>
            <a:off x="5862128" y="2829486"/>
            <a:ext cx="954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3.3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F045ED0-8B43-4E86-8509-65EBC202FBFC}"/>
              </a:ext>
            </a:extLst>
          </p:cNvPr>
          <p:cNvSpPr txBox="1"/>
          <p:nvPr/>
        </p:nvSpPr>
        <p:spPr>
          <a:xfrm>
            <a:off x="7588295" y="2829486"/>
            <a:ext cx="954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0.2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CA9CF81-7D3B-411A-BBCC-2C956E32FF85}"/>
              </a:ext>
            </a:extLst>
          </p:cNvPr>
          <p:cNvSpPr txBox="1"/>
          <p:nvPr/>
        </p:nvSpPr>
        <p:spPr>
          <a:xfrm>
            <a:off x="9364586" y="2838778"/>
            <a:ext cx="954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0.4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763E6ACB-3311-4F86-B4C1-607E8BBAB5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3848275"/>
              </p:ext>
            </p:extLst>
          </p:nvPr>
        </p:nvGraphicFramePr>
        <p:xfrm>
          <a:off x="1333471" y="3264478"/>
          <a:ext cx="559000" cy="922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726558" imgH="1200504" progId="">
                  <p:embed/>
                </p:oleObj>
              </mc:Choice>
              <mc:Fallback>
                <p:oleObj r:id="rId4" imgW="726558" imgH="1200504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33471" y="3264478"/>
                        <a:ext cx="559000" cy="922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0960C61C-EF70-4882-9302-0F318C9C8E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3575150"/>
              </p:ext>
            </p:extLst>
          </p:nvPr>
        </p:nvGraphicFramePr>
        <p:xfrm>
          <a:off x="2827891" y="3264477"/>
          <a:ext cx="559000" cy="1077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726558" imgH="1402001" progId="">
                  <p:embed/>
                </p:oleObj>
              </mc:Choice>
              <mc:Fallback>
                <p:oleObj r:id="rId6" imgW="726558" imgH="1402001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27891" y="3264477"/>
                        <a:ext cx="559000" cy="1077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8E184619-E6CB-4082-B5A0-EA43189DB6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1740194"/>
              </p:ext>
            </p:extLst>
          </p:nvPr>
        </p:nvGraphicFramePr>
        <p:xfrm>
          <a:off x="4307878" y="3310029"/>
          <a:ext cx="807987" cy="1076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1051206" imgH="1400234" progId="">
                  <p:embed/>
                </p:oleObj>
              </mc:Choice>
              <mc:Fallback>
                <p:oleObj r:id="rId8" imgW="1051206" imgH="1400234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07878" y="3310029"/>
                        <a:ext cx="807987" cy="10765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748928B7-8F29-4CD9-AA3C-3B06389AAE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7213354"/>
              </p:ext>
            </p:extLst>
          </p:nvPr>
        </p:nvGraphicFramePr>
        <p:xfrm>
          <a:off x="6082514" y="3284423"/>
          <a:ext cx="559000" cy="136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726558" imgH="1773889" progId="">
                  <p:embed/>
                </p:oleObj>
              </mc:Choice>
              <mc:Fallback>
                <p:oleObj r:id="rId10" imgW="726558" imgH="1773889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082514" y="3284423"/>
                        <a:ext cx="559000" cy="1363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C13F63C7-5E35-4D4D-94AB-EEEF1A7030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520751"/>
              </p:ext>
            </p:extLst>
          </p:nvPr>
        </p:nvGraphicFramePr>
        <p:xfrm>
          <a:off x="7581755" y="3317652"/>
          <a:ext cx="1011814" cy="639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2" imgW="1316311" imgH="831798" progId="">
                  <p:embed/>
                </p:oleObj>
              </mc:Choice>
              <mc:Fallback>
                <p:oleObj r:id="rId12" imgW="1316311" imgH="831798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581755" y="3317652"/>
                        <a:ext cx="1011814" cy="639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id="{7A80EBD4-0BD3-4B85-80B1-55A4D03F3B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43325"/>
              </p:ext>
            </p:extLst>
          </p:nvPr>
        </p:nvGraphicFramePr>
        <p:xfrm>
          <a:off x="9155678" y="3349363"/>
          <a:ext cx="1260802" cy="64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4" imgW="1639540" imgH="833565" progId="">
                  <p:embed/>
                </p:oleObj>
              </mc:Choice>
              <mc:Fallback>
                <p:oleObj r:id="rId14" imgW="1639540" imgH="833565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155678" y="3349363"/>
                        <a:ext cx="1260802" cy="640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1184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1"/>
          <p:cNvGrpSpPr>
            <a:grpSpLocks/>
          </p:cNvGrpSpPr>
          <p:nvPr/>
        </p:nvGrpSpPr>
        <p:grpSpPr bwMode="auto">
          <a:xfrm>
            <a:off x="1828800" y="785082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3" name="Group 192"/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33" name="Rectangle 193"/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194"/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2" name="Picture 195" descr="Untitled-4 cop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16" name="Rectangle 2"/>
          <p:cNvSpPr txBox="1">
            <a:spLocks noRot="1" noChangeArrowheads="1"/>
          </p:cNvSpPr>
          <p:nvPr/>
        </p:nvSpPr>
        <p:spPr bwMode="auto">
          <a:xfrm>
            <a:off x="1714128" y="159296"/>
            <a:ext cx="8667994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Background</a:t>
            </a:r>
          </a:p>
        </p:txBody>
      </p:sp>
      <p:pic>
        <p:nvPicPr>
          <p:cNvPr id="1027" name="Picture 3" descr="C:\Users\Administrator\Desktop\邮件\energy report\mai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5" r="17999"/>
          <a:stretch/>
        </p:blipFill>
        <p:spPr bwMode="auto">
          <a:xfrm>
            <a:off x="4850879" y="1735322"/>
            <a:ext cx="4514478" cy="24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9341694" y="3152240"/>
            <a:ext cx="710619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6287" y="3397528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biomass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250635" y="2928934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coal</a:t>
            </a:r>
            <a:endParaRPr lang="zh-CN" alt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50610" y="2432160"/>
            <a:ext cx="1631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 gas</a:t>
            </a:r>
            <a:endParaRPr lang="zh-CN" alt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21846" y="2073628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petroleum</a:t>
            </a:r>
            <a:endParaRPr lang="zh-CN" altLang="en-US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17424" y="3676035"/>
            <a:ext cx="1148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others</a:t>
            </a:r>
            <a:endParaRPr lang="zh-CN" altLang="en-US"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13118" y="3132460"/>
            <a:ext cx="1394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hydroelectric</a:t>
            </a:r>
            <a:endParaRPr lang="zh-CN" alt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37420" y="980728"/>
            <a:ext cx="6787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Biomass is enough for fuels and chemicals</a:t>
            </a:r>
            <a:endParaRPr lang="zh-CN" alt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23792" y="2403706"/>
            <a:ext cx="596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＞</a:t>
            </a:r>
          </a:p>
        </p:txBody>
      </p:sp>
      <p:sp>
        <p:nvSpPr>
          <p:cNvPr id="49" name="文本框 9"/>
          <p:cNvSpPr txBox="1"/>
          <p:nvPr/>
        </p:nvSpPr>
        <p:spPr>
          <a:xfrm>
            <a:off x="7291108" y="4121355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http://www.eia.gov/todayinenergy</a:t>
            </a:r>
          </a:p>
        </p:txBody>
      </p:sp>
      <p:pic>
        <p:nvPicPr>
          <p:cNvPr id="29" name="Picture 9" descr="http://www.growhydroponicpot.com/wp-content/uploads/2010/04/fertilizer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4174" y="1636342"/>
            <a:ext cx="2219803" cy="2000210"/>
          </a:xfrm>
          <a:prstGeom prst="ellipse">
            <a:avLst/>
          </a:prstGeom>
          <a:noFill/>
          <a:ln w="190500" cap="rnd">
            <a:noFill/>
            <a:miter lim="800000"/>
            <a:headEnd/>
            <a:tailEnd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0" name="文本框 1"/>
          <p:cNvSpPr txBox="1"/>
          <p:nvPr/>
        </p:nvSpPr>
        <p:spPr>
          <a:xfrm>
            <a:off x="1666844" y="3786190"/>
            <a:ext cx="3286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 </a:t>
            </a:r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 billion-tons 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annual supply</a:t>
            </a:r>
            <a:endParaRPr lang="zh-CN" alt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4"/>
          <p:cNvSpPr>
            <a:spLocks noChangeAspect="1" noChangeArrowheads="1"/>
          </p:cNvSpPr>
          <p:nvPr/>
        </p:nvSpPr>
        <p:spPr bwMode="auto">
          <a:xfrm>
            <a:off x="5180261" y="4922838"/>
            <a:ext cx="1995488" cy="1155700"/>
          </a:xfrm>
          <a:prstGeom prst="rect">
            <a:avLst/>
          </a:prstGeom>
          <a:noFill/>
          <a:ln w="22225">
            <a:solidFill>
              <a:srgbClr val="33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>
            <a:lvl1pPr defTabSz="1522413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24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1522413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22413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22413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22413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224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224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224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224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>
              <a:solidFill>
                <a:srgbClr val="0B1749"/>
              </a:solidFill>
              <a:latin typeface="Times New Roman" pitchFamily="18" charset="0"/>
              <a:ea typeface="楷体_GB2312" pitchFamily="49" charset="-122"/>
            </a:endParaRPr>
          </a:p>
        </p:txBody>
      </p:sp>
      <p:sp>
        <p:nvSpPr>
          <p:cNvPr id="36" name="未知"/>
          <p:cNvSpPr>
            <a:spLocks noChangeAspect="1"/>
          </p:cNvSpPr>
          <p:nvPr/>
        </p:nvSpPr>
        <p:spPr bwMode="auto">
          <a:xfrm>
            <a:off x="1919536" y="4654550"/>
            <a:ext cx="3240088" cy="249238"/>
          </a:xfrm>
          <a:custGeom>
            <a:avLst/>
            <a:gdLst>
              <a:gd name="T0" fmla="*/ 2147483646 w 1982"/>
              <a:gd name="T1" fmla="*/ 290043152 h 214"/>
              <a:gd name="T2" fmla="*/ 2147483646 w 1982"/>
              <a:gd name="T3" fmla="*/ 0 h 214"/>
              <a:gd name="T4" fmla="*/ 0 w 1982"/>
              <a:gd name="T5" fmla="*/ 0 h 214"/>
              <a:gd name="T6" fmla="*/ 0 60000 65536"/>
              <a:gd name="T7" fmla="*/ 0 60000 65536"/>
              <a:gd name="T8" fmla="*/ 0 60000 65536"/>
              <a:gd name="T9" fmla="*/ 0 w 1982"/>
              <a:gd name="T10" fmla="*/ 0 h 214"/>
              <a:gd name="T11" fmla="*/ 1982 w 1982"/>
              <a:gd name="T12" fmla="*/ 214 h 2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82" h="214">
                <a:moveTo>
                  <a:pt x="1982" y="214"/>
                </a:moveTo>
                <a:lnTo>
                  <a:pt x="1768" y="0"/>
                </a:lnTo>
                <a:lnTo>
                  <a:pt x="0" y="0"/>
                </a:lnTo>
              </a:path>
            </a:pathLst>
          </a:custGeom>
          <a:noFill/>
          <a:ln w="22225" cap="flat" cmpd="sng">
            <a:solidFill>
              <a:srgbClr val="4D798F"/>
            </a:solidFill>
            <a:round/>
            <a:headEnd type="triangle" w="med" len="lg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kern="0">
              <a:solidFill>
                <a:srgbClr val="0B1749"/>
              </a:solidFill>
              <a:latin typeface="Times New Roman" pitchFamily="18" charset="0"/>
            </a:endParaRPr>
          </a:p>
        </p:txBody>
      </p:sp>
      <p:sp>
        <p:nvSpPr>
          <p:cNvPr id="37" name="未知"/>
          <p:cNvSpPr>
            <a:spLocks noChangeAspect="1"/>
          </p:cNvSpPr>
          <p:nvPr/>
        </p:nvSpPr>
        <p:spPr bwMode="auto">
          <a:xfrm flipV="1">
            <a:off x="1919536" y="6130926"/>
            <a:ext cx="3240088" cy="250825"/>
          </a:xfrm>
          <a:custGeom>
            <a:avLst/>
            <a:gdLst>
              <a:gd name="T0" fmla="*/ 2147483646 w 1982"/>
              <a:gd name="T1" fmla="*/ 292718635 h 214"/>
              <a:gd name="T2" fmla="*/ 2147483646 w 1982"/>
              <a:gd name="T3" fmla="*/ 0 h 214"/>
              <a:gd name="T4" fmla="*/ 0 w 1982"/>
              <a:gd name="T5" fmla="*/ 0 h 214"/>
              <a:gd name="T6" fmla="*/ 0 60000 65536"/>
              <a:gd name="T7" fmla="*/ 0 60000 65536"/>
              <a:gd name="T8" fmla="*/ 0 60000 65536"/>
              <a:gd name="T9" fmla="*/ 0 w 1982"/>
              <a:gd name="T10" fmla="*/ 0 h 214"/>
              <a:gd name="T11" fmla="*/ 1982 w 1982"/>
              <a:gd name="T12" fmla="*/ 214 h 2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82" h="214">
                <a:moveTo>
                  <a:pt x="1982" y="214"/>
                </a:moveTo>
                <a:lnTo>
                  <a:pt x="1768" y="0"/>
                </a:lnTo>
                <a:lnTo>
                  <a:pt x="0" y="0"/>
                </a:lnTo>
              </a:path>
            </a:pathLst>
          </a:custGeom>
          <a:noFill/>
          <a:ln w="22225" cap="flat" cmpd="sng">
            <a:solidFill>
              <a:srgbClr val="4D798F"/>
            </a:solidFill>
            <a:round/>
            <a:headEnd type="triangle" w="med" len="lg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kern="0">
              <a:solidFill>
                <a:srgbClr val="0B1749"/>
              </a:solidFill>
              <a:latin typeface="Times New Roman" pitchFamily="18" charset="0"/>
            </a:endParaRPr>
          </a:p>
        </p:txBody>
      </p:sp>
      <p:sp>
        <p:nvSpPr>
          <p:cNvPr id="38" name="未知"/>
          <p:cNvSpPr>
            <a:spLocks noChangeAspect="1"/>
          </p:cNvSpPr>
          <p:nvPr/>
        </p:nvSpPr>
        <p:spPr bwMode="auto">
          <a:xfrm flipH="1">
            <a:off x="7209086" y="4654550"/>
            <a:ext cx="3240088" cy="241300"/>
          </a:xfrm>
          <a:custGeom>
            <a:avLst/>
            <a:gdLst>
              <a:gd name="T0" fmla="*/ 2147483646 w 1982"/>
              <a:gd name="T1" fmla="*/ 272167231 h 214"/>
              <a:gd name="T2" fmla="*/ 2147483646 w 1982"/>
              <a:gd name="T3" fmla="*/ 0 h 214"/>
              <a:gd name="T4" fmla="*/ 0 w 1982"/>
              <a:gd name="T5" fmla="*/ 0 h 214"/>
              <a:gd name="T6" fmla="*/ 0 60000 65536"/>
              <a:gd name="T7" fmla="*/ 0 60000 65536"/>
              <a:gd name="T8" fmla="*/ 0 60000 65536"/>
              <a:gd name="T9" fmla="*/ 0 w 1982"/>
              <a:gd name="T10" fmla="*/ 0 h 214"/>
              <a:gd name="T11" fmla="*/ 1982 w 1982"/>
              <a:gd name="T12" fmla="*/ 214 h 2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82" h="214">
                <a:moveTo>
                  <a:pt x="1982" y="214"/>
                </a:moveTo>
                <a:lnTo>
                  <a:pt x="1768" y="0"/>
                </a:lnTo>
                <a:lnTo>
                  <a:pt x="0" y="0"/>
                </a:lnTo>
              </a:path>
            </a:pathLst>
          </a:custGeom>
          <a:noFill/>
          <a:ln w="22225" cap="flat" cmpd="sng">
            <a:solidFill>
              <a:srgbClr val="4D798F"/>
            </a:solidFill>
            <a:round/>
            <a:headEnd type="triangle" w="med" len="lg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kern="0">
              <a:solidFill>
                <a:srgbClr val="0B1749"/>
              </a:solidFill>
              <a:latin typeface="Times New Roman" pitchFamily="18" charset="0"/>
            </a:endParaRPr>
          </a:p>
        </p:txBody>
      </p:sp>
      <p:sp>
        <p:nvSpPr>
          <p:cNvPr id="39" name="未知"/>
          <p:cNvSpPr>
            <a:spLocks noChangeAspect="1"/>
          </p:cNvSpPr>
          <p:nvPr/>
        </p:nvSpPr>
        <p:spPr bwMode="auto">
          <a:xfrm flipH="1" flipV="1">
            <a:off x="7209086" y="6130925"/>
            <a:ext cx="3240088" cy="242888"/>
          </a:xfrm>
          <a:custGeom>
            <a:avLst/>
            <a:gdLst>
              <a:gd name="T0" fmla="*/ 2147483646 w 1982"/>
              <a:gd name="T1" fmla="*/ 274736973 h 214"/>
              <a:gd name="T2" fmla="*/ 2147483646 w 1982"/>
              <a:gd name="T3" fmla="*/ 0 h 214"/>
              <a:gd name="T4" fmla="*/ 0 w 1982"/>
              <a:gd name="T5" fmla="*/ 0 h 214"/>
              <a:gd name="T6" fmla="*/ 0 60000 65536"/>
              <a:gd name="T7" fmla="*/ 0 60000 65536"/>
              <a:gd name="T8" fmla="*/ 0 60000 65536"/>
              <a:gd name="T9" fmla="*/ 0 w 1982"/>
              <a:gd name="T10" fmla="*/ 0 h 214"/>
              <a:gd name="T11" fmla="*/ 1982 w 1982"/>
              <a:gd name="T12" fmla="*/ 214 h 2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82" h="214">
                <a:moveTo>
                  <a:pt x="1982" y="214"/>
                </a:moveTo>
                <a:lnTo>
                  <a:pt x="1768" y="0"/>
                </a:lnTo>
                <a:lnTo>
                  <a:pt x="0" y="0"/>
                </a:lnTo>
              </a:path>
            </a:pathLst>
          </a:custGeom>
          <a:noFill/>
          <a:ln w="22225" cap="flat" cmpd="sng">
            <a:solidFill>
              <a:srgbClr val="4D798F"/>
            </a:solidFill>
            <a:round/>
            <a:headEnd type="triangle" w="med" len="lg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kern="0">
              <a:solidFill>
                <a:srgbClr val="0B1749"/>
              </a:solidFill>
              <a:latin typeface="Times New Roman" pitchFamily="18" charset="0"/>
            </a:endParaRPr>
          </a:p>
        </p:txBody>
      </p:sp>
      <p:sp>
        <p:nvSpPr>
          <p:cNvPr id="40" name="Rectangle 9"/>
          <p:cNvSpPr>
            <a:spLocks noChangeAspect="1" noChangeArrowheads="1"/>
          </p:cNvSpPr>
          <p:nvPr/>
        </p:nvSpPr>
        <p:spPr bwMode="auto">
          <a:xfrm>
            <a:off x="5167306" y="4942343"/>
            <a:ext cx="2000264" cy="113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2248" tIns="76124" rIns="152248" bIns="76124">
            <a:spAutoFit/>
          </a:bodyPr>
          <a:lstStyle>
            <a:lvl1pPr defTabSz="1522413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24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1522413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22413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22413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22413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224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224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224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224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None/>
            </a:pPr>
            <a:r>
              <a:rPr lang="en-US" altLang="zh-CN" sz="1800" b="0" dirty="0">
                <a:solidFill>
                  <a:srgbClr val="0B1749"/>
                </a:solidFill>
                <a:latin typeface="Times New Roman" pitchFamily="18" charset="0"/>
                <a:ea typeface="楷体_GB2312" pitchFamily="49" charset="-122"/>
              </a:rPr>
              <a:t>Development of biofuel is </a:t>
            </a:r>
            <a:r>
              <a:rPr lang="en-US" altLang="zh-CN" sz="2800" b="0" dirty="0">
                <a:solidFill>
                  <a:srgbClr val="0B1749"/>
                </a:solidFill>
                <a:latin typeface="Times New Roman" pitchFamily="18" charset="0"/>
                <a:ea typeface="楷体_GB2312" pitchFamily="49" charset="-122"/>
              </a:rPr>
              <a:t>urgent</a:t>
            </a:r>
            <a:endParaRPr lang="zh-CN" altLang="en-US" sz="2800" b="0" dirty="0">
              <a:solidFill>
                <a:srgbClr val="0B1749"/>
              </a:solidFill>
              <a:latin typeface="Times New Roman" pitchFamily="18" charset="0"/>
              <a:ea typeface="楷体_GB2312" pitchFamily="49" charset="-122"/>
            </a:endParaRPr>
          </a:p>
        </p:txBody>
      </p:sp>
      <p:pic>
        <p:nvPicPr>
          <p:cNvPr id="41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824" y="4819651"/>
            <a:ext cx="1528762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650" y="4808539"/>
            <a:ext cx="1614487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9239272" y="3284984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endParaRPr lang="zh-CN" altLang="en-US" sz="1600" b="1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8550292" y="3428862"/>
            <a:ext cx="304238" cy="331929"/>
          </a:xfrm>
          <a:prstGeom prst="line">
            <a:avLst/>
          </a:prstGeom>
          <a:ln w="1905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9226252" y="3496275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biomass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直接连接符 44"/>
          <p:cNvCxnSpPr/>
          <p:nvPr/>
        </p:nvCxnSpPr>
        <p:spPr>
          <a:xfrm>
            <a:off x="5683858" y="3689701"/>
            <a:ext cx="335087" cy="138984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816081" y="1477804"/>
            <a:ext cx="3936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Consumption in the USA, Quadrillion Btu</a:t>
            </a: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D7C70D89-7E23-43C0-B5E6-D526DB58C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103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78F4C0B-C63B-4535-B99B-8B7A87431E04}"/>
              </a:ext>
            </a:extLst>
          </p:cNvPr>
          <p:cNvSpPr/>
          <p:nvPr/>
        </p:nvSpPr>
        <p:spPr>
          <a:xfrm>
            <a:off x="1543049" y="1023687"/>
            <a:ext cx="9144000" cy="5559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38C548-7C0A-4F90-ACEB-E72F5F203829}"/>
              </a:ext>
            </a:extLst>
          </p:cNvPr>
          <p:cNvSpPr/>
          <p:nvPr/>
        </p:nvSpPr>
        <p:spPr>
          <a:xfrm>
            <a:off x="1524000" y="1920304"/>
            <a:ext cx="918209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b="1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The product distribution strongly depends on the solvent,</a:t>
            </a:r>
            <a:r>
              <a:rPr lang="en-US" altLang="zh-CN" sz="2400" b="1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catalyst, with or without hydrogen.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sz="2400" b="1" dirty="0"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b="1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In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WO</a:t>
            </a:r>
            <a:r>
              <a:rPr lang="en-US" altLang="zh-CN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/</a:t>
            </a:r>
            <a:r>
              <a:rPr lang="el-GR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γ-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Al</a:t>
            </a:r>
            <a:r>
              <a:rPr lang="en-US" altLang="zh-CN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zh-CN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 </a:t>
            </a:r>
            <a:r>
              <a:rPr lang="en-US" sz="2400" b="1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catalyzed reaction without H</a:t>
            </a:r>
            <a:r>
              <a:rPr lang="en-US" sz="2400" b="1" baseline="-250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, complex alkylphenols are the main products. In Ni catalyzed reaction with H</a:t>
            </a:r>
            <a:r>
              <a:rPr lang="en-US" sz="2400" b="1" baseline="-250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, esters and para-alky phenols </a:t>
            </a:r>
            <a:r>
              <a:rPr lang="en-US" altLang="zh-CN" sz="2400" b="1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are the main products.</a:t>
            </a:r>
            <a:endParaRPr lang="en-US" sz="2400" b="1" dirty="0"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sz="2400" b="1" baseline="-25000" dirty="0"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EHL was depolymerized into phenolic monomers in ethanol, but produced cycloalkanes in cyclohexane.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FI" sz="2400" b="1" baseline="-25000" dirty="0"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grpSp>
        <p:nvGrpSpPr>
          <p:cNvPr id="7" name="Group 191">
            <a:extLst>
              <a:ext uri="{FF2B5EF4-FFF2-40B4-BE49-F238E27FC236}">
                <a16:creationId xmlns:a16="http://schemas.microsoft.com/office/drawing/2014/main" id="{1BEAADFE-47CF-4943-92B8-1A060869607D}"/>
              </a:ext>
            </a:extLst>
          </p:cNvPr>
          <p:cNvGrpSpPr>
            <a:grpSpLocks/>
          </p:cNvGrpSpPr>
          <p:nvPr/>
        </p:nvGrpSpPr>
        <p:grpSpPr bwMode="auto">
          <a:xfrm>
            <a:off x="1819339" y="695949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8" name="Group 192">
              <a:extLst>
                <a:ext uri="{FF2B5EF4-FFF2-40B4-BE49-F238E27FC236}">
                  <a16:creationId xmlns:a16="http://schemas.microsoft.com/office/drawing/2014/main" id="{A079B85C-14F9-463E-A0B8-5BEF1FC0BE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10" name="Rectangle 193">
                <a:extLst>
                  <a:ext uri="{FF2B5EF4-FFF2-40B4-BE49-F238E27FC236}">
                    <a16:creationId xmlns:a16="http://schemas.microsoft.com/office/drawing/2014/main" id="{269EC275-B75D-4A5A-8F8F-934BBD62800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Line 194">
                <a:extLst>
                  <a:ext uri="{FF2B5EF4-FFF2-40B4-BE49-F238E27FC236}">
                    <a16:creationId xmlns:a16="http://schemas.microsoft.com/office/drawing/2014/main" id="{7A36A661-88CE-48EF-A66B-30FF83A93CF5}"/>
                  </a:ext>
                </a:extLst>
              </p:cNvPr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9" name="Picture 195" descr="Untitled-4 copy">
              <a:extLst>
                <a:ext uri="{FF2B5EF4-FFF2-40B4-BE49-F238E27FC236}">
                  <a16:creationId xmlns:a16="http://schemas.microsoft.com/office/drawing/2014/main" id="{F5A1C48C-E09A-471E-9D7C-F3A7EEDA5D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12" name="Rectangle 2">
            <a:extLst>
              <a:ext uri="{FF2B5EF4-FFF2-40B4-BE49-F238E27FC236}">
                <a16:creationId xmlns:a16="http://schemas.microsoft.com/office/drawing/2014/main" id="{38274F51-95B9-4AF6-8CCC-7501492198E1}"/>
              </a:ext>
            </a:extLst>
          </p:cNvPr>
          <p:cNvSpPr txBox="1">
            <a:spLocks noChangeArrowheads="1"/>
          </p:cNvSpPr>
          <p:nvPr/>
        </p:nvSpPr>
        <p:spPr>
          <a:xfrm>
            <a:off x="623392" y="-131744"/>
            <a:ext cx="10488488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Summary: EHL catalytic depolymerization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5DBE25-A2A3-4D4B-9D55-1103396A1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8532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/>
        </p:nvCxnSpPr>
        <p:spPr>
          <a:xfrm flipV="1">
            <a:off x="1932500" y="998909"/>
            <a:ext cx="5878013" cy="5807"/>
          </a:xfrm>
          <a:prstGeom prst="line">
            <a:avLst/>
          </a:prstGeom>
          <a:ln w="28575">
            <a:gradFill flip="none" rotWithShape="1">
              <a:gsLst>
                <a:gs pos="30000">
                  <a:srgbClr val="00B0F0">
                    <a:alpha val="70000"/>
                  </a:srgbClr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13AB9A8C-49AD-4310-A932-8782E136B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60" y="122702"/>
            <a:ext cx="971600" cy="825860"/>
          </a:xfrm>
          <a:prstGeom prst="rect">
            <a:avLst/>
          </a:prstGeom>
        </p:spPr>
      </p:pic>
      <p:pic>
        <p:nvPicPr>
          <p:cNvPr id="13" name="图片 6" descr="天津大学校徽.jpg">
            <a:extLst>
              <a:ext uri="{FF2B5EF4-FFF2-40B4-BE49-F238E27FC236}">
                <a16:creationId xmlns:a16="http://schemas.microsoft.com/office/drawing/2014/main" id="{AACAFF96-327D-42A6-89AE-34B962541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959" y="44624"/>
            <a:ext cx="2855689" cy="82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ED18378-8833-49E0-871A-F7C1740F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0AD474DF-D514-45E4-AB16-6DA1719CA55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410162" y="-712104"/>
            <a:ext cx="1107996" cy="512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srgbClr val="00449D"/>
                </a:solidFill>
                <a:latin typeface="ein"/>
                <a:ea typeface="+mn-lt"/>
                <a:cs typeface="+mn-lt"/>
              </a:rPr>
              <a:t>EU Horizon 2020 project 101006744 EHLCATHOL website: </a:t>
            </a:r>
            <a:r>
              <a:rPr lang="en-US" altLang="zh-CN" sz="2000" b="1" dirty="0">
                <a:solidFill>
                  <a:srgbClr val="00449D"/>
                </a:solidFill>
                <a:latin typeface="ein"/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www.ehlcathol.eu</a:t>
            </a:r>
            <a:r>
              <a:rPr lang="en-US" altLang="zh-CN" sz="2000" b="1" dirty="0">
                <a:solidFill>
                  <a:srgbClr val="00449D"/>
                </a:solidFill>
                <a:latin typeface="ein"/>
                <a:ea typeface="+mn-lt"/>
                <a:cs typeface="+mn-lt"/>
              </a:rPr>
              <a:t>;   Welcome to join us!</a:t>
            </a:r>
            <a:endParaRPr lang="zh-CN" altLang="en-US" sz="2000" b="1" dirty="0">
              <a:solidFill>
                <a:srgbClr val="00449D"/>
              </a:solidFill>
              <a:latin typeface="ein"/>
              <a:ea typeface="+mn-lt"/>
              <a:cs typeface="+mn-lt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47FE33E-F3E8-484A-8CCD-2CBF621A00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-57523"/>
            <a:ext cx="1209571" cy="11863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5FA0DC-0B72-4472-9D4A-59530C614490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" t="979" r="2053" b="1656"/>
          <a:stretch/>
        </p:blipFill>
        <p:spPr bwMode="auto">
          <a:xfrm>
            <a:off x="335360" y="2763149"/>
            <a:ext cx="4464495" cy="35932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 5" descr="Une image contenant fleur, tournesol&#10;&#10;Description générée automatiquement">
            <a:extLst>
              <a:ext uri="{FF2B5EF4-FFF2-40B4-BE49-F238E27FC236}">
                <a16:creationId xmlns:a16="http://schemas.microsoft.com/office/drawing/2014/main" id="{8963B645-B1C1-49C3-AE03-7704580C46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9239" y="5933341"/>
            <a:ext cx="884533" cy="6055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792B75-A047-48FD-BB22-DC0B1EB0BB56}"/>
              </a:ext>
            </a:extLst>
          </p:cNvPr>
          <p:cNvSpPr txBox="1"/>
          <p:nvPr/>
        </p:nvSpPr>
        <p:spPr>
          <a:xfrm>
            <a:off x="5353224" y="1480236"/>
            <a:ext cx="67687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C6FD4"/>
                </a:solidFill>
              </a:rPr>
              <a:t>Since 2010, the research on lignin chemical conversion has received funding from: </a:t>
            </a:r>
          </a:p>
          <a:p>
            <a:r>
              <a:rPr lang="en-US" sz="2800" dirty="0">
                <a:solidFill>
                  <a:srgbClr val="1C6FD4"/>
                </a:solidFill>
              </a:rPr>
              <a:t>Ministry of Science and Technology of China</a:t>
            </a:r>
          </a:p>
          <a:p>
            <a:r>
              <a:rPr lang="en-US" sz="2800" dirty="0">
                <a:solidFill>
                  <a:srgbClr val="1C6FD4"/>
                </a:solidFill>
              </a:rPr>
              <a:t>Natural Science Foundation of China</a:t>
            </a:r>
          </a:p>
          <a:p>
            <a:r>
              <a:rPr lang="en-US" sz="2800" dirty="0">
                <a:solidFill>
                  <a:srgbClr val="1C6FD4"/>
                </a:solidFill>
              </a:rPr>
              <a:t>Ministry of Education of China</a:t>
            </a:r>
          </a:p>
          <a:p>
            <a:r>
              <a:rPr lang="en-US" sz="2800" dirty="0">
                <a:solidFill>
                  <a:srgbClr val="1C6FD4"/>
                </a:solidFill>
              </a:rPr>
              <a:t>China Scholarship Council</a:t>
            </a:r>
          </a:p>
          <a:p>
            <a:r>
              <a:rPr lang="en-US" sz="2800" dirty="0">
                <a:solidFill>
                  <a:srgbClr val="1C6FD4"/>
                </a:solidFill>
              </a:rPr>
              <a:t>European Union's Horizon 2020 research and innovation program under grant agreement no 101006744</a:t>
            </a:r>
          </a:p>
        </p:txBody>
      </p:sp>
    </p:spTree>
    <p:extLst>
      <p:ext uri="{BB962C8B-B14F-4D97-AF65-F5344CB8AC3E}">
        <p14:creationId xmlns:p14="http://schemas.microsoft.com/office/powerpoint/2010/main" val="7298887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5822C-26F5-426F-BAE2-A79EB2385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2ED5306D-AADA-45C0-82DC-A34E95252D5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517047" y="-1760799"/>
            <a:ext cx="3877985" cy="993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40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华文行楷" pitchFamily="2" charset="-122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华文行楷" pitchFamily="2" charset="-122"/>
                <a:cs typeface="Times New Roman" pitchFamily="18" charset="0"/>
              </a:rPr>
              <a:t>Congrats for the 40</a:t>
            </a:r>
            <a:r>
              <a:rPr lang="en-US" altLang="zh-CN" sz="4000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华文行楷" pitchFamily="2" charset="-122"/>
                <a:cs typeface="Times New Roman" pitchFamily="18" charset="0"/>
              </a:rPr>
              <a:t>th</a:t>
            </a:r>
            <a:r>
              <a:rPr lang="en-US" altLang="zh-CN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华文行楷" pitchFamily="2" charset="-122"/>
                <a:cs typeface="Times New Roman" pitchFamily="18" charset="0"/>
              </a:rPr>
              <a:t> Anniversary of CACS!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40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华文行楷" pitchFamily="2" charset="-122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华文行楷" pitchFamily="2" charset="-122"/>
                <a:cs typeface="Times New Roman" pitchFamily="18" charset="0"/>
              </a:rPr>
              <a:t>Let us expect a prosperous future!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40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华文行楷" pitchFamily="2" charset="-122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华文行楷" pitchFamily="2" charset="-122"/>
                <a:cs typeface="Times New Roman" pitchFamily="18" charset="0"/>
              </a:rPr>
              <a:t> </a:t>
            </a:r>
            <a:endParaRPr lang="zh-CN" altLang="en-US" sz="40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华文行楷" pitchFamily="2" charset="-122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753D00D5-98ED-4FE5-9639-2E689F054A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22702"/>
            <a:ext cx="971600" cy="82586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489E1C7D-3FF8-4F20-86E7-D177290B3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4509120"/>
            <a:ext cx="3700021" cy="2468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042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1"/>
          <p:cNvGrpSpPr>
            <a:grpSpLocks/>
          </p:cNvGrpSpPr>
          <p:nvPr/>
        </p:nvGrpSpPr>
        <p:grpSpPr bwMode="auto">
          <a:xfrm>
            <a:off x="1828800" y="785083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3" name="Group 192"/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33" name="Rectangle 193"/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194"/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2" name="Picture 195" descr="Untitled-4 cop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16" name="Rectangle 2"/>
          <p:cNvSpPr txBox="1">
            <a:spLocks noRot="1" noChangeArrowheads="1"/>
          </p:cNvSpPr>
          <p:nvPr/>
        </p:nvSpPr>
        <p:spPr bwMode="auto">
          <a:xfrm>
            <a:off x="1714128" y="159296"/>
            <a:ext cx="8667994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Background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46946" y="980728"/>
            <a:ext cx="8063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Lignin, the only renewable aromatic resource </a:t>
            </a:r>
          </a:p>
        </p:txBody>
      </p:sp>
      <p:pic>
        <p:nvPicPr>
          <p:cNvPr id="31" name="Picture 6" descr="a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698" y="1484784"/>
            <a:ext cx="2737730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矩形 37"/>
          <p:cNvSpPr/>
          <p:nvPr/>
        </p:nvSpPr>
        <p:spPr>
          <a:xfrm>
            <a:off x="2595538" y="628652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 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454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841-845 (2008)</a:t>
            </a:r>
            <a:endParaRPr 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虚尾箭头 43"/>
          <p:cNvSpPr/>
          <p:nvPr/>
        </p:nvSpPr>
        <p:spPr>
          <a:xfrm rot="5400000">
            <a:off x="8597258" y="3478256"/>
            <a:ext cx="359184" cy="349250"/>
          </a:xfrm>
          <a:prstGeom prst="stripedRightArrow">
            <a:avLst/>
          </a:prstGeom>
          <a:solidFill>
            <a:srgbClr val="CC9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7738467" y="3976490"/>
            <a:ext cx="2309589" cy="6766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7739074" y="4000504"/>
            <a:ext cx="2524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Low-heating-value fuel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34275" y="428380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13.5-15.5 MJ/kg</a:t>
            </a: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4096822"/>
            <a:ext cx="507020" cy="508666"/>
          </a:xfrm>
          <a:prstGeom prst="rect">
            <a:avLst/>
          </a:prstGeom>
        </p:spPr>
      </p:pic>
      <p:sp>
        <p:nvSpPr>
          <p:cNvPr id="51" name="虚尾箭头 50"/>
          <p:cNvSpPr/>
          <p:nvPr/>
        </p:nvSpPr>
        <p:spPr>
          <a:xfrm rot="5400000">
            <a:off x="8631628" y="4846408"/>
            <a:ext cx="359184" cy="349250"/>
          </a:xfrm>
          <a:prstGeom prst="stripedRightArrow">
            <a:avLst/>
          </a:prstGeom>
          <a:solidFill>
            <a:srgbClr val="CC9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2" name="圆角矩形 51"/>
          <p:cNvSpPr/>
          <p:nvPr/>
        </p:nvSpPr>
        <p:spPr>
          <a:xfrm>
            <a:off x="7761710" y="5344642"/>
            <a:ext cx="2309589" cy="6766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TextBox 52"/>
          <p:cNvSpPr txBox="1"/>
          <p:nvPr/>
        </p:nvSpPr>
        <p:spPr>
          <a:xfrm>
            <a:off x="7977733" y="5349976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value-added platform chemicals</a:t>
            </a: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328" y="5426470"/>
            <a:ext cx="490792" cy="493938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857054" y="1571612"/>
            <a:ext cx="5059501" cy="4660666"/>
            <a:chOff x="333053" y="1571612"/>
            <a:chExt cx="5059501" cy="4660666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053" y="1571612"/>
              <a:ext cx="5031758" cy="4660666"/>
            </a:xfrm>
            <a:prstGeom prst="rect">
              <a:avLst/>
            </a:prstGeom>
          </p:spPr>
        </p:pic>
        <p:cxnSp>
          <p:nvCxnSpPr>
            <p:cNvPr id="58" name="直接连接符 57"/>
            <p:cNvCxnSpPr/>
            <p:nvPr/>
          </p:nvCxnSpPr>
          <p:spPr>
            <a:xfrm>
              <a:off x="1533150" y="4667088"/>
              <a:ext cx="1131709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矩形 4"/>
            <p:cNvSpPr/>
            <p:nvPr/>
          </p:nvSpPr>
          <p:spPr>
            <a:xfrm>
              <a:off x="4526220" y="3950447"/>
              <a:ext cx="504056" cy="3426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384442" y="3890076"/>
              <a:ext cx="1008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Lignin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4460190" y="4253078"/>
              <a:ext cx="54385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矩形 28"/>
            <p:cNvSpPr/>
            <p:nvPr/>
          </p:nvSpPr>
          <p:spPr>
            <a:xfrm>
              <a:off x="1920226" y="4465402"/>
              <a:ext cx="808594" cy="187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61142" y="4326784"/>
              <a:ext cx="18437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Hemicellulose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2061929" y="4232917"/>
              <a:ext cx="808594" cy="187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2324523" y="5661248"/>
              <a:ext cx="808594" cy="395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2794323" y="4293096"/>
              <a:ext cx="152400" cy="1675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123728" y="5733256"/>
              <a:ext cx="18437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Cellulose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1" name="直接连接符 40"/>
            <p:cNvCxnSpPr/>
            <p:nvPr/>
          </p:nvCxnSpPr>
          <p:spPr>
            <a:xfrm>
              <a:off x="2219947" y="6083771"/>
              <a:ext cx="74882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F0ED7A-C960-4C76-892E-AACE1CBFF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766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1"/>
          <p:cNvGrpSpPr>
            <a:grpSpLocks/>
          </p:cNvGrpSpPr>
          <p:nvPr/>
        </p:nvGrpSpPr>
        <p:grpSpPr bwMode="auto">
          <a:xfrm>
            <a:off x="1828800" y="785083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3" name="Group 192"/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33" name="Rectangle 193"/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4" name="Line 194"/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</p:grpSp>
        <p:pic>
          <p:nvPicPr>
            <p:cNvPr id="32" name="Picture 195" descr="Untitled-4 copy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16" name="Rectangle 2"/>
          <p:cNvSpPr txBox="1">
            <a:spLocks noRot="1" noChangeArrowheads="1"/>
          </p:cNvSpPr>
          <p:nvPr/>
        </p:nvSpPr>
        <p:spPr bwMode="auto">
          <a:xfrm>
            <a:off x="1714128" y="159296"/>
            <a:ext cx="596604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rPr>
              <a:t>Background</a:t>
            </a:r>
          </a:p>
        </p:txBody>
      </p:sp>
      <p:sp>
        <p:nvSpPr>
          <p:cNvPr id="45" name="矩形 44"/>
          <p:cNvSpPr/>
          <p:nvPr/>
        </p:nvSpPr>
        <p:spPr>
          <a:xfrm>
            <a:off x="2063553" y="5375176"/>
            <a:ext cx="7997825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altLang="zh-CN" b="1" kern="0" dirty="0">
                <a:latin typeface="Times New Roman" pitchFamily="18" charset="0"/>
              </a:rPr>
              <a:t>Lignin</a:t>
            </a:r>
            <a:r>
              <a:rPr lang="en-US" altLang="zh-CN" b="1" kern="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zh-CN" b="1" kern="0" dirty="0">
                <a:solidFill>
                  <a:srgbClr val="F4882C"/>
                </a:solidFill>
                <a:latin typeface="Times New Roman" pitchFamily="18" charset="0"/>
              </a:rPr>
              <a:t>shows lower O/C, higher energy content </a:t>
            </a:r>
            <a:r>
              <a:rPr lang="en-US" altLang="zh-CN" b="1" kern="0" dirty="0">
                <a:latin typeface="Times New Roman" pitchFamily="18" charset="0"/>
              </a:rPr>
              <a:t>among lignocellulosic biomass, indicating it is more promising as a </a:t>
            </a:r>
            <a:r>
              <a:rPr lang="en-US" altLang="zh-CN" b="1" kern="0" dirty="0">
                <a:solidFill>
                  <a:srgbClr val="F4882C"/>
                </a:solidFill>
                <a:latin typeface="Times New Roman" pitchFamily="18" charset="0"/>
              </a:rPr>
              <a:t>petroleum alternative</a:t>
            </a:r>
            <a:r>
              <a:rPr lang="en-US" altLang="zh-CN" b="1" kern="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</a:rPr>
              <a:t>.</a:t>
            </a:r>
            <a:endParaRPr lang="zh-CN" altLang="en-US" b="1" kern="0" dirty="0">
              <a:solidFill>
                <a:srgbClr val="A5A5A5">
                  <a:lumMod val="50000"/>
                </a:srgbClr>
              </a:solidFill>
              <a:latin typeface="Times New Roman" pitchFamily="18" charset="0"/>
            </a:endParaRPr>
          </a:p>
        </p:txBody>
      </p:sp>
      <p:pic>
        <p:nvPicPr>
          <p:cNvPr id="46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664" y="1268761"/>
            <a:ext cx="5688632" cy="3079041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49" name="文本框 14"/>
          <p:cNvSpPr txBox="1"/>
          <p:nvPr/>
        </p:nvSpPr>
        <p:spPr>
          <a:xfrm>
            <a:off x="2927649" y="4509120"/>
            <a:ext cx="6249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600" dirty="0">
                <a:solidFill>
                  <a:sysClr val="windowText" lastClr="000000"/>
                </a:solidFill>
              </a:rPr>
              <a:t>Schematic representation of a soft wood lignin structure</a:t>
            </a:r>
            <a:endParaRPr lang="zh-CN" alt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50" name="矩形 12"/>
          <p:cNvSpPr>
            <a:spLocks noChangeArrowheads="1"/>
          </p:cNvSpPr>
          <p:nvPr/>
        </p:nvSpPr>
        <p:spPr bwMode="auto">
          <a:xfrm>
            <a:off x="7320136" y="6411908"/>
            <a:ext cx="403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i="1" kern="0" dirty="0">
                <a:solidFill>
                  <a:prstClr val="black"/>
                </a:solidFill>
              </a:rPr>
              <a:t>Chem. Rev., </a:t>
            </a:r>
            <a:r>
              <a:rPr lang="en-US" altLang="zh-CN" sz="1400" b="1" kern="0" dirty="0">
                <a:solidFill>
                  <a:prstClr val="black"/>
                </a:solidFill>
              </a:rPr>
              <a:t>2010</a:t>
            </a:r>
            <a:r>
              <a:rPr lang="en-US" altLang="zh-CN" sz="1400" kern="0" dirty="0">
                <a:solidFill>
                  <a:prstClr val="black"/>
                </a:solidFill>
              </a:rPr>
              <a:t>, 110, 3552-3599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EEE7D2D-5722-44DE-B782-3841EF14F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090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1"/>
          <p:cNvGrpSpPr>
            <a:grpSpLocks/>
          </p:cNvGrpSpPr>
          <p:nvPr/>
        </p:nvGrpSpPr>
        <p:grpSpPr bwMode="auto">
          <a:xfrm>
            <a:off x="1828800" y="785083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3" name="Group 192"/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33" name="Rectangle 193"/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194"/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2" name="Picture 195" descr="Untitled-4 cop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16" name="Rectangle 2"/>
          <p:cNvSpPr txBox="1">
            <a:spLocks noRot="1" noChangeArrowheads="1"/>
          </p:cNvSpPr>
          <p:nvPr/>
        </p:nvSpPr>
        <p:spPr bwMode="auto">
          <a:xfrm>
            <a:off x="1714128" y="159296"/>
            <a:ext cx="596604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Background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2852986" y="1566995"/>
            <a:ext cx="5771754" cy="3125093"/>
            <a:chOff x="1403648" y="2320131"/>
            <a:chExt cx="5771754" cy="3125093"/>
          </a:xfrm>
        </p:grpSpPr>
        <p:sp>
          <p:nvSpPr>
            <p:cNvPr id="14" name="AutoShape 4"/>
            <p:cNvSpPr>
              <a:spLocks noChangeArrowheads="1"/>
            </p:cNvSpPr>
            <p:nvPr/>
          </p:nvSpPr>
          <p:spPr bwMode="auto">
            <a:xfrm>
              <a:off x="1403648" y="2567781"/>
              <a:ext cx="2295525" cy="2877443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rgbClr val="518D4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endParaRPr lang="zh-CN" altLang="en-US" sz="1800" b="0" ker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" name="AutoShape 5"/>
            <p:cNvSpPr>
              <a:spLocks noChangeArrowheads="1"/>
            </p:cNvSpPr>
            <p:nvPr/>
          </p:nvSpPr>
          <p:spPr bwMode="gray">
            <a:xfrm>
              <a:off x="1637010" y="2320131"/>
              <a:ext cx="1863725" cy="44926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54121"/>
                </a:gs>
                <a:gs pos="50000">
                  <a:srgbClr val="518D47"/>
                </a:gs>
                <a:gs pos="100000">
                  <a:srgbClr val="25412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endParaRPr lang="zh-CN" altLang="en-US" sz="1800" b="0" ker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 flipH="1">
              <a:off x="3313410" y="2505868"/>
              <a:ext cx="73025" cy="144463"/>
            </a:xfrm>
            <a:prstGeom prst="octagon">
              <a:avLst>
                <a:gd name="adj" fmla="val 29287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endParaRPr lang="zh-CN" altLang="en-US" sz="1800" b="0" ker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 flipH="1">
              <a:off x="1722735" y="2496343"/>
              <a:ext cx="71438" cy="144463"/>
            </a:xfrm>
            <a:prstGeom prst="octagon">
              <a:avLst>
                <a:gd name="adj" fmla="val 29287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endParaRPr lang="zh-CN" altLang="en-US" sz="1800" b="0" ker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" name="Text Box 13"/>
            <p:cNvSpPr txBox="1">
              <a:spLocks noChangeArrowheads="1"/>
            </p:cNvSpPr>
            <p:nvPr/>
          </p:nvSpPr>
          <p:spPr bwMode="gray">
            <a:xfrm>
              <a:off x="1922760" y="2359818"/>
              <a:ext cx="1262063" cy="3698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kern="0" dirty="0">
                  <a:solidFill>
                    <a:srgbClr val="FFFFFF"/>
                  </a:solidFill>
                  <a:latin typeface="Arial" charset="0"/>
                </a:rPr>
                <a:t>Chemicals</a:t>
              </a:r>
            </a:p>
          </p:txBody>
        </p:sp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>
              <a:off x="1484610" y="2801143"/>
              <a:ext cx="21336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zh-CN" sz="1800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 </a:t>
              </a:r>
              <a:endParaRPr lang="en-US" altLang="zh-CN" sz="1800" b="0" ker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aphicFrame>
          <p:nvGraphicFramePr>
            <p:cNvPr id="22" name="对象 7"/>
            <p:cNvGraphicFramePr>
              <a:graphicFrameLocks noChangeAspect="1"/>
            </p:cNvGraphicFramePr>
            <p:nvPr/>
          </p:nvGraphicFramePr>
          <p:xfrm>
            <a:off x="1635423" y="3396083"/>
            <a:ext cx="1698625" cy="1298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4" imgW="2316099" imgH="1772031" progId="ChemDraw.Document.6.0">
                    <p:embed/>
                  </p:oleObj>
                </mc:Choice>
                <mc:Fallback>
                  <p:oleObj name="CS ChemDraw Drawing" r:id="rId4" imgW="2316099" imgH="1772031" progId="ChemDraw.Document.6.0">
                    <p:embed/>
                    <p:pic>
                      <p:nvPicPr>
                        <p:cNvPr id="22" name="对象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35423" y="3396083"/>
                          <a:ext cx="1698625" cy="12985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文本框 8"/>
            <p:cNvSpPr txBox="1">
              <a:spLocks noChangeArrowheads="1"/>
            </p:cNvSpPr>
            <p:nvPr/>
          </p:nvSpPr>
          <p:spPr bwMode="auto">
            <a:xfrm>
              <a:off x="1456035" y="2878930"/>
              <a:ext cx="22510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zh-CN" sz="2000" b="0" kern="0" dirty="0">
                  <a:solidFill>
                    <a:srgbClr val="4D8643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Platform chemicals</a:t>
              </a:r>
              <a:endParaRPr lang="zh-CN" altLang="en-US" sz="2000" b="0" kern="0" dirty="0">
                <a:solidFill>
                  <a:srgbClr val="4D8643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030" y="4725216"/>
              <a:ext cx="643873" cy="648000"/>
            </a:xfrm>
            <a:prstGeom prst="rect">
              <a:avLst/>
            </a:prstGeom>
          </p:spPr>
        </p:pic>
        <p:sp>
          <p:nvSpPr>
            <p:cNvPr id="25" name="AutoShape 8"/>
            <p:cNvSpPr>
              <a:spLocks noChangeArrowheads="1"/>
            </p:cNvSpPr>
            <p:nvPr/>
          </p:nvSpPr>
          <p:spPr bwMode="auto">
            <a:xfrm>
              <a:off x="4876702" y="2554094"/>
              <a:ext cx="2295525" cy="2891130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rgbClr val="844B9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endParaRPr lang="zh-CN" altLang="en-US" sz="1800" b="0" ker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6" name="AutoShape 9"/>
            <p:cNvSpPr>
              <a:spLocks noChangeArrowheads="1"/>
            </p:cNvSpPr>
            <p:nvPr/>
          </p:nvSpPr>
          <p:spPr bwMode="gray">
            <a:xfrm>
              <a:off x="5092602" y="2359818"/>
              <a:ext cx="1863725" cy="37295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D2343"/>
                </a:gs>
                <a:gs pos="50000">
                  <a:srgbClr val="844B91"/>
                </a:gs>
                <a:gs pos="100000">
                  <a:srgbClr val="3D2343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endParaRPr lang="zh-CN" altLang="en-US" sz="1800" b="0" ker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" name="AutoShape 10"/>
            <p:cNvSpPr>
              <a:spLocks noChangeArrowheads="1"/>
            </p:cNvSpPr>
            <p:nvPr/>
          </p:nvSpPr>
          <p:spPr bwMode="auto">
            <a:xfrm flipH="1">
              <a:off x="6778527" y="2490280"/>
              <a:ext cx="71438" cy="127626"/>
            </a:xfrm>
            <a:prstGeom prst="octagon">
              <a:avLst>
                <a:gd name="adj" fmla="val 29287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endParaRPr lang="zh-CN" altLang="en-US" sz="1800" b="0" ker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" name="AutoShape 11"/>
            <p:cNvSpPr>
              <a:spLocks noChangeArrowheads="1"/>
            </p:cNvSpPr>
            <p:nvPr/>
          </p:nvSpPr>
          <p:spPr bwMode="auto">
            <a:xfrm flipH="1">
              <a:off x="5195790" y="2490280"/>
              <a:ext cx="71438" cy="127626"/>
            </a:xfrm>
            <a:prstGeom prst="octagon">
              <a:avLst>
                <a:gd name="adj" fmla="val 29287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endParaRPr lang="zh-CN" altLang="en-US" sz="1800" b="0" ker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9" name="Text Box 14"/>
            <p:cNvSpPr txBox="1">
              <a:spLocks noChangeArrowheads="1"/>
            </p:cNvSpPr>
            <p:nvPr/>
          </p:nvSpPr>
          <p:spPr bwMode="gray">
            <a:xfrm>
              <a:off x="5465643" y="2402360"/>
              <a:ext cx="1120820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kern="0" dirty="0">
                  <a:solidFill>
                    <a:srgbClr val="FFFFFF"/>
                  </a:solidFill>
                  <a:latin typeface="Arial" charset="0"/>
                </a:rPr>
                <a:t>Materials</a:t>
              </a:r>
            </a:p>
          </p:txBody>
        </p:sp>
        <p:sp>
          <p:nvSpPr>
            <p:cNvPr id="30" name="Text Box 23"/>
            <p:cNvSpPr txBox="1">
              <a:spLocks noChangeArrowheads="1"/>
            </p:cNvSpPr>
            <p:nvPr/>
          </p:nvSpPr>
          <p:spPr bwMode="auto">
            <a:xfrm>
              <a:off x="5041802" y="2905775"/>
              <a:ext cx="2133600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 typeface="Wingdings" panose="05000000000000000000" pitchFamily="2" charset="2"/>
                <a:buChar char="Ø"/>
                <a:defRPr/>
              </a:pPr>
              <a:r>
                <a:rPr lang="en-US" altLang="zh-CN" sz="2000" b="0" kern="0" dirty="0">
                  <a:solidFill>
                    <a:srgbClr val="7C4688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Polyurethane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 typeface="Wingdings" panose="05000000000000000000" pitchFamily="2" charset="2"/>
                <a:buChar char="Ø"/>
                <a:defRPr/>
              </a:pPr>
              <a:endParaRPr lang="en-US" altLang="zh-CN" sz="2000" b="0" kern="0" dirty="0">
                <a:solidFill>
                  <a:srgbClr val="7C468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 typeface="Wingdings" panose="05000000000000000000" pitchFamily="2" charset="2"/>
                <a:buChar char="Ø"/>
                <a:defRPr/>
              </a:pPr>
              <a:r>
                <a:rPr lang="en-US" altLang="zh-CN" sz="2000" b="0" kern="0" dirty="0">
                  <a:solidFill>
                    <a:srgbClr val="7C4688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Phenolic resin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 typeface="Wingdings" panose="05000000000000000000" pitchFamily="2" charset="2"/>
                <a:buChar char="Ø"/>
                <a:defRPr/>
              </a:pPr>
              <a:endParaRPr lang="en-US" altLang="zh-CN" sz="2000" b="0" kern="0" dirty="0">
                <a:solidFill>
                  <a:srgbClr val="7C468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 typeface="Wingdings" panose="05000000000000000000" pitchFamily="2" charset="2"/>
                <a:buChar char="Ø"/>
                <a:defRPr/>
              </a:pPr>
              <a:r>
                <a:rPr lang="en-US" altLang="zh-CN" sz="2000" b="0" kern="0" dirty="0">
                  <a:solidFill>
                    <a:srgbClr val="7C4688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Carbon fiber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 typeface="Wingdings" panose="05000000000000000000" pitchFamily="2" charset="2"/>
                <a:buChar char="Ø"/>
                <a:defRPr/>
              </a:pPr>
              <a:endParaRPr lang="en-US" altLang="zh-CN" sz="2000" b="0" kern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1" name="文本框 43"/>
            <p:cNvSpPr txBox="1"/>
            <p:nvPr/>
          </p:nvSpPr>
          <p:spPr>
            <a:xfrm>
              <a:off x="3707904" y="2961021"/>
              <a:ext cx="1168798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600" kern="0" dirty="0">
                  <a:solidFill>
                    <a:srgbClr val="ED7F34"/>
                  </a:solidFill>
                  <a:latin typeface="Times New Roman" panose="02020603050405020304" pitchFamily="18" charset="0"/>
                </a:rPr>
                <a:t>High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2600" kern="0" dirty="0">
                <a:solidFill>
                  <a:srgbClr val="ED7F34"/>
                </a:solidFill>
                <a:latin typeface="Times New Roman" panose="02020603050405020304" pitchFamily="18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600" kern="0" dirty="0">
                  <a:solidFill>
                    <a:srgbClr val="ED7F34"/>
                  </a:solidFill>
                  <a:latin typeface="Times New Roman" panose="02020603050405020304" pitchFamily="18" charset="0"/>
                </a:rPr>
                <a:t>Value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600" kern="0" dirty="0">
                  <a:solidFill>
                    <a:srgbClr val="ED7F34"/>
                  </a:solidFill>
                  <a:latin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2528" y="4725216"/>
              <a:ext cx="643873" cy="648000"/>
            </a:xfrm>
            <a:prstGeom prst="rect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2604294" y="5180420"/>
            <a:ext cx="6331694" cy="984885"/>
            <a:chOff x="1048618" y="1034677"/>
            <a:chExt cx="6331694" cy="984885"/>
          </a:xfrm>
        </p:grpSpPr>
        <p:sp>
          <p:nvSpPr>
            <p:cNvPr id="37" name="文本框 4"/>
            <p:cNvSpPr txBox="1"/>
            <p:nvPr/>
          </p:nvSpPr>
          <p:spPr>
            <a:xfrm>
              <a:off x="1922760" y="1034677"/>
              <a:ext cx="4585251" cy="873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Wingdings" panose="05000000000000000000" pitchFamily="2" charset="2"/>
                <a:buChar char="u"/>
                <a:defRPr/>
              </a:pPr>
              <a:r>
                <a:rPr lang="en-US" altLang="zh-CN" kern="0" dirty="0">
                  <a:latin typeface="Times New Roman" panose="02020603050405020304" pitchFamily="18" charset="0"/>
                </a:rPr>
                <a:t>Low heating-value  (</a:t>
              </a:r>
              <a:r>
                <a:rPr lang="en-US" altLang="zh-CN" i="1" kern="0" dirty="0">
                  <a:latin typeface="Times New Roman" panose="02020603050405020304" pitchFamily="18" charset="0"/>
                </a:rPr>
                <a:t>ca.</a:t>
              </a:r>
              <a:r>
                <a:rPr lang="en-US" altLang="zh-CN" kern="0" dirty="0">
                  <a:latin typeface="Times New Roman" panose="02020603050405020304" pitchFamily="18" charset="0"/>
                </a:rPr>
                <a:t> 13.5-15.5 MJ/kg)</a:t>
              </a:r>
            </a:p>
            <a:p>
              <a:pPr marL="285750" indent="-28575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Wingdings" panose="05000000000000000000" pitchFamily="2" charset="2"/>
                <a:buChar char="u"/>
                <a:defRPr/>
              </a:pPr>
              <a:r>
                <a:rPr lang="en-US" altLang="zh-CN" kern="0" dirty="0">
                  <a:latin typeface="Times New Roman" panose="02020603050405020304" pitchFamily="18" charset="0"/>
                </a:rPr>
                <a:t>High ash content     </a:t>
              </a:r>
              <a:r>
                <a:rPr lang="en-US" altLang="zh-CN" i="1" kern="0" dirty="0">
                  <a:latin typeface="Times New Roman" panose="02020603050405020304" pitchFamily="18" charset="0"/>
                </a:rPr>
                <a:t>Si, Ca, Mg, et al.</a:t>
              </a:r>
              <a:endParaRPr lang="zh-CN" altLang="en-US" i="1" kern="0" dirty="0">
                <a:latin typeface="Times New Roman" panose="02020603050405020304" pitchFamily="18" charset="0"/>
              </a:endParaRPr>
            </a:p>
          </p:txBody>
        </p: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4855" y="1197676"/>
              <a:ext cx="645903" cy="648000"/>
            </a:xfrm>
            <a:prstGeom prst="rect">
              <a:avLst/>
            </a:prstGeom>
          </p:spPr>
        </p:pic>
        <p:sp>
          <p:nvSpPr>
            <p:cNvPr id="39" name="文本框 5"/>
            <p:cNvSpPr txBox="1"/>
            <p:nvPr/>
          </p:nvSpPr>
          <p:spPr>
            <a:xfrm>
              <a:off x="2843808" y="1496342"/>
              <a:ext cx="304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800" kern="0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·</a:t>
              </a:r>
              <a:endParaRPr lang="zh-CN" altLang="en-US" sz="2800" kern="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" name="文本框 6"/>
            <p:cNvSpPr txBox="1"/>
            <p:nvPr/>
          </p:nvSpPr>
          <p:spPr>
            <a:xfrm>
              <a:off x="1133872" y="1306232"/>
              <a:ext cx="10031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200" kern="0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Fuels</a:t>
              </a:r>
              <a:endParaRPr lang="zh-CN" altLang="en-US" sz="2200" kern="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1" name="圆角矩形 40"/>
            <p:cNvSpPr/>
            <p:nvPr/>
          </p:nvSpPr>
          <p:spPr>
            <a:xfrm>
              <a:off x="1048618" y="1034677"/>
              <a:ext cx="6331694" cy="984885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800" kern="0">
                <a:solidFill>
                  <a:prstClr val="white"/>
                </a:solidFill>
                <a:latin typeface="Calibri"/>
                <a:ea typeface="宋体"/>
              </a:endParaRPr>
            </a:p>
          </p:txBody>
        </p:sp>
      </p:grpSp>
      <p:cxnSp>
        <p:nvCxnSpPr>
          <p:cNvPr id="42" name="直接箭头连接符 41"/>
          <p:cNvCxnSpPr/>
          <p:nvPr/>
        </p:nvCxnSpPr>
        <p:spPr>
          <a:xfrm flipV="1">
            <a:off x="9549730" y="2207885"/>
            <a:ext cx="0" cy="3523779"/>
          </a:xfrm>
          <a:prstGeom prst="straightConnector1">
            <a:avLst/>
          </a:prstGeom>
          <a:noFill/>
          <a:ln w="635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3" name="文本框 11"/>
          <p:cNvSpPr txBox="1"/>
          <p:nvPr/>
        </p:nvSpPr>
        <p:spPr>
          <a:xfrm rot="10800000">
            <a:off x="9656912" y="2525843"/>
            <a:ext cx="615553" cy="24802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ED7F34"/>
                </a:solidFill>
                <a:latin typeface="Times New Roman" panose="02020603050405020304" pitchFamily="18" charset="0"/>
              </a:rPr>
              <a:t>Value added</a:t>
            </a:r>
            <a:endParaRPr lang="zh-CN" altLang="en-US" sz="2800" dirty="0">
              <a:solidFill>
                <a:srgbClr val="ED7F34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746946" y="980728"/>
            <a:ext cx="8063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Potential applications of lignin</a:t>
            </a:r>
          </a:p>
        </p:txBody>
      </p:sp>
      <p:sp>
        <p:nvSpPr>
          <p:cNvPr id="54" name="矩形 12"/>
          <p:cNvSpPr>
            <a:spLocks noChangeArrowheads="1"/>
          </p:cNvSpPr>
          <p:nvPr/>
        </p:nvSpPr>
        <p:spPr bwMode="auto">
          <a:xfrm>
            <a:off x="7320136" y="6411908"/>
            <a:ext cx="403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i="1" kern="0" dirty="0">
                <a:solidFill>
                  <a:prstClr val="black"/>
                </a:solidFill>
              </a:rPr>
              <a:t>Chem. Rev., </a:t>
            </a:r>
            <a:r>
              <a:rPr lang="en-US" altLang="zh-CN" sz="1400" b="1" kern="0" dirty="0">
                <a:solidFill>
                  <a:prstClr val="black"/>
                </a:solidFill>
              </a:rPr>
              <a:t>2015</a:t>
            </a:r>
            <a:r>
              <a:rPr lang="en-US" altLang="zh-CN" sz="1400" kern="0" dirty="0">
                <a:solidFill>
                  <a:prstClr val="black"/>
                </a:solidFill>
              </a:rPr>
              <a:t>, 115, 11559-11624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0AFA321-55F8-4653-8E3E-44F8DFEB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875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1"/>
          <p:cNvGrpSpPr>
            <a:grpSpLocks/>
          </p:cNvGrpSpPr>
          <p:nvPr/>
        </p:nvGrpSpPr>
        <p:grpSpPr bwMode="auto">
          <a:xfrm>
            <a:off x="1828800" y="785083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3" name="Group 192"/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33" name="Rectangle 193"/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194"/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2" name="Picture 195" descr="Untitled-4 cop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16" name="Rectangle 2"/>
          <p:cNvSpPr txBox="1">
            <a:spLocks noRot="1" noChangeArrowheads="1"/>
          </p:cNvSpPr>
          <p:nvPr/>
        </p:nvSpPr>
        <p:spPr bwMode="auto">
          <a:xfrm>
            <a:off x="1714128" y="159296"/>
            <a:ext cx="596604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charset="0"/>
                <a:ea typeface="宋体" charset="0"/>
                <a:cs typeface="宋体" charset="0"/>
              </a:rPr>
              <a:t>Background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746946" y="980728"/>
            <a:ext cx="8063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Available lignin resources</a:t>
            </a:r>
          </a:p>
        </p:txBody>
      </p:sp>
      <p:graphicFrame>
        <p:nvGraphicFramePr>
          <p:cNvPr id="44" name="图示 43"/>
          <p:cNvGraphicFramePr/>
          <p:nvPr/>
        </p:nvGraphicFramePr>
        <p:xfrm>
          <a:off x="2207568" y="1548420"/>
          <a:ext cx="799288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5" name="TextBox 9"/>
          <p:cNvSpPr txBox="1">
            <a:spLocks noChangeArrowheads="1"/>
          </p:cNvSpPr>
          <p:nvPr/>
        </p:nvSpPr>
        <p:spPr bwMode="auto">
          <a:xfrm>
            <a:off x="1919536" y="5468939"/>
            <a:ext cx="8640960" cy="8256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ED7F34"/>
              </a:buClr>
              <a:buSzPct val="80000"/>
              <a:buFont typeface="Wingdings" panose="05000000000000000000" pitchFamily="2" charset="2"/>
              <a:buChar char="u"/>
              <a:defRPr/>
            </a:pPr>
            <a:r>
              <a:rPr lang="en-US" altLang="zh-CN" sz="2000" b="0" dirty="0">
                <a:latin typeface="Times New Roman" panose="02020603050405020304" pitchFamily="18" charset="0"/>
                <a:ea typeface="宋体" panose="02010600030101010101" pitchFamily="2" charset="-122"/>
              </a:rPr>
              <a:t>Only </a:t>
            </a:r>
            <a:r>
              <a:rPr lang="en-US" altLang="zh-CN" sz="2000" b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Kraft lignin </a:t>
            </a:r>
            <a:r>
              <a:rPr lang="en-US" altLang="zh-CN" sz="2000" b="0" dirty="0">
                <a:latin typeface="Times New Roman" panose="02020603050405020304" pitchFamily="18" charset="0"/>
                <a:ea typeface="宋体" panose="02010600030101010101" pitchFamily="2" charset="-122"/>
              </a:rPr>
              <a:t>is produced in an industrial scale. </a:t>
            </a: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ED7F34"/>
              </a:buClr>
              <a:buSzPct val="80000"/>
              <a:buFont typeface="Wingdings" panose="05000000000000000000" pitchFamily="2" charset="2"/>
              <a:buChar char="u"/>
              <a:defRPr/>
            </a:pPr>
            <a:r>
              <a:rPr lang="en-US" altLang="zh-CN" sz="2000" b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Enzymatic Hydrolysis Lignin </a:t>
            </a:r>
            <a:r>
              <a:rPr lang="en-US" altLang="zh-CN" sz="2000" b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probably become future major lignin raw stock</a:t>
            </a:r>
            <a:endParaRPr lang="zh-CN" altLang="en-US" sz="2000" b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985BB3-1B3B-41AA-98E8-C136414DC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135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1"/>
          <p:cNvGrpSpPr>
            <a:grpSpLocks/>
          </p:cNvGrpSpPr>
          <p:nvPr/>
        </p:nvGrpSpPr>
        <p:grpSpPr bwMode="auto">
          <a:xfrm>
            <a:off x="1828800" y="785083"/>
            <a:ext cx="8553322" cy="143588"/>
            <a:chOff x="192" y="491"/>
            <a:chExt cx="5489" cy="85"/>
          </a:xfrm>
          <a:solidFill>
            <a:srgbClr val="00B0F0"/>
          </a:solidFill>
        </p:grpSpPr>
        <p:grpSp>
          <p:nvGrpSpPr>
            <p:cNvPr id="3" name="Group 192"/>
            <p:cNvGrpSpPr>
              <a:grpSpLocks/>
            </p:cNvGrpSpPr>
            <p:nvPr/>
          </p:nvGrpSpPr>
          <p:grpSpPr bwMode="auto">
            <a:xfrm>
              <a:off x="192" y="491"/>
              <a:ext cx="5489" cy="85"/>
              <a:chOff x="192" y="491"/>
              <a:chExt cx="5489" cy="85"/>
            </a:xfrm>
            <a:grpFill/>
          </p:grpSpPr>
          <p:sp>
            <p:nvSpPr>
              <p:cNvPr id="33" name="Rectangle 193"/>
              <p:cNvSpPr>
                <a:spLocks noChangeArrowheads="1"/>
              </p:cNvSpPr>
              <p:nvPr/>
            </p:nvSpPr>
            <p:spPr bwMode="gray">
              <a:xfrm>
                <a:off x="192" y="491"/>
                <a:ext cx="1226" cy="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194"/>
              <p:cNvSpPr>
                <a:spLocks noChangeShapeType="1"/>
              </p:cNvSpPr>
              <p:nvPr/>
            </p:nvSpPr>
            <p:spPr bwMode="gray">
              <a:xfrm>
                <a:off x="192" y="576"/>
                <a:ext cx="5489" cy="0"/>
              </a:xfrm>
              <a:prstGeom prst="line">
                <a:avLst/>
              </a:prstGeom>
              <a:grp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2" name="Picture 195" descr="Untitled-4 cop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grpFill/>
          </p:spPr>
        </p:pic>
      </p:grpSp>
      <p:sp>
        <p:nvSpPr>
          <p:cNvPr id="77" name="AutoShape 8"/>
          <p:cNvSpPr>
            <a:spLocks noChangeArrowheads="1"/>
          </p:cNvSpPr>
          <p:nvPr/>
        </p:nvSpPr>
        <p:spPr bwMode="gray">
          <a:xfrm>
            <a:off x="6864942" y="1010477"/>
            <a:ext cx="278909" cy="239281"/>
          </a:xfrm>
          <a:prstGeom prst="rightArrow">
            <a:avLst>
              <a:gd name="adj1" fmla="val 50000"/>
              <a:gd name="adj2" fmla="val 58331"/>
            </a:avLst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400" kern="0">
              <a:solidFill>
                <a:prstClr val="black"/>
              </a:solidFill>
              <a:ea typeface="黑体" pitchFamily="49" charset="-122"/>
            </a:endParaRPr>
          </a:p>
        </p:txBody>
      </p:sp>
      <p:sp>
        <p:nvSpPr>
          <p:cNvPr id="12" name="TextBox 45">
            <a:extLst>
              <a:ext uri="{FF2B5EF4-FFF2-40B4-BE49-F238E27FC236}">
                <a16:creationId xmlns:a16="http://schemas.microsoft.com/office/drawing/2014/main" id="{13948101-E787-441B-BB9A-B40309696FAD}"/>
              </a:ext>
            </a:extLst>
          </p:cNvPr>
          <p:cNvSpPr txBox="1"/>
          <p:nvPr/>
        </p:nvSpPr>
        <p:spPr>
          <a:xfrm>
            <a:off x="1559496" y="2996952"/>
            <a:ext cx="9721080" cy="2601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Part</a:t>
            </a:r>
            <a:r>
              <a:rPr lang="en-US" altLang="zh-CN" sz="2800" b="1" dirty="0">
                <a:solidFill>
                  <a:srgbClr val="F7964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 1.1: Ethanolysis of Kraft lignin over MoC</a:t>
            </a:r>
            <a:r>
              <a:rPr lang="en-US" altLang="zh-CN" sz="2800" b="1" baseline="-25000" dirty="0">
                <a:solidFill>
                  <a:srgbClr val="F7964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1-x</a:t>
            </a:r>
            <a:r>
              <a:rPr lang="en-US" altLang="zh-CN" sz="2800" b="1" dirty="0">
                <a:solidFill>
                  <a:srgbClr val="F7964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/AC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7964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50000"/>
              </a:lnSpc>
            </a:pPr>
            <a:endParaRPr lang="en-US" altLang="zh-CN" sz="2800" b="1" dirty="0">
              <a:solidFill>
                <a:srgbClr val="F79646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800" b="1" dirty="0">
              <a:solidFill>
                <a:srgbClr val="F79646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23FDE12-9516-443D-8260-E1CC01714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7ABE-B789-43C9-9C23-5ED0504898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824839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21927</TotalTime>
  <Words>2563</Words>
  <Application>Microsoft Office PowerPoint</Application>
  <PresentationFormat>Widescreen</PresentationFormat>
  <Paragraphs>522</Paragraphs>
  <Slides>42</Slides>
  <Notes>38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ein</vt:lpstr>
      <vt:lpstr>微软雅黑</vt:lpstr>
      <vt:lpstr>宋体</vt:lpstr>
      <vt:lpstr>Arial</vt:lpstr>
      <vt:lpstr>Calibri</vt:lpstr>
      <vt:lpstr>Georgia</vt:lpstr>
      <vt:lpstr>Times New Roman</vt:lpstr>
      <vt:lpstr>Verdana</vt:lpstr>
      <vt:lpstr>Wingdings</vt:lpstr>
      <vt:lpstr>3_Office 主题</vt:lpstr>
      <vt:lpstr>CS ChemDraw Drawing</vt:lpstr>
      <vt:lpstr>PowerPoint Presentation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Kraft  lignin ethanolysis over Mo-based catalysts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Yongdan Li</dc:creator>
  <cp:lastModifiedBy>Yang Mingze</cp:lastModifiedBy>
  <cp:revision>965</cp:revision>
  <cp:lastPrinted>2015-05-20T05:17:15Z</cp:lastPrinted>
  <dcterms:created xsi:type="dcterms:W3CDTF">2013-05-22T07:39:46Z</dcterms:created>
  <dcterms:modified xsi:type="dcterms:W3CDTF">2021-09-07T10:43:36Z</dcterms:modified>
</cp:coreProperties>
</file>