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4"/>
    <p:sldMasterId id="2147483746" r:id="rId5"/>
  </p:sldMasterIdLst>
  <p:notesMasterIdLst>
    <p:notesMasterId r:id="rId12"/>
  </p:notesMasterIdLst>
  <p:handoutMasterIdLst>
    <p:handoutMasterId r:id="rId13"/>
  </p:handoutMasterIdLst>
  <p:sldIdLst>
    <p:sldId id="721" r:id="rId6"/>
    <p:sldId id="727" r:id="rId7"/>
    <p:sldId id="730" r:id="rId8"/>
    <p:sldId id="729" r:id="rId9"/>
    <p:sldId id="728" r:id="rId10"/>
    <p:sldId id="731" r:id="rId11"/>
  </p:sldIdLst>
  <p:sldSz cx="9144000" cy="6858000" type="screen4x3"/>
  <p:notesSz cx="6794500" cy="99314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dmant1" initials="h" lastIdx="87" clrIdx="0"/>
  <p:cmAuthor id="1" name="Eveliina Olsson" initials="o" lastIdx="34" clrIdx="1"/>
  <p:cmAuthor id="2" name="Juvonen Juha" initials="JJ" lastIdx="2" clrIdx="2"/>
  <p:cmAuthor id="3" name="Haikarainen Paula" initials="PH" lastIdx="1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3F2"/>
    <a:srgbClr val="D9D9D9"/>
    <a:srgbClr val="FF7900"/>
    <a:srgbClr val="FF2929"/>
    <a:srgbClr val="F002AC"/>
    <a:srgbClr val="FF3300"/>
    <a:srgbClr val="BEB9B3"/>
    <a:srgbClr val="00A8B4"/>
    <a:srgbClr val="E9E8E6"/>
    <a:srgbClr val="CDF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97" autoAdjust="0"/>
    <p:restoredTop sz="95027" autoAdjust="0"/>
  </p:normalViewPr>
  <p:slideViewPr>
    <p:cSldViewPr>
      <p:cViewPr>
        <p:scale>
          <a:sx n="90" d="100"/>
          <a:sy n="90" d="100"/>
        </p:scale>
        <p:origin x="-1074" y="732"/>
      </p:cViewPr>
      <p:guideLst>
        <p:guide orient="horz" pos="1417"/>
        <p:guide orient="horz" pos="391"/>
        <p:guide orient="horz" pos="754"/>
        <p:guide orient="horz" pos="3657"/>
        <p:guide pos="2880"/>
        <p:guide pos="5401"/>
        <p:guide pos="366"/>
        <p:guide pos="418"/>
        <p:guide pos="1066"/>
      </p:guideLst>
    </p:cSldViewPr>
  </p:slideViewPr>
  <p:outlineViewPr>
    <p:cViewPr>
      <p:scale>
        <a:sx n="33" d="100"/>
        <a:sy n="33" d="100"/>
      </p:scale>
      <p:origin x="0" y="76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20" d="100"/>
          <a:sy n="120" d="100"/>
        </p:scale>
        <p:origin x="-96" y="20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4392" cy="497047"/>
          </a:xfrm>
          <a:prstGeom prst="rect">
            <a:avLst/>
          </a:prstGeom>
        </p:spPr>
        <p:txBody>
          <a:bodyPr vert="horz" lIns="92256" tIns="46128" rIns="92256" bIns="46128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487" y="3"/>
            <a:ext cx="2944392" cy="497047"/>
          </a:xfrm>
          <a:prstGeom prst="rect">
            <a:avLst/>
          </a:prstGeom>
        </p:spPr>
        <p:txBody>
          <a:bodyPr vert="horz" lIns="92256" tIns="46128" rIns="92256" bIns="46128" rtlCol="0"/>
          <a:lstStyle>
            <a:lvl1pPr algn="r">
              <a:defRPr sz="1200"/>
            </a:lvl1pPr>
          </a:lstStyle>
          <a:p>
            <a:fld id="{6157B46F-5EA3-4DD0-A62A-4A5D93D21E2D}" type="datetimeFigureOut">
              <a:rPr lang="fi-FI" smtClean="0"/>
              <a:pPr/>
              <a:t>4.3.2015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2769"/>
            <a:ext cx="2944392" cy="497047"/>
          </a:xfrm>
          <a:prstGeom prst="rect">
            <a:avLst/>
          </a:prstGeom>
        </p:spPr>
        <p:txBody>
          <a:bodyPr vert="horz" lIns="92256" tIns="46128" rIns="92256" bIns="46128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487" y="9432769"/>
            <a:ext cx="2944392" cy="497047"/>
          </a:xfrm>
          <a:prstGeom prst="rect">
            <a:avLst/>
          </a:prstGeom>
        </p:spPr>
        <p:txBody>
          <a:bodyPr vert="horz" lIns="92256" tIns="46128" rIns="92256" bIns="46128" rtlCol="0" anchor="b"/>
          <a:lstStyle>
            <a:lvl1pPr algn="r">
              <a:defRPr sz="1200"/>
            </a:lvl1pPr>
          </a:lstStyle>
          <a:p>
            <a:fld id="{575E01CD-3DD3-4F04-AE20-4EDE2C2AAB9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987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4283" cy="496571"/>
          </a:xfrm>
          <a:prstGeom prst="rect">
            <a:avLst/>
          </a:prstGeom>
        </p:spPr>
        <p:txBody>
          <a:bodyPr vert="horz" lIns="92256" tIns="46128" rIns="92256" bIns="46128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8" y="1"/>
            <a:ext cx="2944283" cy="496571"/>
          </a:xfrm>
          <a:prstGeom prst="rect">
            <a:avLst/>
          </a:prstGeom>
        </p:spPr>
        <p:txBody>
          <a:bodyPr vert="horz" lIns="92256" tIns="46128" rIns="92256" bIns="46128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37303B11-5EFE-4A3B-B7C0-4ADE873E5104}" type="datetimeFigureOut">
              <a:rPr lang="fi-FI" smtClean="0"/>
              <a:pPr/>
              <a:t>4.3.2015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56" tIns="46128" rIns="92256" bIns="46128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7416"/>
            <a:ext cx="5435600" cy="4469131"/>
          </a:xfrm>
          <a:prstGeom prst="rect">
            <a:avLst/>
          </a:prstGeom>
        </p:spPr>
        <p:txBody>
          <a:bodyPr vert="horz" lIns="92256" tIns="46128" rIns="92256" bIns="4612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33108"/>
            <a:ext cx="2944283" cy="496571"/>
          </a:xfrm>
          <a:prstGeom prst="rect">
            <a:avLst/>
          </a:prstGeom>
        </p:spPr>
        <p:txBody>
          <a:bodyPr vert="horz" lIns="92256" tIns="46128" rIns="92256" bIns="46128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8" y="9433108"/>
            <a:ext cx="2944283" cy="496571"/>
          </a:xfrm>
          <a:prstGeom prst="rect">
            <a:avLst/>
          </a:prstGeom>
        </p:spPr>
        <p:txBody>
          <a:bodyPr vert="horz" lIns="92256" tIns="46128" rIns="92256" bIns="46128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605DA8A-5216-4F63-A012-E5BD46E625C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110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577850"/>
            <a:ext cx="8032048" cy="249111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F0A9120-99BB-4AAA-ACAB-EF0D62A97EAE}" type="datetime1">
              <a:rPr lang="en-US" smtClean="0"/>
              <a:t>3/4/2015</a:t>
            </a:fld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4" r="-1" b="5635"/>
          <a:stretch/>
        </p:blipFill>
        <p:spPr>
          <a:xfrm>
            <a:off x="0" y="5792788"/>
            <a:ext cx="269591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1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1E91-86F5-4A18-AC79-43225705541B}" type="datetime1">
              <a:rPr lang="en-US" noProof="0" smtClean="0"/>
              <a:t>3/4/2015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4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CBFA-F27F-4478-BE4A-B0BC422FCFC0}" type="datetime1">
              <a:rPr lang="en-US" noProof="0" smtClean="0"/>
              <a:t>3/4/2015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2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F623-147A-454F-8BC3-0E85A3D38A39}" type="datetime1">
              <a:rPr lang="en-US" noProof="0" smtClean="0"/>
              <a:t>3/4/2015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7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1B87-700F-4DCE-99F8-EE8AAF53143E}" type="datetime1">
              <a:rPr lang="en-US" noProof="0" smtClean="0"/>
              <a:t>3/4/2015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1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1452-7DA5-4857-AAFA-F3A49E5FC4F2}" type="datetime1">
              <a:rPr lang="en-US" noProof="0" smtClean="0"/>
              <a:t>3/4/2015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4" r="-1" b="5635"/>
          <a:stretch/>
        </p:blipFill>
        <p:spPr>
          <a:xfrm>
            <a:off x="0" y="5792788"/>
            <a:ext cx="269591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6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F86D-339F-49E1-B225-2F088CB3CABA}" type="datetime1">
              <a:rPr lang="en-US" noProof="0" smtClean="0"/>
              <a:t>3/4/2015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6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F50B-F1A9-4F4A-8316-8DF6F00F0F06}" type="datetime1">
              <a:rPr lang="en-US" noProof="0" smtClean="0"/>
              <a:t>3/4/2015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4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2CA9-B62F-4E66-BDB3-73087671ADF1}" type="datetime1">
              <a:rPr lang="en-US" noProof="0" smtClean="0"/>
              <a:t>3/4/2015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5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FB03-9CC0-474F-B32D-9A3DE923ECF8}" type="datetime1">
              <a:rPr lang="en-US" noProof="0" smtClean="0"/>
              <a:t>3/4/2015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7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5C6B-4677-42AD-B213-96179A35E6CC}" type="datetime1">
              <a:rPr lang="en-US" noProof="0" smtClean="0"/>
              <a:t>3/4/2015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4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577850"/>
            <a:ext cx="8032048" cy="249111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1543E188-0701-4F4C-8459-BA5E9D9D5E76}" type="datetime1">
              <a:rPr lang="en-US" smtClean="0"/>
              <a:t>3/4/2015</a:t>
            </a:fld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4" r="-1" b="5635"/>
          <a:stretch/>
        </p:blipFill>
        <p:spPr>
          <a:xfrm>
            <a:off x="0" y="5792788"/>
            <a:ext cx="269591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2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D231-E66B-49E0-BD2F-44D983813640}" type="datetime1">
              <a:rPr lang="en-US" noProof="0" smtClean="0"/>
              <a:t>3/4/2015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2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DD14-A304-4E88-B191-83BF81F40324}" type="datetime1">
              <a:rPr lang="en-US" noProof="0" smtClean="0"/>
              <a:t>3/4/2015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1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75A7-2E30-434A-8D1F-E7CD9F8C5851}" type="datetime1">
              <a:rPr lang="en-US" noProof="0" smtClean="0"/>
              <a:t>3/4/2015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7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9434-077B-4B9A-B461-BF72D13147DA}" type="datetime1">
              <a:rPr lang="en-US" noProof="0" smtClean="0"/>
              <a:t>3/4/2015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3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4963-B985-47AD-8E86-D7E865A2CBD7}" type="datetime1">
              <a:rPr lang="en-US" noProof="0" smtClean="0"/>
              <a:t>3/4/2015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r="12074" b="5580"/>
          <a:stretch/>
        </p:blipFill>
        <p:spPr>
          <a:xfrm>
            <a:off x="0" y="5792788"/>
            <a:ext cx="2390775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5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6FEC-DA61-45A7-A166-30F9476CF96A}" type="datetime1">
              <a:rPr lang="en-US" noProof="0" smtClean="0"/>
              <a:t>3/4/2015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4" r="-1" b="5635"/>
          <a:stretch/>
        </p:blipFill>
        <p:spPr>
          <a:xfrm>
            <a:off x="0" y="5792788"/>
            <a:ext cx="269591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A7A4-459D-4B86-B2F2-E91BBE5618A9}" type="datetime1">
              <a:rPr lang="en-US" noProof="0" smtClean="0"/>
              <a:t>3/4/2015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955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46DE-C80F-47B1-B102-9542F2CAE5E5}" type="datetime1">
              <a:rPr lang="en-US" noProof="0" smtClean="0"/>
              <a:t>3/4/2015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8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000D-114C-4D58-895A-843C9A830A81}" type="datetime1">
              <a:rPr lang="en-US" noProof="0" smtClean="0"/>
              <a:t>3/4/2015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039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4C1-8D69-4217-829A-DEE34B4B616D}" type="datetime1">
              <a:rPr lang="en-US" noProof="0" smtClean="0"/>
              <a:t>3/4/2015</a:t>
            </a:fld>
            <a:endParaRPr lang="fi-FI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4" r="-1" b="5635"/>
          <a:stretch/>
        </p:blipFill>
        <p:spPr>
          <a:xfrm>
            <a:off x="0" y="5792788"/>
            <a:ext cx="269591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5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577850"/>
            <a:ext cx="8032048" cy="249111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E236DBD-8722-4FA8-A874-06B0BE948B36}" type="datetime1">
              <a:rPr lang="en-US" smtClean="0"/>
              <a:t>3/4/2015</a:t>
            </a:fld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4" r="-1" b="5635"/>
          <a:stretch/>
        </p:blipFill>
        <p:spPr>
          <a:xfrm>
            <a:off x="0" y="5792788"/>
            <a:ext cx="269591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8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2436-3687-4A21-BAB8-B0E0F36C4CE7}" type="datetime1">
              <a:rPr lang="en-US" noProof="0" smtClean="0"/>
              <a:t>3/4/2015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8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46CA-2866-44EE-BB1C-0300445D000D}" type="datetime1">
              <a:rPr lang="en-US" noProof="0" smtClean="0"/>
              <a:t>3/4/2015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7" r="9899" b="5580"/>
          <a:stretch/>
        </p:blipFill>
        <p:spPr>
          <a:xfrm>
            <a:off x="0" y="5792788"/>
            <a:ext cx="2445488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3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2803-48F8-49FC-A379-F6E412B1847D}" type="datetime1">
              <a:rPr lang="en-US" noProof="0" smtClean="0"/>
              <a:t>3/4/2015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5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F889-F964-414B-B4B2-346452A307CD}" type="datetime1">
              <a:rPr lang="en-US" noProof="0" smtClean="0"/>
              <a:t>3/4/2015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2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9C22-BEDD-473A-B398-0C306EDA7E5C}" type="datetime1">
              <a:rPr lang="en-US" noProof="0" smtClean="0"/>
              <a:t>3/4/2015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4" r="-1" b="5635"/>
          <a:stretch/>
        </p:blipFill>
        <p:spPr>
          <a:xfrm>
            <a:off x="0" y="5792788"/>
            <a:ext cx="269591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2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04B9-4D05-4323-B2F0-790132EC20E7}" type="datetime1">
              <a:rPr lang="en-US" noProof="0" smtClean="0"/>
              <a:t>3/4/2015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4" r="-1" b="5635"/>
          <a:stretch/>
        </p:blipFill>
        <p:spPr>
          <a:xfrm>
            <a:off x="0" y="5792788"/>
            <a:ext cx="269591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4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6A5D-5ACA-47F6-A787-6BF62035777F}" type="datetime1">
              <a:rPr lang="en-US" noProof="0" smtClean="0"/>
              <a:t>3/4/2015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91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4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buNone/>
              <a:defRPr sz="1400"/>
            </a:lvl6pPr>
            <a:lvl7pPr>
              <a:buNone/>
              <a:defRPr sz="1400"/>
            </a:lvl7pPr>
            <a:lvl8pPr>
              <a:buNone/>
              <a:defRPr sz="1400"/>
            </a:lvl8pPr>
            <a:lvl9pPr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6644-7B58-4EEB-922B-7CD486F5E7F6}" type="datetime1">
              <a:rPr lang="en-US" noProof="0" smtClean="0"/>
              <a:t>3/4/2015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fi-FI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9878-07CA-4835-BF32-8B0BD1D6BA0D}" type="datetime1">
              <a:rPr lang="en-US" noProof="0" smtClean="0"/>
              <a:t>3/4/2015</a:t>
            </a:fld>
            <a:endParaRPr lang="fi-FI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F8EE-79A0-44A5-BAE7-97B401ACAF34}" type="datetime1">
              <a:rPr lang="en-US" noProof="0" smtClean="0"/>
              <a:t>3/4/2015</a:t>
            </a:fld>
            <a:endParaRPr lang="fi-FI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577850"/>
            <a:ext cx="8032048" cy="249111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C94F4493-0D46-4DEA-8094-51C0050B7510}" type="datetime1">
              <a:rPr lang="en-US" smtClean="0"/>
              <a:t>3/4/2015</a:t>
            </a:fld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4" r="-1" b="5635"/>
          <a:stretch/>
        </p:blipFill>
        <p:spPr>
          <a:xfrm>
            <a:off x="0" y="5792788"/>
            <a:ext cx="269591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6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584000"/>
            <a:ext cx="6285600" cy="4136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EBE8-EE2C-48E8-9EDA-656096C335F2}" type="datetime1">
              <a:rPr lang="en-US" noProof="0" smtClean="0"/>
              <a:t>3/4/2015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615553"/>
          </a:xfr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rgbClr val="009B3A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fi-FI" noProof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CC69476D-CABC-4C06-8EFD-6B268F67B786}" type="datetime1">
              <a:rPr lang="en-US" noProof="0" smtClean="0"/>
              <a:t>3/4/2015</a:t>
            </a:fld>
            <a:endParaRPr lang="fi-FI" noProof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" b="19668"/>
          <a:stretch/>
        </p:blipFill>
        <p:spPr>
          <a:xfrm>
            <a:off x="2846" y="0"/>
            <a:ext cx="2156677" cy="1491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661993"/>
          </a:xfrm>
        </p:spPr>
        <p:txBody>
          <a:bodyPr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5106572"/>
            <a:ext cx="6285600" cy="376675"/>
          </a:xfrm>
        </p:spPr>
        <p:txBody>
          <a:bodyPr/>
          <a:lstStyle>
            <a:lvl1pPr marL="0" indent="0" algn="l">
              <a:buNone/>
              <a:defRPr>
                <a:solidFill>
                  <a:srgbClr val="009B3A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fi-FI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5BCEF3D0-8140-47E2-A2B7-A8323B649AE1}" type="datetime1">
              <a:rPr lang="en-US" smtClean="0"/>
              <a:t>3/4/2015</a:t>
            </a:fld>
            <a:endParaRPr lang="fi-FI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" b="19668"/>
          <a:stretch/>
        </p:blipFill>
        <p:spPr>
          <a:xfrm>
            <a:off x="2846" y="0"/>
            <a:ext cx="2156677" cy="14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8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661993"/>
          </a:xfrm>
        </p:spPr>
        <p:txBody>
          <a:bodyPr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5106572"/>
            <a:ext cx="6285600" cy="376675"/>
          </a:xfrm>
        </p:spPr>
        <p:txBody>
          <a:bodyPr/>
          <a:lstStyle>
            <a:lvl1pPr marL="0" indent="0" algn="l">
              <a:buNone/>
              <a:defRPr>
                <a:solidFill>
                  <a:srgbClr val="009B3A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fi-FI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6DC0CF3D-3EC7-417A-AFD7-A82C23C12AB7}" type="datetime1">
              <a:rPr lang="en-US" smtClean="0"/>
              <a:t>3/4/2015</a:t>
            </a:fld>
            <a:endParaRPr lang="fi-FI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" b="19668"/>
          <a:stretch/>
        </p:blipFill>
        <p:spPr>
          <a:xfrm>
            <a:off x="2846" y="0"/>
            <a:ext cx="2156677" cy="14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2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577850"/>
            <a:ext cx="7772400" cy="553998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>
          <a:xfrm>
            <a:off x="3430800" y="6274800"/>
            <a:ext cx="1544400" cy="126000"/>
          </a:xfrm>
        </p:spPr>
        <p:txBody>
          <a:bodyPr/>
          <a:lstStyle/>
          <a:p>
            <a:fld id="{F13A43F4-CC3C-44AC-B110-DA7A1842DF30}" type="datetime1">
              <a:rPr lang="en-US" noProof="0" smtClean="0"/>
              <a:t>3/4/2015</a:t>
            </a:fld>
            <a:endParaRPr lang="fi-FI" noProof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0800" y="6145200"/>
            <a:ext cx="1544400" cy="126000"/>
          </a:xfrm>
        </p:spPr>
        <p:txBody>
          <a:bodyPr/>
          <a:lstStyle/>
          <a:p>
            <a:endParaRPr lang="fi-FI" noProof="0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30800" y="6400800"/>
            <a:ext cx="1544400" cy="126000"/>
          </a:xfrm>
        </p:spPr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4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06800" y="406800"/>
            <a:ext cx="8326800" cy="5472000"/>
          </a:xfrm>
          <a:prstGeom prst="rect">
            <a:avLst/>
          </a:prstGeom>
          <a:solidFill>
            <a:srgbClr val="009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547200"/>
            <a:ext cx="7772400" cy="220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7FA4-1A61-4623-BD5D-818B760755AB}" type="datetime1">
              <a:rPr lang="en-US" noProof="0" smtClean="0"/>
              <a:t>3/4/2015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t="24677" b="5580"/>
          <a:stretch/>
        </p:blipFill>
        <p:spPr>
          <a:xfrm>
            <a:off x="0" y="6071190"/>
            <a:ext cx="2694432" cy="7868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fi-FI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Georgia" pitchFamily="18" charset="0"/>
              </a:defRPr>
            </a:lvl1pPr>
          </a:lstStyle>
          <a:p>
            <a:pPr lvl="0"/>
            <a:r>
              <a:rPr lang="fi-FI" noProof="0" smtClean="0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fld id="{2045AEE2-EC02-42A3-9B69-D97168370F3B}" type="datetime1">
              <a:rPr lang="en-US"/>
              <a:pPr/>
              <a:t>3/4/2015</a:t>
            </a:fld>
            <a:endParaRPr lang="fi-FI"/>
          </a:p>
        </p:txBody>
      </p:sp>
      <p:pic>
        <p:nvPicPr>
          <p:cNvPr id="5126" name="Picture 6" descr="aalto_f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0900" cy="16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3675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9A7141-C01F-4CC9-8853-5F5027C2DFFD}" type="datetime1">
              <a:rPr lang="en-US"/>
              <a:pPr/>
              <a:t>3/4/2015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9256D-315C-4B87-85DA-0585D5AA57A5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58300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0B3D6B-6C00-4E62-8824-7510F8C25CBC}" type="datetime1">
              <a:rPr lang="en-US"/>
              <a:pPr/>
              <a:t>3/4/2015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81FD0-9FFA-4644-A52E-7E82EA72B80B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41357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9C9123-193D-4E0C-9DC4-323AB59713F3}" type="datetime1">
              <a:rPr lang="en-US"/>
              <a:pPr/>
              <a:t>3/4/2015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C883A-977A-4D5C-BE2C-2E656718A023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061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577850"/>
            <a:ext cx="8032048" cy="249111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1CA7A2EF-10B4-43AB-8AFD-79AB41C1FB18}" type="datetime1">
              <a:rPr lang="en-US" smtClean="0"/>
              <a:t>3/4/2015</a:t>
            </a:fld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4" r="-1" b="5635"/>
          <a:stretch/>
        </p:blipFill>
        <p:spPr>
          <a:xfrm>
            <a:off x="0" y="5792788"/>
            <a:ext cx="269591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0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438A30-5746-4FC8-B4BC-09768C6D0408}" type="datetime1">
              <a:rPr lang="en-US"/>
              <a:pPr/>
              <a:t>3/4/2015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19D9E-1E1C-47B3-980B-EEE2B82BB600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60534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BF9161-FA13-4420-BD8F-CA92FE82C0F8}" type="datetime1">
              <a:rPr lang="en-US"/>
              <a:pPr/>
              <a:t>3/4/2015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21F3D-5E00-4440-A34F-F9326734D46F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75476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0E2DB-FAF6-46ED-BBE9-4C4C43DE72D4}" type="datetime1">
              <a:rPr lang="en-US"/>
              <a:pPr/>
              <a:t>3/4/2015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20D71-F60F-4936-B891-8B5F05947926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22415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22F702-2EFC-4053-AE35-26B436E876FF}" type="datetime1">
              <a:rPr lang="en-US"/>
              <a:pPr/>
              <a:t>3/4/2015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2C2BA-E2D3-4506-9D16-9C0CCDD2C8A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62732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E6E9AD-356C-4C76-B650-674AC405D20E}" type="datetime1">
              <a:rPr lang="en-US"/>
              <a:pPr/>
              <a:t>3/4/2015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D873B-1EA9-45CB-A909-684906AAF285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92481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3140CB-9688-4322-BF8E-64CFFD3F014E}" type="datetime1">
              <a:rPr lang="en-US"/>
              <a:pPr/>
              <a:t>3/4/2015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59FC1-9739-44DE-953A-B4001C30DD0D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63769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87C17D-193B-4E16-B77B-FAD43773BE63}" type="datetime1">
              <a:rPr lang="en-US"/>
              <a:pPr/>
              <a:t>3/4/2015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3812E-676B-481D-8081-1F10278DF8B8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423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577850"/>
            <a:ext cx="8032048" cy="249111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22EFA7A-A181-46DD-B2E3-035A6470A8E1}" type="datetime1">
              <a:rPr lang="en-US" smtClean="0"/>
              <a:t>3/4/2015</a:t>
            </a:fld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4" r="-1" b="5635"/>
          <a:stretch/>
        </p:blipFill>
        <p:spPr>
          <a:xfrm>
            <a:off x="0" y="5792788"/>
            <a:ext cx="269591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3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1323-58C7-4B7F-888E-5C921E3CDF92}" type="datetime1">
              <a:rPr lang="en-US" noProof="0" smtClean="0"/>
              <a:t>3/4/2015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5465-E037-4124-B963-686C751A187E}" type="datetime1">
              <a:rPr lang="en-US" noProof="0" smtClean="0"/>
              <a:t>3/4/2015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5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5946-7A78-4131-B8CE-FCEFD1792653}" type="datetime1">
              <a:rPr lang="en-US" noProof="0" smtClean="0"/>
              <a:t>3/4/2015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1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2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2243489"/>
            <a:ext cx="7900400" cy="160813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fi-FI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30800" y="6274800"/>
            <a:ext cx="1544400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CFEBAD2-7F11-49FD-8417-11095AF3F8DE}" type="datetime1">
              <a:rPr lang="en-US" noProof="0" smtClean="0"/>
              <a:t>3/4/2015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0800" y="6145200"/>
            <a:ext cx="1544400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30800" y="6400800"/>
            <a:ext cx="1544400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4148" y="577850"/>
            <a:ext cx="7906652" cy="5539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/>
        </p:blipFill>
        <p:spPr>
          <a:xfrm>
            <a:off x="0" y="5792788"/>
            <a:ext cx="2694432" cy="10652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58" r:id="rId7"/>
    <p:sldLayoutId id="2147483745" r:id="rId8"/>
    <p:sldLayoutId id="2147483744" r:id="rId9"/>
    <p:sldLayoutId id="2147483743" r:id="rId10"/>
    <p:sldLayoutId id="2147483742" r:id="rId11"/>
    <p:sldLayoutId id="2147483739" r:id="rId12"/>
    <p:sldLayoutId id="2147483738" r:id="rId13"/>
    <p:sldLayoutId id="2147483741" r:id="rId14"/>
    <p:sldLayoutId id="2147483740" r:id="rId15"/>
    <p:sldLayoutId id="2147483737" r:id="rId16"/>
    <p:sldLayoutId id="2147483719" r:id="rId17"/>
    <p:sldLayoutId id="2147483717" r:id="rId18"/>
    <p:sldLayoutId id="2147483716" r:id="rId19"/>
    <p:sldLayoutId id="2147483715" r:id="rId20"/>
    <p:sldLayoutId id="2147483713" r:id="rId21"/>
    <p:sldLayoutId id="2147483718" r:id="rId22"/>
    <p:sldLayoutId id="2147483710" r:id="rId23"/>
    <p:sldLayoutId id="2147483709" r:id="rId24"/>
    <p:sldLayoutId id="2147483708" r:id="rId25"/>
    <p:sldLayoutId id="2147483707" r:id="rId26"/>
    <p:sldLayoutId id="2147483704" r:id="rId27"/>
    <p:sldLayoutId id="2147483703" r:id="rId28"/>
    <p:sldLayoutId id="2147483702" r:id="rId29"/>
    <p:sldLayoutId id="2147483681" r:id="rId30"/>
    <p:sldLayoutId id="2147483673" r:id="rId31"/>
    <p:sldLayoutId id="2147483668" r:id="rId32"/>
    <p:sldLayoutId id="2147483678" r:id="rId33"/>
    <p:sldLayoutId id="2147483693" r:id="rId34"/>
    <p:sldLayoutId id="2147483700" r:id="rId35"/>
    <p:sldLayoutId id="2147483698" r:id="rId36"/>
    <p:sldLayoutId id="2147483659" r:id="rId37"/>
    <p:sldLayoutId id="2147483660" r:id="rId38"/>
    <p:sldLayoutId id="2147483661" r:id="rId39"/>
    <p:sldLayoutId id="2147483650" r:id="rId40"/>
    <p:sldLayoutId id="2147483662" r:id="rId41"/>
    <p:sldLayoutId id="2147483665" r:id="rId42"/>
    <p:sldLayoutId id="2147483674" r:id="rId43"/>
    <p:sldLayoutId id="2147483666" r:id="rId44"/>
    <p:sldLayoutId id="2147483663" r:id="rId4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9200" indent="-259200" algn="l" defTabSz="914400" rtl="0" eaLnBrk="1" latinLnBrk="0" hangingPunct="1">
        <a:spcBef>
          <a:spcPts val="6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2592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774000" indent="-228600" algn="l" defTabSz="914400" rtl="0" eaLnBrk="1" latinLnBrk="0" hangingPunct="1">
        <a:spcBef>
          <a:spcPts val="4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08000" indent="-228600" algn="l" defTabSz="914400" rtl="0" eaLnBrk="1" latinLnBrk="0" hangingPunct="1">
        <a:spcBef>
          <a:spcPts val="400"/>
        </a:spcBef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188000" indent="-180000" algn="l" defTabSz="914400" rtl="0" eaLnBrk="1" latinLnBrk="0" hangingPunct="1">
        <a:spcBef>
          <a:spcPts val="300"/>
        </a:spcBef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82738"/>
            <a:ext cx="7985125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64F3B8-E4A4-4325-8336-17AB40A9D859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3/4/2015</a:t>
            </a:fld>
            <a:endParaRPr lang="fi-FI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04437E-FA36-4059-A3A6-4C3BBD795749}" type="slidenum">
              <a:rPr lang="fi-FI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/>
          </a:p>
        </p:txBody>
      </p:sp>
      <p:pic>
        <p:nvPicPr>
          <p:cNvPr id="4103" name="Picture 7" descr="aalto_fin_alakulm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9475"/>
            <a:ext cx="2693988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71500" y="5811838"/>
            <a:ext cx="7985125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4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kir.aalto.fi/en/research/ongoing_projects/OCEAN/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87" y="3284984"/>
            <a:ext cx="9105533" cy="307777"/>
          </a:xfrm>
          <a:solidFill>
            <a:schemeClr val="bg1"/>
          </a:solidFill>
        </p:spPr>
        <p:txBody>
          <a:bodyPr/>
          <a:lstStyle/>
          <a:p>
            <a:endParaRPr lang="fi-FI" sz="2000" dirty="0"/>
          </a:p>
        </p:txBody>
      </p:sp>
      <p:sp>
        <p:nvSpPr>
          <p:cNvPr id="7" name="Title 4"/>
          <p:cNvSpPr>
            <a:spLocks noGrp="1"/>
          </p:cNvSpPr>
          <p:nvPr>
            <p:ph type="ctrTitle"/>
          </p:nvPr>
        </p:nvSpPr>
        <p:spPr>
          <a:xfrm>
            <a:off x="539552" y="577850"/>
            <a:ext cx="8064896" cy="2491110"/>
          </a:xfrm>
        </p:spPr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en-US" sz="3600" dirty="0" smtClean="0">
                <a:latin typeface="Georgia"/>
                <a:ea typeface="+mj-ea"/>
                <a:cs typeface="+mj-cs"/>
              </a:rPr>
              <a:t>			</a:t>
            </a:r>
            <a:r>
              <a:rPr lang="en-US" sz="3600" b="1" i="1" dirty="0" smtClean="0">
                <a:latin typeface="Georgia"/>
                <a:ea typeface="+mj-ea"/>
                <a:cs typeface="+mj-cs"/>
              </a:rPr>
              <a:t/>
            </a:r>
            <a:br>
              <a:rPr lang="en-US" sz="3600" b="1" i="1" dirty="0" smtClean="0">
                <a:latin typeface="Georgia"/>
                <a:ea typeface="+mj-ea"/>
                <a:cs typeface="+mj-cs"/>
              </a:rPr>
            </a:br>
            <a:r>
              <a:rPr lang="en-US" sz="3600" b="1" i="1" dirty="0" smtClean="0">
                <a:latin typeface="Georgia"/>
                <a:ea typeface="+mj-ea"/>
                <a:cs typeface="+mj-cs"/>
              </a:rPr>
              <a:t/>
            </a:r>
            <a:br>
              <a:rPr lang="en-US" sz="3600" b="1" i="1" dirty="0" smtClean="0">
                <a:latin typeface="Georgia"/>
                <a:ea typeface="+mj-ea"/>
                <a:cs typeface="+mj-cs"/>
              </a:rPr>
            </a:br>
            <a:r>
              <a:rPr lang="en-US" sz="3600" dirty="0" smtClean="0"/>
              <a:t>Open Cloud Ecosystem for New Value Creation (OCEAN)  </a:t>
            </a:r>
            <a:endParaRPr lang="en-US" sz="3600" b="1" dirty="0"/>
          </a:p>
        </p:txBody>
      </p:sp>
      <p:sp>
        <p:nvSpPr>
          <p:cNvPr id="17" name="Rectangle 16"/>
          <p:cNvSpPr/>
          <p:nvPr/>
        </p:nvSpPr>
        <p:spPr>
          <a:xfrm>
            <a:off x="20372" y="3284984"/>
            <a:ext cx="9127515" cy="917176"/>
          </a:xfrm>
          <a:prstGeom prst="rect">
            <a:avLst/>
          </a:prstGeom>
          <a:solidFill>
            <a:srgbClr val="69BE2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fi-FI" sz="3600" dirty="0">
                <a:latin typeface="Arial"/>
                <a:ea typeface="ＭＳ Ｐゴシック"/>
                <a:cs typeface="Arial"/>
              </a:rPr>
              <a:t> </a:t>
            </a:r>
            <a:r>
              <a:rPr lang="fi-FI" sz="3600" dirty="0" smtClean="0">
                <a:latin typeface="Arial"/>
                <a:ea typeface="ＭＳ Ｐゴシック"/>
                <a:cs typeface="Arial"/>
              </a:rPr>
              <a:t>  </a:t>
            </a:r>
            <a:r>
              <a:rPr lang="fi-FI" sz="2000" dirty="0">
                <a:latin typeface="Arial"/>
                <a:ea typeface="ＭＳ Ｐゴシック"/>
                <a:cs typeface="Arial"/>
              </a:rPr>
              <a:t>Aalto </a:t>
            </a:r>
            <a:r>
              <a:rPr lang="fi-FI" sz="2000" dirty="0" err="1">
                <a:latin typeface="Arial"/>
                <a:ea typeface="ＭＳ Ｐゴシック"/>
                <a:cs typeface="Arial"/>
              </a:rPr>
              <a:t>University</a:t>
            </a:r>
            <a:r>
              <a:rPr lang="fi-FI" sz="2000" dirty="0">
                <a:latin typeface="Arial"/>
                <a:ea typeface="ＭＳ Ｐゴシック"/>
                <a:cs typeface="Arial"/>
              </a:rPr>
              <a:t>, School </a:t>
            </a:r>
            <a:r>
              <a:rPr lang="fi-FI" sz="2000" b="0" i="0" dirty="0">
                <a:latin typeface="Arial"/>
                <a:ea typeface="ＭＳ Ｐゴシック"/>
                <a:cs typeface="Arial"/>
              </a:rPr>
              <a:t>of </a:t>
            </a:r>
            <a:r>
              <a:rPr lang="fi-FI" sz="2000" b="0" i="0" dirty="0" smtClean="0">
                <a:latin typeface="Arial"/>
                <a:ea typeface="ＭＳ Ｐゴシック"/>
                <a:cs typeface="Arial"/>
              </a:rPr>
              <a:t>Business</a:t>
            </a:r>
            <a:r>
              <a:rPr lang="fi-FI" sz="2000" dirty="0" smtClean="0">
                <a:latin typeface="Arial"/>
                <a:ea typeface="ＭＳ Ｐゴシック"/>
                <a:cs typeface="Arial"/>
              </a:rPr>
              <a:t>, School of Science</a:t>
            </a:r>
            <a:endParaRPr lang="fi-FI" sz="2000" b="0" i="0" dirty="0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811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Vision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88840"/>
            <a:ext cx="7900400" cy="1369606"/>
          </a:xfrm>
        </p:spPr>
        <p:txBody>
          <a:bodyPr/>
          <a:lstStyle/>
          <a:p>
            <a:pPr marL="0" lvl="1" indent="0">
              <a:spcBef>
                <a:spcPts val="600"/>
              </a:spcBef>
              <a:buNone/>
            </a:pPr>
            <a:r>
              <a:rPr lang="fi-FI" sz="2800" i="1" dirty="0">
                <a:solidFill>
                  <a:schemeClr val="tx1"/>
                </a:solidFill>
                <a:latin typeface="Calibri" pitchFamily="34" charset="0"/>
              </a:rPr>
              <a:t>OCEN  </a:t>
            </a:r>
            <a:r>
              <a:rPr lang="fi-FI" sz="2800" i="1" dirty="0" err="1" smtClean="0">
                <a:solidFill>
                  <a:schemeClr val="tx1"/>
                </a:solidFill>
                <a:latin typeface="Calibri" pitchFamily="34" charset="0"/>
              </a:rPr>
              <a:t>sets</a:t>
            </a:r>
            <a:r>
              <a:rPr lang="fi-FI" sz="2800" i="1" dirty="0" smtClean="0">
                <a:solidFill>
                  <a:schemeClr val="tx1"/>
                </a:solidFill>
                <a:latin typeface="Calibri" pitchFamily="34" charset="0"/>
              </a:rPr>
              <a:t> the </a:t>
            </a:r>
            <a:r>
              <a:rPr lang="fi-FI" sz="2800" i="1" dirty="0" err="1" smtClean="0">
                <a:solidFill>
                  <a:schemeClr val="tx1"/>
                </a:solidFill>
                <a:latin typeface="Calibri" pitchFamily="34" charset="0"/>
              </a:rPr>
              <a:t>stage</a:t>
            </a:r>
            <a:r>
              <a:rPr lang="fi-FI" sz="2800" i="1" dirty="0" smtClean="0">
                <a:solidFill>
                  <a:schemeClr val="tx1"/>
                </a:solidFill>
                <a:latin typeface="Calibri" pitchFamily="34" charset="0"/>
              </a:rPr>
              <a:t> for the </a:t>
            </a:r>
            <a:r>
              <a:rPr lang="fi-FI" sz="2800" i="1" dirty="0" err="1" smtClean="0">
                <a:solidFill>
                  <a:schemeClr val="tx1"/>
                </a:solidFill>
                <a:latin typeface="Calibri" pitchFamily="34" charset="0"/>
              </a:rPr>
              <a:t>next</a:t>
            </a:r>
            <a:r>
              <a:rPr lang="fi-FI" sz="280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i-FI" sz="2800" i="1" dirty="0" err="1">
                <a:solidFill>
                  <a:schemeClr val="tx1"/>
                </a:solidFill>
                <a:latin typeface="Calibri" pitchFamily="34" charset="0"/>
              </a:rPr>
              <a:t>generation</a:t>
            </a:r>
            <a:r>
              <a:rPr lang="fi-FI" sz="2800" i="1" dirty="0">
                <a:solidFill>
                  <a:schemeClr val="tx1"/>
                </a:solidFill>
                <a:latin typeface="Calibri" pitchFamily="34" charset="0"/>
              </a:rPr>
              <a:t> open </a:t>
            </a:r>
            <a:r>
              <a:rPr lang="fi-FI" sz="2800" i="1" dirty="0" err="1">
                <a:solidFill>
                  <a:schemeClr val="tx1"/>
                </a:solidFill>
                <a:latin typeface="Calibri" pitchFamily="34" charset="0"/>
              </a:rPr>
              <a:t>cloud</a:t>
            </a:r>
            <a:r>
              <a:rPr lang="fi-FI" sz="2800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i-FI" sz="2800" i="1" dirty="0" err="1">
                <a:solidFill>
                  <a:schemeClr val="tx1"/>
                </a:solidFill>
                <a:latin typeface="Calibri" pitchFamily="34" charset="0"/>
              </a:rPr>
              <a:t>computing</a:t>
            </a:r>
            <a:r>
              <a:rPr lang="fi-FI" sz="2800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  <a:latin typeface="Calibri" pitchFamily="34" charset="0"/>
              </a:rPr>
              <a:t>ecosystems</a:t>
            </a:r>
            <a:r>
              <a:rPr lang="fi-FI" sz="2800" i="1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fi-FI" sz="2800" i="1" dirty="0">
              <a:solidFill>
                <a:schemeClr val="tx1"/>
              </a:solidFill>
              <a:latin typeface="Calibri" pitchFamily="34" charset="0"/>
            </a:endParaRPr>
          </a:p>
          <a:p>
            <a:endParaRPr lang="fi-FI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2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8084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Activities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7900400" cy="360098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i-FI" sz="2000" i="1" dirty="0" smtClean="0">
                <a:solidFill>
                  <a:schemeClr val="tx1"/>
                </a:solidFill>
              </a:rPr>
              <a:t> State of the </a:t>
            </a:r>
            <a:r>
              <a:rPr lang="fi-FI" sz="2000" i="1" dirty="0" err="1" smtClean="0">
                <a:solidFill>
                  <a:schemeClr val="tx1"/>
                </a:solidFill>
              </a:rPr>
              <a:t>Art</a:t>
            </a:r>
            <a:r>
              <a:rPr lang="fi-FI" sz="2000" i="1" dirty="0" smtClean="0">
                <a:solidFill>
                  <a:schemeClr val="tx1"/>
                </a:solidFill>
              </a:rPr>
              <a:t> </a:t>
            </a:r>
            <a:r>
              <a:rPr lang="fi-FI" sz="2000" i="1" dirty="0" err="1" smtClean="0">
                <a:solidFill>
                  <a:schemeClr val="tx1"/>
                </a:solidFill>
              </a:rPr>
              <a:t>Cloud</a:t>
            </a:r>
            <a:r>
              <a:rPr lang="fi-FI" sz="2000" i="1" dirty="0" smtClean="0">
                <a:solidFill>
                  <a:schemeClr val="tx1"/>
                </a:solidFill>
              </a:rPr>
              <a:t> </a:t>
            </a:r>
            <a:r>
              <a:rPr lang="fi-FI" sz="2000" i="1" dirty="0" err="1" smtClean="0">
                <a:solidFill>
                  <a:schemeClr val="tx1"/>
                </a:solidFill>
              </a:rPr>
              <a:t>Ecosystem</a:t>
            </a:r>
            <a:r>
              <a:rPr lang="fi-FI" sz="2000" i="1" dirty="0" smtClean="0">
                <a:solidFill>
                  <a:schemeClr val="tx1"/>
                </a:solidFill>
              </a:rPr>
              <a:t> Analysis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000" i="1" dirty="0" err="1" smtClean="0">
                <a:solidFill>
                  <a:schemeClr val="tx1"/>
                </a:solidFill>
              </a:rPr>
              <a:t>Actor</a:t>
            </a:r>
            <a:r>
              <a:rPr lang="fi-FI" sz="2000" i="1" dirty="0" smtClean="0">
                <a:solidFill>
                  <a:schemeClr val="tx1"/>
                </a:solidFill>
              </a:rPr>
              <a:t> and Value </a:t>
            </a:r>
            <a:r>
              <a:rPr lang="fi-FI" sz="2000" i="1" dirty="0" err="1" smtClean="0">
                <a:solidFill>
                  <a:schemeClr val="tx1"/>
                </a:solidFill>
              </a:rPr>
              <a:t>Network</a:t>
            </a:r>
            <a:r>
              <a:rPr lang="fi-FI" sz="2000" i="1" dirty="0" smtClean="0">
                <a:solidFill>
                  <a:schemeClr val="tx1"/>
                </a:solidFill>
              </a:rPr>
              <a:t> Analysis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000" i="1" dirty="0">
                <a:solidFill>
                  <a:schemeClr val="tx1"/>
                </a:solidFill>
              </a:rPr>
              <a:t>OCEAN </a:t>
            </a:r>
            <a:r>
              <a:rPr lang="fi-FI" sz="2000" i="1" dirty="0" err="1">
                <a:solidFill>
                  <a:schemeClr val="tx1"/>
                </a:solidFill>
              </a:rPr>
              <a:t>Survey</a:t>
            </a:r>
            <a:r>
              <a:rPr lang="fi-FI" sz="2000" i="1" dirty="0">
                <a:solidFill>
                  <a:schemeClr val="tx1"/>
                </a:solidFill>
              </a:rPr>
              <a:t> on </a:t>
            </a:r>
            <a:r>
              <a:rPr lang="fi-FI" sz="2000" i="1" dirty="0" err="1">
                <a:solidFill>
                  <a:schemeClr val="tx1"/>
                </a:solidFill>
              </a:rPr>
              <a:t>Finnish</a:t>
            </a:r>
            <a:r>
              <a:rPr lang="fi-FI" sz="2000" i="1" dirty="0">
                <a:solidFill>
                  <a:schemeClr val="tx1"/>
                </a:solidFill>
              </a:rPr>
              <a:t> </a:t>
            </a:r>
            <a:r>
              <a:rPr lang="fi-FI" sz="2000" i="1" dirty="0" err="1">
                <a:solidFill>
                  <a:schemeClr val="tx1"/>
                </a:solidFill>
              </a:rPr>
              <a:t>Industries</a:t>
            </a:r>
            <a:endParaRPr lang="fi-FI" sz="2000" i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i-FI" sz="2000" i="1" dirty="0" smtClean="0">
                <a:solidFill>
                  <a:schemeClr val="tx1"/>
                </a:solidFill>
              </a:rPr>
              <a:t> </a:t>
            </a:r>
            <a:r>
              <a:rPr lang="fi-FI" sz="2000" i="1" dirty="0" err="1" smtClean="0">
                <a:solidFill>
                  <a:schemeClr val="tx1"/>
                </a:solidFill>
              </a:rPr>
              <a:t>In-depth</a:t>
            </a:r>
            <a:r>
              <a:rPr lang="fi-FI" sz="2000" i="1" dirty="0" smtClean="0">
                <a:solidFill>
                  <a:schemeClr val="tx1"/>
                </a:solidFill>
              </a:rPr>
              <a:t> Case Analysis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i-FI" i="1" dirty="0" err="1" smtClean="0">
                <a:solidFill>
                  <a:schemeClr val="tx1"/>
                </a:solidFill>
              </a:rPr>
              <a:t>Next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Generation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Traffic</a:t>
            </a:r>
            <a:r>
              <a:rPr lang="fi-FI" i="1" dirty="0" smtClean="0">
                <a:solidFill>
                  <a:schemeClr val="tx1"/>
                </a:solidFill>
              </a:rPr>
              <a:t> Management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i-FI" i="1" dirty="0" smtClean="0">
                <a:solidFill>
                  <a:schemeClr val="tx1"/>
                </a:solidFill>
              </a:rPr>
              <a:t>New Media Business </a:t>
            </a:r>
            <a:r>
              <a:rPr lang="fi-FI" i="1" dirty="0" err="1" smtClean="0">
                <a:solidFill>
                  <a:schemeClr val="tx1"/>
                </a:solidFill>
              </a:rPr>
              <a:t>Enablers</a:t>
            </a:r>
            <a:endParaRPr lang="fi-FI" i="1" dirty="0" smtClean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fi-FI" i="1" dirty="0" smtClean="0">
                <a:solidFill>
                  <a:schemeClr val="tx1"/>
                </a:solidFill>
              </a:rPr>
              <a:t>Industrial </a:t>
            </a:r>
            <a:r>
              <a:rPr lang="fi-FI" i="1" dirty="0" err="1" smtClean="0">
                <a:solidFill>
                  <a:schemeClr val="tx1"/>
                </a:solidFill>
              </a:rPr>
              <a:t>Apps</a:t>
            </a:r>
            <a:r>
              <a:rPr lang="fi-FI" i="1" dirty="0" smtClean="0">
                <a:solidFill>
                  <a:schemeClr val="tx1"/>
                </a:solidFill>
              </a:rPr>
              <a:t> for Manufacturing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000" i="1" dirty="0" smtClean="0">
                <a:solidFill>
                  <a:schemeClr val="tx1"/>
                </a:solidFill>
              </a:rPr>
              <a:t> Workshop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000" i="1" dirty="0" smtClean="0">
                <a:solidFill>
                  <a:schemeClr val="tx1"/>
                </a:solidFill>
              </a:rPr>
              <a:t> Publications and </a:t>
            </a:r>
            <a:r>
              <a:rPr lang="fi-FI" sz="2000" i="1" dirty="0" err="1" smtClean="0">
                <a:solidFill>
                  <a:schemeClr val="tx1"/>
                </a:solidFill>
              </a:rPr>
              <a:t>Reference</a:t>
            </a:r>
            <a:r>
              <a:rPr lang="fi-FI" sz="2000" i="1" dirty="0" smtClean="0">
                <a:solidFill>
                  <a:schemeClr val="tx1"/>
                </a:solidFill>
              </a:rPr>
              <a:t> </a:t>
            </a:r>
            <a:r>
              <a:rPr lang="fi-FI" sz="2000" i="1" dirty="0" err="1" smtClean="0">
                <a:solidFill>
                  <a:schemeClr val="tx1"/>
                </a:solidFill>
              </a:rPr>
              <a:t>Materials</a:t>
            </a:r>
            <a:endParaRPr lang="fi-FI" sz="2000" i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fi-FI" sz="2000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3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7045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Partners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132856"/>
            <a:ext cx="6287864" cy="2000548"/>
          </a:xfrm>
        </p:spPr>
        <p:txBody>
          <a:bodyPr/>
          <a:lstStyle/>
          <a:p>
            <a:pPr marL="0" indent="0">
              <a:buNone/>
            </a:pPr>
            <a:r>
              <a:rPr lang="fi-FI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OCEAN </a:t>
            </a:r>
            <a:r>
              <a:rPr lang="fi-FI" sz="20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builds</a:t>
            </a:r>
            <a:r>
              <a:rPr lang="fi-FI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on </a:t>
            </a:r>
            <a:r>
              <a:rPr lang="fi-FI" sz="20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earlier</a:t>
            </a:r>
            <a:r>
              <a:rPr lang="fi-FI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fi-FI" sz="20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state</a:t>
            </a:r>
            <a:r>
              <a:rPr lang="fi-FI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of the </a:t>
            </a:r>
            <a:r>
              <a:rPr lang="fi-FI" sz="20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art</a:t>
            </a:r>
            <a:r>
              <a:rPr lang="fi-FI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fi-FI" sz="20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research</a:t>
            </a:r>
            <a:r>
              <a:rPr lang="fi-FI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and </a:t>
            </a:r>
            <a:r>
              <a:rPr lang="fi-FI" sz="20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experimentation</a:t>
            </a:r>
            <a:r>
              <a:rPr lang="fi-FI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in </a:t>
            </a:r>
            <a:r>
              <a:rPr lang="fi-FI" sz="20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initiatives</a:t>
            </a:r>
            <a:r>
              <a:rPr lang="fi-FI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fi-FI" sz="20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like</a:t>
            </a:r>
            <a:r>
              <a:rPr lang="fi-FI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EIT ICT </a:t>
            </a:r>
            <a:r>
              <a:rPr lang="fi-FI" sz="20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Labs</a:t>
            </a:r>
            <a:r>
              <a:rPr lang="fi-FI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, FI PPP, FIRE, National ICT SHOK.</a:t>
            </a:r>
          </a:p>
          <a:p>
            <a:pPr marL="0" indent="0">
              <a:buNone/>
            </a:pPr>
            <a:endParaRPr lang="fi-FI" sz="20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OCEAN </a:t>
            </a:r>
            <a:r>
              <a:rPr lang="fi-FI" sz="20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collaborates</a:t>
            </a:r>
            <a:r>
              <a:rPr lang="fi-FI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with ERT, ECP, </a:t>
            </a:r>
            <a:r>
              <a:rPr lang="fi-FI" sz="20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Berkley</a:t>
            </a:r>
            <a:r>
              <a:rPr lang="fi-FI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BRIE, </a:t>
            </a:r>
            <a:r>
              <a:rPr lang="fi-FI" sz="20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Finncloud</a:t>
            </a:r>
            <a:r>
              <a:rPr lang="fi-FI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and DIGILE for </a:t>
            </a:r>
            <a:r>
              <a:rPr lang="fi-FI" sz="20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increased</a:t>
            </a:r>
            <a:r>
              <a:rPr lang="fi-FI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fi-FI" sz="20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reach</a:t>
            </a:r>
            <a:r>
              <a:rPr lang="fi-FI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and </a:t>
            </a:r>
            <a:r>
              <a:rPr lang="fi-FI" sz="20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impact</a:t>
            </a:r>
            <a:r>
              <a:rPr lang="fi-FI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fi-FI" sz="20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4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895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Results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6832"/>
            <a:ext cx="6912768" cy="4078039"/>
          </a:xfrm>
        </p:spPr>
        <p:txBody>
          <a:bodyPr/>
          <a:lstStyle/>
          <a:p>
            <a:pPr marL="457200" lvl="1" indent="0">
              <a:spcBef>
                <a:spcPts val="600"/>
              </a:spcBef>
              <a:buClr>
                <a:schemeClr val="bg1"/>
              </a:buClr>
              <a:buNone/>
            </a:pPr>
            <a:r>
              <a:rPr lang="fi-FI" i="1" dirty="0" smtClean="0">
                <a:solidFill>
                  <a:schemeClr val="tx1"/>
                </a:solidFill>
                <a:latin typeface="Calibri" pitchFamily="34" charset="0"/>
              </a:rPr>
              <a:t>OCEAN </a:t>
            </a:r>
            <a:r>
              <a:rPr lang="fi-FI" i="1" dirty="0" err="1" smtClean="0">
                <a:solidFill>
                  <a:schemeClr val="tx1"/>
                </a:solidFill>
                <a:latin typeface="Calibri" pitchFamily="34" charset="0"/>
              </a:rPr>
              <a:t>creates</a:t>
            </a:r>
            <a:r>
              <a:rPr lang="fi-FI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i-FI" i="1" dirty="0">
                <a:solidFill>
                  <a:schemeClr val="tx1"/>
                </a:solidFill>
                <a:latin typeface="Calibri" pitchFamily="34" charset="0"/>
              </a:rPr>
              <a:t>and </a:t>
            </a:r>
            <a:r>
              <a:rPr lang="fi-FI" i="1" dirty="0" err="1" smtClean="0">
                <a:solidFill>
                  <a:schemeClr val="tx1"/>
                </a:solidFill>
                <a:latin typeface="Calibri" pitchFamily="34" charset="0"/>
              </a:rPr>
              <a:t>validates</a:t>
            </a:r>
            <a:r>
              <a:rPr lang="fi-FI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i-FI" i="1" dirty="0" err="1">
                <a:solidFill>
                  <a:schemeClr val="tx1"/>
                </a:solidFill>
                <a:latin typeface="Calibri" pitchFamily="34" charset="0"/>
              </a:rPr>
              <a:t>world</a:t>
            </a:r>
            <a:r>
              <a:rPr lang="fi-FI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i-FI" i="1" dirty="0" err="1">
                <a:solidFill>
                  <a:schemeClr val="tx1"/>
                </a:solidFill>
                <a:latin typeface="Calibri" pitchFamily="34" charset="0"/>
              </a:rPr>
              <a:t>class</a:t>
            </a:r>
            <a:r>
              <a:rPr lang="fi-FI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i-FI" i="1" dirty="0" err="1">
                <a:solidFill>
                  <a:schemeClr val="tx1"/>
                </a:solidFill>
                <a:latin typeface="Calibri" pitchFamily="34" charset="0"/>
              </a:rPr>
              <a:t>staging</a:t>
            </a:r>
            <a:r>
              <a:rPr lang="fi-FI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i-FI" i="1" dirty="0" err="1">
                <a:solidFill>
                  <a:schemeClr val="tx1"/>
                </a:solidFill>
                <a:latin typeface="Calibri" pitchFamily="34" charset="0"/>
              </a:rPr>
              <a:t>platform</a:t>
            </a:r>
            <a:r>
              <a:rPr lang="fi-FI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i-FI" i="1" dirty="0" err="1">
                <a:solidFill>
                  <a:schemeClr val="tx1"/>
                </a:solidFill>
                <a:latin typeface="Calibri" pitchFamily="34" charset="0"/>
              </a:rPr>
              <a:t>specifications</a:t>
            </a:r>
            <a:r>
              <a:rPr lang="fi-FI" i="1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fi-FI" i="1" dirty="0" smtClean="0">
                <a:solidFill>
                  <a:schemeClr val="tx1"/>
                </a:solidFill>
                <a:latin typeface="Calibri" pitchFamily="34" charset="0"/>
              </a:rPr>
              <a:t>software and </a:t>
            </a:r>
            <a:r>
              <a:rPr lang="fi-FI" i="1" dirty="0" err="1" smtClean="0">
                <a:solidFill>
                  <a:schemeClr val="tx1"/>
                </a:solidFill>
                <a:latin typeface="Calibri" pitchFamily="34" charset="0"/>
              </a:rPr>
              <a:t>application</a:t>
            </a:r>
            <a:r>
              <a:rPr lang="fi-FI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i-FI" i="1" dirty="0">
                <a:solidFill>
                  <a:schemeClr val="tx1"/>
                </a:solidFill>
                <a:latin typeface="Calibri" pitchFamily="34" charset="0"/>
              </a:rPr>
              <a:t>portfolio and management </a:t>
            </a:r>
            <a:r>
              <a:rPr lang="fi-FI" i="1" dirty="0" err="1">
                <a:solidFill>
                  <a:schemeClr val="tx1"/>
                </a:solidFill>
                <a:latin typeface="Calibri" pitchFamily="34" charset="0"/>
              </a:rPr>
              <a:t>processes</a:t>
            </a:r>
            <a:r>
              <a:rPr lang="fi-FI" i="1" dirty="0">
                <a:solidFill>
                  <a:schemeClr val="tx1"/>
                </a:solidFill>
                <a:latin typeface="Calibri" pitchFamily="34" charset="0"/>
              </a:rPr>
              <a:t> for open </a:t>
            </a:r>
            <a:r>
              <a:rPr lang="fi-FI" i="1" dirty="0" err="1">
                <a:solidFill>
                  <a:schemeClr val="tx1"/>
                </a:solidFill>
                <a:latin typeface="Calibri" pitchFamily="34" charset="0"/>
              </a:rPr>
              <a:t>cloud</a:t>
            </a:r>
            <a:r>
              <a:rPr lang="fi-FI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i-FI" i="1" dirty="0" err="1">
                <a:solidFill>
                  <a:schemeClr val="tx1"/>
                </a:solidFill>
                <a:latin typeface="Calibri" pitchFamily="34" charset="0"/>
              </a:rPr>
              <a:t>computing</a:t>
            </a:r>
            <a:r>
              <a:rPr lang="fi-FI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i-FI" i="1" dirty="0" err="1">
                <a:solidFill>
                  <a:schemeClr val="tx1"/>
                </a:solidFill>
                <a:latin typeface="Calibri" pitchFamily="34" charset="0"/>
              </a:rPr>
              <a:t>test</a:t>
            </a:r>
            <a:r>
              <a:rPr lang="fi-FI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i-FI" i="1" dirty="0" err="1">
                <a:solidFill>
                  <a:schemeClr val="tx1"/>
                </a:solidFill>
                <a:latin typeface="Calibri" pitchFamily="34" charset="0"/>
              </a:rPr>
              <a:t>platform</a:t>
            </a:r>
            <a:r>
              <a:rPr lang="fi-FI" i="1" dirty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fi-FI" i="1" dirty="0" err="1">
                <a:solidFill>
                  <a:schemeClr val="tx1"/>
                </a:solidFill>
                <a:latin typeface="Calibri" pitchFamily="34" charset="0"/>
              </a:rPr>
              <a:t>surrounding</a:t>
            </a:r>
            <a:r>
              <a:rPr lang="fi-FI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i-FI" i="1" dirty="0" err="1">
                <a:solidFill>
                  <a:schemeClr val="tx1"/>
                </a:solidFill>
                <a:latin typeface="Calibri" pitchFamily="34" charset="0"/>
              </a:rPr>
              <a:t>ecosystem</a:t>
            </a:r>
            <a:r>
              <a:rPr lang="fi-FI" i="1" dirty="0">
                <a:solidFill>
                  <a:schemeClr val="tx1"/>
                </a:solidFill>
                <a:latin typeface="Calibri" pitchFamily="34" charset="0"/>
              </a:rPr>
              <a:t>. </a:t>
            </a:r>
            <a:endParaRPr lang="fi-FI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457200" lvl="1" indent="0">
              <a:spcBef>
                <a:spcPts val="600"/>
              </a:spcBef>
              <a:buClr>
                <a:schemeClr val="bg1"/>
              </a:buClr>
              <a:buNone/>
            </a:pPr>
            <a:endParaRPr lang="fi-FI" i="1" dirty="0">
              <a:solidFill>
                <a:schemeClr val="tx1"/>
              </a:solidFill>
              <a:latin typeface="Calibri" pitchFamily="34" charset="0"/>
            </a:endParaRPr>
          </a:p>
          <a:p>
            <a:pPr marL="457200" lvl="1" indent="0">
              <a:spcBef>
                <a:spcPts val="600"/>
              </a:spcBef>
              <a:buClr>
                <a:schemeClr val="bg1"/>
              </a:buClr>
              <a:buNone/>
            </a:pPr>
            <a:r>
              <a:rPr lang="fi-FI" i="1" dirty="0" smtClean="0">
                <a:solidFill>
                  <a:schemeClr val="tx1"/>
                </a:solidFill>
                <a:latin typeface="Calibri" pitchFamily="34" charset="0"/>
              </a:rPr>
              <a:t>OCEAN </a:t>
            </a:r>
            <a:r>
              <a:rPr lang="fi-FI" i="1" dirty="0" err="1" smtClean="0">
                <a:solidFill>
                  <a:schemeClr val="tx1"/>
                </a:solidFill>
                <a:latin typeface="Calibri" pitchFamily="34" charset="0"/>
              </a:rPr>
              <a:t>generates</a:t>
            </a:r>
            <a:r>
              <a:rPr lang="fi-FI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i-FI" i="1" dirty="0" err="1">
                <a:solidFill>
                  <a:schemeClr val="tx1"/>
                </a:solidFill>
                <a:latin typeface="Calibri" pitchFamily="34" charset="0"/>
              </a:rPr>
              <a:t>supporting</a:t>
            </a:r>
            <a:r>
              <a:rPr lang="fi-FI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i-FI" i="1" dirty="0" err="1">
                <a:solidFill>
                  <a:schemeClr val="tx1"/>
                </a:solidFill>
                <a:latin typeface="Calibri" pitchFamily="34" charset="0"/>
              </a:rPr>
              <a:t>training</a:t>
            </a:r>
            <a:r>
              <a:rPr lang="fi-FI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i-FI" i="1" dirty="0" err="1">
                <a:solidFill>
                  <a:schemeClr val="tx1"/>
                </a:solidFill>
                <a:latin typeface="Calibri" pitchFamily="34" charset="0"/>
              </a:rPr>
              <a:t>material</a:t>
            </a:r>
            <a:r>
              <a:rPr lang="fi-FI" i="1" dirty="0">
                <a:solidFill>
                  <a:schemeClr val="tx1"/>
                </a:solidFill>
                <a:latin typeface="Calibri" pitchFamily="34" charset="0"/>
              </a:rPr>
              <a:t> and business </a:t>
            </a:r>
            <a:r>
              <a:rPr lang="fi-FI" i="1" dirty="0" err="1">
                <a:solidFill>
                  <a:schemeClr val="tx1"/>
                </a:solidFill>
                <a:latin typeface="Calibri" pitchFamily="34" charset="0"/>
              </a:rPr>
              <a:t>model</a:t>
            </a:r>
            <a:r>
              <a:rPr lang="fi-FI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i-FI" i="1" dirty="0" err="1">
                <a:solidFill>
                  <a:schemeClr val="tx1"/>
                </a:solidFill>
                <a:latin typeface="Calibri" pitchFamily="34" charset="0"/>
              </a:rPr>
              <a:t>scenarios</a:t>
            </a:r>
            <a:r>
              <a:rPr lang="fi-FI" i="1" dirty="0">
                <a:solidFill>
                  <a:schemeClr val="tx1"/>
                </a:solidFill>
                <a:latin typeface="Calibri" pitchFamily="34" charset="0"/>
              </a:rPr>
              <a:t> for </a:t>
            </a:r>
            <a:r>
              <a:rPr lang="fi-FI" i="1" dirty="0" err="1">
                <a:solidFill>
                  <a:schemeClr val="tx1"/>
                </a:solidFill>
                <a:latin typeface="Calibri" pitchFamily="34" charset="0"/>
              </a:rPr>
              <a:t>potential</a:t>
            </a:r>
            <a:r>
              <a:rPr lang="fi-FI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i-FI" i="1" dirty="0" err="1">
                <a:solidFill>
                  <a:schemeClr val="tx1"/>
                </a:solidFill>
                <a:latin typeface="Calibri" pitchFamily="34" charset="0"/>
              </a:rPr>
              <a:t>users</a:t>
            </a:r>
            <a:r>
              <a:rPr lang="fi-FI" i="1" dirty="0">
                <a:solidFill>
                  <a:schemeClr val="tx1"/>
                </a:solidFill>
                <a:latin typeface="Calibri" pitchFamily="34" charset="0"/>
              </a:rPr>
              <a:t>, and </a:t>
            </a:r>
            <a:r>
              <a:rPr lang="fi-FI" i="1" dirty="0" err="1" smtClean="0">
                <a:solidFill>
                  <a:schemeClr val="tx1"/>
                </a:solidFill>
                <a:latin typeface="Calibri" pitchFamily="34" charset="0"/>
              </a:rPr>
              <a:t>mobilizes</a:t>
            </a:r>
            <a:r>
              <a:rPr lang="fi-FI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i-FI" i="1" dirty="0" err="1" smtClean="0">
                <a:solidFill>
                  <a:schemeClr val="tx1"/>
                </a:solidFill>
                <a:latin typeface="Calibri" pitchFamily="34" charset="0"/>
              </a:rPr>
              <a:t>local</a:t>
            </a:r>
            <a:r>
              <a:rPr lang="fi-FI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i-FI" i="1" dirty="0" err="1">
                <a:solidFill>
                  <a:schemeClr val="tx1"/>
                </a:solidFill>
                <a:latin typeface="Calibri" pitchFamily="34" charset="0"/>
              </a:rPr>
              <a:t>stakeholders</a:t>
            </a:r>
            <a:r>
              <a:rPr lang="fi-FI" i="1" dirty="0">
                <a:solidFill>
                  <a:schemeClr val="tx1"/>
                </a:solidFill>
                <a:latin typeface="Calibri" pitchFamily="34" charset="0"/>
              </a:rPr>
              <a:t> in </a:t>
            </a:r>
            <a:r>
              <a:rPr lang="fi-FI" i="1" dirty="0" err="1" smtClean="0">
                <a:solidFill>
                  <a:schemeClr val="tx1"/>
                </a:solidFill>
                <a:latin typeface="Calibri" pitchFamily="34" charset="0"/>
              </a:rPr>
              <a:t>platform</a:t>
            </a:r>
            <a:r>
              <a:rPr lang="fi-FI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i-FI" i="1" dirty="0" err="1" smtClean="0">
                <a:solidFill>
                  <a:schemeClr val="tx1"/>
                </a:solidFill>
                <a:latin typeface="Calibri" pitchFamily="34" charset="0"/>
              </a:rPr>
              <a:t>planning</a:t>
            </a:r>
            <a:r>
              <a:rPr lang="fi-FI" i="1" dirty="0" smtClean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fi-FI" i="1" dirty="0" err="1" smtClean="0">
                <a:solidFill>
                  <a:schemeClr val="tx1"/>
                </a:solidFill>
                <a:latin typeface="Calibri" pitchFamily="34" charset="0"/>
              </a:rPr>
              <a:t>validation</a:t>
            </a:r>
            <a:r>
              <a:rPr lang="fi-FI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i-FI" i="1" dirty="0" err="1" smtClean="0">
                <a:solidFill>
                  <a:schemeClr val="tx1"/>
                </a:solidFill>
                <a:latin typeface="Calibri" pitchFamily="34" charset="0"/>
              </a:rPr>
              <a:t>from</a:t>
            </a:r>
            <a:r>
              <a:rPr lang="fi-FI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i-FI" i="1" dirty="0" err="1" smtClean="0">
                <a:solidFill>
                  <a:schemeClr val="tx1"/>
                </a:solidFill>
                <a:latin typeface="Calibri" pitchFamily="34" charset="0"/>
              </a:rPr>
              <a:t>three</a:t>
            </a:r>
            <a:r>
              <a:rPr lang="fi-FI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i-FI" i="1" dirty="0" err="1" smtClean="0">
                <a:solidFill>
                  <a:schemeClr val="tx1"/>
                </a:solidFill>
                <a:latin typeface="Calibri" pitchFamily="34" charset="0"/>
              </a:rPr>
              <a:t>critical</a:t>
            </a:r>
            <a:r>
              <a:rPr lang="fi-FI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i-FI" i="1" dirty="0" err="1" smtClean="0">
                <a:solidFill>
                  <a:schemeClr val="tx1"/>
                </a:solidFill>
                <a:latin typeface="Calibri" pitchFamily="34" charset="0"/>
              </a:rPr>
              <a:t>industry</a:t>
            </a:r>
            <a:r>
              <a:rPr lang="fi-FI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i-FI" i="1" dirty="0" err="1" smtClean="0">
                <a:solidFill>
                  <a:schemeClr val="tx1"/>
                </a:solidFill>
                <a:latin typeface="Calibri" pitchFamily="34" charset="0"/>
              </a:rPr>
              <a:t>sectors</a:t>
            </a:r>
            <a:r>
              <a:rPr lang="fi-FI" i="1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fi-FI" i="1" dirty="0">
              <a:solidFill>
                <a:schemeClr val="tx1"/>
              </a:solidFill>
              <a:latin typeface="Calibri" pitchFamily="34" charset="0"/>
            </a:endParaRPr>
          </a:p>
          <a:p>
            <a:pPr marL="457200" lvl="1" indent="0">
              <a:spcBef>
                <a:spcPts val="600"/>
              </a:spcBef>
              <a:buClr>
                <a:schemeClr val="bg1"/>
              </a:buClr>
              <a:buNone/>
            </a:pPr>
            <a:endParaRPr lang="fi-FI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457200" lvl="1" indent="0">
              <a:spcBef>
                <a:spcPts val="600"/>
              </a:spcBef>
              <a:buClr>
                <a:schemeClr val="bg1"/>
              </a:buClr>
              <a:buNone/>
            </a:pPr>
            <a:endParaRPr lang="fi-FI" i="1" dirty="0">
              <a:solidFill>
                <a:schemeClr val="tx1"/>
              </a:solidFill>
              <a:latin typeface="Calibri" pitchFamily="34" charset="0"/>
            </a:endParaRPr>
          </a:p>
          <a:p>
            <a:endParaRPr lang="fi-FI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5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5155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How to </a:t>
            </a:r>
            <a:r>
              <a:rPr lang="fi-FI" dirty="0" err="1" smtClean="0"/>
              <a:t>Get</a:t>
            </a:r>
            <a:r>
              <a:rPr lang="fi-FI" dirty="0" smtClean="0"/>
              <a:t> </a:t>
            </a:r>
            <a:r>
              <a:rPr lang="fi-FI" dirty="0" err="1" smtClean="0"/>
              <a:t>Involved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7900400" cy="4185761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 i="1" dirty="0" smtClean="0">
                <a:solidFill>
                  <a:schemeClr val="tx1"/>
                </a:solidFill>
              </a:rPr>
              <a:t> OCEAN </a:t>
            </a:r>
            <a:r>
              <a:rPr lang="fi-FI" sz="2000" i="1" dirty="0" err="1" smtClean="0">
                <a:solidFill>
                  <a:schemeClr val="tx1"/>
                </a:solidFill>
              </a:rPr>
              <a:t>Survey</a:t>
            </a:r>
            <a:r>
              <a:rPr lang="fi-FI" sz="2000" i="1" dirty="0" smtClean="0">
                <a:solidFill>
                  <a:schemeClr val="tx1"/>
                </a:solidFill>
              </a:rPr>
              <a:t> on </a:t>
            </a:r>
            <a:r>
              <a:rPr lang="fi-FI" sz="2000" i="1" dirty="0" err="1" smtClean="0">
                <a:solidFill>
                  <a:schemeClr val="tx1"/>
                </a:solidFill>
              </a:rPr>
              <a:t>Finnish</a:t>
            </a:r>
            <a:r>
              <a:rPr lang="fi-FI" sz="2000" i="1" dirty="0" smtClean="0">
                <a:solidFill>
                  <a:schemeClr val="tx1"/>
                </a:solidFill>
              </a:rPr>
              <a:t> </a:t>
            </a:r>
            <a:r>
              <a:rPr lang="fi-FI" sz="2000" i="1" dirty="0" err="1" smtClean="0">
                <a:solidFill>
                  <a:schemeClr val="tx1"/>
                </a:solidFill>
              </a:rPr>
              <a:t>Industries</a:t>
            </a:r>
            <a:endParaRPr lang="fi-FI" sz="2000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 i="1" dirty="0" smtClean="0">
                <a:solidFill>
                  <a:schemeClr val="tx1"/>
                </a:solidFill>
              </a:rPr>
              <a:t> OCEAN at Aalto </a:t>
            </a:r>
            <a:r>
              <a:rPr lang="fi-FI" sz="2000" i="1" dirty="0" err="1" smtClean="0">
                <a:solidFill>
                  <a:schemeClr val="tx1"/>
                </a:solidFill>
              </a:rPr>
              <a:t>Digi</a:t>
            </a:r>
            <a:r>
              <a:rPr lang="fi-FI" sz="2000" i="1" dirty="0" smtClean="0">
                <a:solidFill>
                  <a:schemeClr val="tx1"/>
                </a:solidFill>
              </a:rPr>
              <a:t> </a:t>
            </a:r>
            <a:r>
              <a:rPr lang="fi-FI" sz="2000" i="1" dirty="0" err="1" smtClean="0">
                <a:solidFill>
                  <a:schemeClr val="tx1"/>
                </a:solidFill>
              </a:rPr>
              <a:t>Platform</a:t>
            </a:r>
            <a:r>
              <a:rPr lang="fi-FI" sz="2000" i="1" dirty="0" smtClean="0">
                <a:solidFill>
                  <a:schemeClr val="tx1"/>
                </a:solidFill>
              </a:rPr>
              <a:t> (</a:t>
            </a:r>
            <a:r>
              <a:rPr lang="fi-FI" sz="2000" i="1" dirty="0" err="1" smtClean="0">
                <a:solidFill>
                  <a:schemeClr val="tx1"/>
                </a:solidFill>
              </a:rPr>
              <a:t>date</a:t>
            </a:r>
            <a:r>
              <a:rPr lang="fi-FI" sz="2000" i="1" dirty="0" smtClean="0">
                <a:solidFill>
                  <a:schemeClr val="tx1"/>
                </a:solidFill>
              </a:rPr>
              <a:t> </a:t>
            </a:r>
            <a:r>
              <a:rPr lang="fi-FI" sz="2000" i="1" dirty="0" err="1" smtClean="0">
                <a:solidFill>
                  <a:schemeClr val="tx1"/>
                </a:solidFill>
              </a:rPr>
              <a:t>tbc</a:t>
            </a:r>
            <a:r>
              <a:rPr lang="fi-FI" sz="2000" i="1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 i="1" dirty="0" smtClean="0">
                <a:solidFill>
                  <a:schemeClr val="tx1"/>
                </a:solidFill>
              </a:rPr>
              <a:t> OCEAN Workshop August 20, 2015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i-FI" sz="2000" i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i-FI" sz="2000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i-FI" sz="2000" i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i-FI" sz="1800" i="1" dirty="0" err="1" smtClean="0">
                <a:solidFill>
                  <a:schemeClr val="tx1"/>
                </a:solidFill>
              </a:rPr>
              <a:t>More</a:t>
            </a:r>
            <a:r>
              <a:rPr lang="fi-FI" sz="1800" i="1" dirty="0" smtClean="0">
                <a:solidFill>
                  <a:schemeClr val="tx1"/>
                </a:solidFill>
              </a:rPr>
              <a:t> on OCEAN @ </a:t>
            </a:r>
            <a:r>
              <a:rPr lang="fi-FI" sz="1800" i="1" dirty="0" smtClean="0">
                <a:hlinkClick r:id="rId2"/>
              </a:rPr>
              <a:t>http</a:t>
            </a:r>
            <a:r>
              <a:rPr lang="fi-FI" sz="1800" i="1" dirty="0">
                <a:hlinkClick r:id="rId2"/>
              </a:rPr>
              <a:t>://</a:t>
            </a:r>
            <a:r>
              <a:rPr lang="fi-FI" sz="1800" i="1" dirty="0" smtClean="0">
                <a:hlinkClick r:id="rId2"/>
              </a:rPr>
              <a:t>ckir.aalto.fi/en/research/ongoing_projects/OCEAN/</a:t>
            </a:r>
            <a:endParaRPr lang="fi-FI" sz="1800" i="1" dirty="0" smtClean="0"/>
          </a:p>
          <a:p>
            <a:pPr marL="0" indent="0">
              <a:lnSpc>
                <a:spcPct val="150000"/>
              </a:lnSpc>
              <a:buNone/>
            </a:pPr>
            <a:endParaRPr lang="fi-FI" sz="2000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6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7526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aalto_yliopisto">
  <a:themeElements>
    <a:clrScheme name="Aalto Presentation">
      <a:dk1>
        <a:srgbClr val="000000"/>
      </a:dk1>
      <a:lt1>
        <a:srgbClr val="FFFFFF"/>
      </a:lt1>
      <a:dk2>
        <a:srgbClr val="0065BD"/>
      </a:dk2>
      <a:lt2>
        <a:srgbClr val="FECB00"/>
      </a:lt2>
      <a:accent1>
        <a:srgbClr val="009B3A"/>
      </a:accent1>
      <a:accent2>
        <a:srgbClr val="FF7900"/>
      </a:accent2>
      <a:accent3>
        <a:srgbClr val="00A8B4"/>
      </a:accent3>
      <a:accent4>
        <a:srgbClr val="B1059D"/>
      </a:accent4>
      <a:accent5>
        <a:srgbClr val="928B81"/>
      </a:accent5>
      <a:accent6>
        <a:srgbClr val="ED2939"/>
      </a:accent6>
      <a:hlink>
        <a:srgbClr val="009B3A"/>
      </a:hlink>
      <a:folHlink>
        <a:srgbClr val="6639B7"/>
      </a:folHlink>
    </a:clrScheme>
    <a:fontScheme name="Aalto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hite_title">
  <a:themeElements>
    <a:clrScheme name="white_title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white_tit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_title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03E476E1669D47B7F4D5D2A2325504" ma:contentTypeVersion="0" ma:contentTypeDescription="Create a new document." ma:contentTypeScope="" ma:versionID="960943dd18a94edcf9b21f35118473f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41AB2D-3A5C-4C85-8ECC-3777E3C6784E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4A4C14C-EE6F-411D-B79D-7FC0402FDC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2F23A62-9484-446E-B43E-7074B7F309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87243</TotalTime>
  <Words>211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aalto_yliopisto</vt:lpstr>
      <vt:lpstr>white_title</vt:lpstr>
      <vt:lpstr>     Open Cloud Ecosystem for New Value Creation (OCEAN)  </vt:lpstr>
      <vt:lpstr>Vision</vt:lpstr>
      <vt:lpstr>Activities</vt:lpstr>
      <vt:lpstr>Partners</vt:lpstr>
      <vt:lpstr>Results</vt:lpstr>
      <vt:lpstr>How to Get Involved?</vt:lpstr>
    </vt:vector>
  </TitlesOfParts>
  <Manager>juha.juvonen@aalto.fi</Manager>
  <Company>Aalto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Juha Juvonen</dc:creator>
  <cp:lastModifiedBy>Turkama Petra</cp:lastModifiedBy>
  <cp:revision>1490</cp:revision>
  <cp:lastPrinted>2013-03-18T13:28:40Z</cp:lastPrinted>
  <dcterms:created xsi:type="dcterms:W3CDTF">2011-03-07T13:06:09Z</dcterms:created>
  <dcterms:modified xsi:type="dcterms:W3CDTF">2015-03-04T14:11:54Z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002</vt:lpwstr>
  </property>
  <property fmtid="{D5CDD505-2E9C-101B-9397-08002B2CF9AE}" pid="3" name="ContentTypeId">
    <vt:lpwstr>0x010100BF03E476E1669D47B7F4D5D2A2325504</vt:lpwstr>
  </property>
</Properties>
</file>